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697" r:id="rId4"/>
    <p:sldMasterId id="2147483709" r:id="rId5"/>
  </p:sldMasterIdLst>
  <p:notesMasterIdLst>
    <p:notesMasterId r:id="rId34"/>
  </p:notesMasterIdLst>
  <p:sldIdLst>
    <p:sldId id="268" r:id="rId6"/>
    <p:sldId id="334" r:id="rId7"/>
    <p:sldId id="354" r:id="rId8"/>
    <p:sldId id="352" r:id="rId9"/>
    <p:sldId id="353" r:id="rId10"/>
    <p:sldId id="346" r:id="rId11"/>
    <p:sldId id="337" r:id="rId12"/>
    <p:sldId id="348" r:id="rId13"/>
    <p:sldId id="347" r:id="rId14"/>
    <p:sldId id="349" r:id="rId15"/>
    <p:sldId id="340" r:id="rId16"/>
    <p:sldId id="322" r:id="rId17"/>
    <p:sldId id="355" r:id="rId18"/>
    <p:sldId id="328" r:id="rId19"/>
    <p:sldId id="361" r:id="rId20"/>
    <p:sldId id="357" r:id="rId21"/>
    <p:sldId id="305" r:id="rId22"/>
    <p:sldId id="332" r:id="rId23"/>
    <p:sldId id="309" r:id="rId24"/>
    <p:sldId id="312" r:id="rId25"/>
    <p:sldId id="311" r:id="rId26"/>
    <p:sldId id="310" r:id="rId27"/>
    <p:sldId id="317" r:id="rId28"/>
    <p:sldId id="318" r:id="rId29"/>
    <p:sldId id="362" r:id="rId30"/>
    <p:sldId id="358" r:id="rId31"/>
    <p:sldId id="360" r:id="rId32"/>
    <p:sldId id="32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8E388-3A1A-4ADD-B9F4-63253AD44ABB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47735-54E4-43D0-98FE-371F1A75B8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86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Young service users and carers want their views considered in intervention decisions and therapy.</a:t>
            </a:r>
          </a:p>
          <a:p>
            <a:r>
              <a:rPr lang="en-GB" dirty="0" smtClean="0"/>
              <a:t>Young people can experience difficulties in getting their views across in a way that feels safe and respected.</a:t>
            </a:r>
          </a:p>
          <a:p>
            <a:r>
              <a:rPr lang="en-GB" dirty="0" smtClean="0"/>
              <a:t>Forms can help ensure that practitioners ask about the key aspects of the problem for young people and families and realise when someone is about to disengage from therapy.</a:t>
            </a:r>
          </a:p>
          <a:p>
            <a:r>
              <a:rPr lang="en-GB" dirty="0" smtClean="0"/>
              <a:t>Forms should support the voice of young people and families who use services as part of collaborative practice and shared decision-making.</a:t>
            </a:r>
          </a:p>
          <a:p>
            <a:r>
              <a:rPr lang="en-GB" dirty="0" smtClean="0"/>
              <a:t>Forms can become a barrier to conversations if not introduced and used in sensitive ways (see the dos and don’ts)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sz="1200" dirty="0" smtClean="0"/>
              <a:t>Remember you are trying to give a voice to young people and their parents accessing services:</a:t>
            </a:r>
          </a:p>
          <a:p>
            <a:r>
              <a:rPr lang="en-GB" sz="1200" dirty="0" smtClean="0"/>
              <a:t>Arrange the operational support </a:t>
            </a:r>
          </a:p>
          <a:p>
            <a:r>
              <a:rPr lang="en-GB" sz="1200" dirty="0" smtClean="0"/>
              <a:t>Have an away-day  </a:t>
            </a:r>
          </a:p>
          <a:p>
            <a:r>
              <a:rPr lang="en-GB" sz="1200" dirty="0" smtClean="0"/>
              <a:t>Make some routine discussion time in team meetings - Ten minutes a week is all that is needed </a:t>
            </a:r>
          </a:p>
          <a:p>
            <a:r>
              <a:rPr lang="en-GB" sz="1200" dirty="0" smtClean="0"/>
              <a:t>Have a go!</a:t>
            </a:r>
          </a:p>
          <a:p>
            <a:r>
              <a:rPr lang="en-GB" sz="1200" dirty="0" smtClean="0"/>
              <a:t>Use your experts</a:t>
            </a:r>
          </a:p>
          <a:p>
            <a:r>
              <a:rPr lang="en-GB" dirty="0" smtClean="0"/>
              <a:t>				Law, Jones and Wolpert 2015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6BF88-73B9-4662-9D95-74650B25EB9C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13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Raw change = change of 1 point</a:t>
            </a:r>
            <a:r>
              <a:rPr lang="en-GB" baseline="0" dirty="0" smtClean="0"/>
              <a:t> or more in either direction</a:t>
            </a:r>
            <a:endParaRPr lang="en-GB" dirty="0" smtClean="0"/>
          </a:p>
          <a:p>
            <a:r>
              <a:rPr lang="en-GB" dirty="0" smtClean="0"/>
              <a:t>No change = same score at first</a:t>
            </a:r>
            <a:r>
              <a:rPr lang="en-GB" baseline="0" dirty="0" smtClean="0"/>
              <a:t> and last time points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*NB mean change</a:t>
            </a:r>
            <a:r>
              <a:rPr lang="en-GB" baseline="0" dirty="0" smtClean="0"/>
              <a:t> 3.8 for GBO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6BF88-73B9-4662-9D95-74650B25EB9C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96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C3D75-D72A-4CE9-BE30-30A1B2B57B4D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9295-AA43-463E-961E-95C4976CC9D3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7B4D-33CB-4F40-91E5-5A22C3131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424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9295-AA43-463E-961E-95C4976CC9D3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7B4D-33CB-4F40-91E5-5A22C3131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187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9295-AA43-463E-961E-95C4976CC9D3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7B4D-33CB-4F40-91E5-5A22C3131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236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9295-AA43-463E-961E-95C4976CC9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7B4D-33CB-4F40-91E5-5A22C3131B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6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9295-AA43-463E-961E-95C4976CC9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7B4D-33CB-4F40-91E5-5A22C3131B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9295-AA43-463E-961E-95C4976CC9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7B4D-33CB-4F40-91E5-5A22C3131B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89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9295-AA43-463E-961E-95C4976CC9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7B4D-33CB-4F40-91E5-5A22C3131B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26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9295-AA43-463E-961E-95C4976CC9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7B4D-33CB-4F40-91E5-5A22C3131B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10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9295-AA43-463E-961E-95C4976CC9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7B4D-33CB-4F40-91E5-5A22C3131B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02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9295-AA43-463E-961E-95C4976CC9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7B4D-33CB-4F40-91E5-5A22C3131B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57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9295-AA43-463E-961E-95C4976CC9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7B4D-33CB-4F40-91E5-5A22C3131B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4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9295-AA43-463E-961E-95C4976CC9D3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7B4D-33CB-4F40-91E5-5A22C3131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829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9295-AA43-463E-961E-95C4976CC9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7B4D-33CB-4F40-91E5-5A22C3131B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98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9295-AA43-463E-961E-95C4976CC9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7B4D-33CB-4F40-91E5-5A22C3131B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36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9295-AA43-463E-961E-95C4976CC9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7B4D-33CB-4F40-91E5-5A22C3131B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2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8624-D891-4915-8AD0-9905D8286C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1DA9-E54C-40B7-9234-E4AC166E99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1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8624-D891-4915-8AD0-9905D8286C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1DA9-E54C-40B7-9234-E4AC166E99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64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8624-D891-4915-8AD0-9905D8286C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1DA9-E54C-40B7-9234-E4AC166E99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90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8624-D891-4915-8AD0-9905D8286C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1DA9-E54C-40B7-9234-E4AC166E99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72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8624-D891-4915-8AD0-9905D8286C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1DA9-E54C-40B7-9234-E4AC166E99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662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8624-D891-4915-8AD0-9905D8286C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1DA9-E54C-40B7-9234-E4AC166E99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69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8624-D891-4915-8AD0-9905D8286C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1DA9-E54C-40B7-9234-E4AC166E99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0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9295-AA43-463E-961E-95C4976CC9D3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7B4D-33CB-4F40-91E5-5A22C3131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7996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8624-D891-4915-8AD0-9905D8286C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1DA9-E54C-40B7-9234-E4AC166E99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937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8624-D891-4915-8AD0-9905D8286C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1DA9-E54C-40B7-9234-E4AC166E99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775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8624-D891-4915-8AD0-9905D8286C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1DA9-E54C-40B7-9234-E4AC166E99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916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8624-D891-4915-8AD0-9905D8286C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1DA9-E54C-40B7-9234-E4AC166E99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52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949950"/>
            <a:ext cx="9144000" cy="908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84213" y="1989138"/>
            <a:ext cx="7920037" cy="0"/>
          </a:xfrm>
          <a:prstGeom prst="line">
            <a:avLst/>
          </a:prstGeom>
          <a:ln>
            <a:solidFill>
              <a:srgbClr val="EA6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ead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721350"/>
            <a:ext cx="6973888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33CC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DCB37-C685-4B98-B3C1-A30F104F923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A09A9-93EE-4376-9F8F-E7C99FBFE19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404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CC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E5650-2C9D-448D-9965-776D5CD095A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06B10-410A-44B2-B49D-86A7F0F202C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7060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3CCC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18217-7758-4699-B6EB-4400EB885E8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159C9-A9CB-479B-9CE1-8817AB5BEB7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788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CC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46FEF-C225-4848-84A9-1A59CF71D18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07281-6974-453A-BBDB-AE9554CC345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401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CC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05771-2855-4847-BD78-A41BD23CD8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2D61C-2EBA-4463-8070-83CBA224ED3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884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CC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E53AE-A0BF-4BCE-9479-4644675AF99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7B011-1052-46F0-8974-E50DC6B4536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4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9295-AA43-463E-961E-95C4976CC9D3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7B4D-33CB-4F40-91E5-5A22C3131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5624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9E67F-EBF5-4F42-A5C7-1D7B20072B7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7A1EA-AACF-41D8-9A7B-D9329B9BF75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721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33CC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226C1-0569-4E2C-91AC-93428E42890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B1747-AFB1-4076-BBE3-FA8C006CDB1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851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E8687-AA64-41A8-8CC7-32B5819A7E1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55455-77A8-4A43-B17E-47AB096760F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249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CC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899E5-0B04-4942-8F0A-6836F9EB63C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3DD9F-40C5-4145-AD07-BCBF4D9F6B2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827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33CC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E1547-E3BD-472D-A660-A171B850FEE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E60AC-A75D-46C9-BDD6-677D2797BFF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812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470025"/>
          </a:xfrm>
        </p:spPr>
        <p:txBody>
          <a:bodyPr/>
          <a:lstStyle>
            <a:lvl1pPr>
              <a:defRPr b="1">
                <a:solidFill>
                  <a:srgbClr val="00B9B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A855-4BF7-43C5-9B00-58478E316E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1560" y="1988840"/>
            <a:ext cx="7920880" cy="0"/>
          </a:xfrm>
          <a:prstGeom prst="line">
            <a:avLst/>
          </a:prstGeom>
          <a:ln>
            <a:solidFill>
              <a:srgbClr val="EA6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02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B9B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805264"/>
            <a:ext cx="2098576" cy="916211"/>
          </a:xfrm>
        </p:spPr>
        <p:txBody>
          <a:bodyPr/>
          <a:lstStyle/>
          <a:p>
            <a:fld id="{EA4F46E2-329A-4FA7-BB68-8E4827BF499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A855-4BF7-43C5-9B00-58478E316E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15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46E2-329A-4FA7-BB68-8E4827BF499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A855-4BF7-43C5-9B00-58478E316E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12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46E2-329A-4FA7-BB68-8E4827BF499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A855-4BF7-43C5-9B00-58478E316E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31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46E2-329A-4FA7-BB68-8E4827BF499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A855-4BF7-43C5-9B00-58478E316E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24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9295-AA43-463E-961E-95C4976CC9D3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7B4D-33CB-4F40-91E5-5A22C3131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561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46E2-329A-4FA7-BB68-8E4827BF499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A855-4BF7-43C5-9B00-58478E316E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23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A855-4BF7-43C5-9B00-58478E316E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20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46E2-329A-4FA7-BB68-8E4827BF499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A855-4BF7-43C5-9B00-58478E316E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1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46E2-329A-4FA7-BB68-8E4827BF499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A855-4BF7-43C5-9B00-58478E316E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3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46E2-329A-4FA7-BB68-8E4827BF499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A855-4BF7-43C5-9B00-58478E316E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83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46E2-329A-4FA7-BB68-8E4827BF499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A855-4BF7-43C5-9B00-58478E316E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4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9295-AA43-463E-961E-95C4976CC9D3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7B4D-33CB-4F40-91E5-5A22C3131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4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9295-AA43-463E-961E-95C4976CC9D3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7B4D-33CB-4F40-91E5-5A22C3131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13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9295-AA43-463E-961E-95C4976CC9D3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7B4D-33CB-4F40-91E5-5A22C3131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65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9295-AA43-463E-961E-95C4976CC9D3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7B4D-33CB-4F40-91E5-5A22C3131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41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59295-AA43-463E-961E-95C4976CC9D3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97B4D-33CB-4F40-91E5-5A22C3131BF9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79512" y="6165304"/>
            <a:ext cx="8640960" cy="0"/>
          </a:xfrm>
          <a:prstGeom prst="line">
            <a:avLst/>
          </a:prstGeom>
          <a:ln>
            <a:solidFill>
              <a:srgbClr val="EA6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Y:\Admin\Logos-images\LOGOS\CORC\Corc_Logo_ChildOutcomes (1)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37312"/>
            <a:ext cx="1044461" cy="42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400" b="1" i="0" kern="1200" baseline="0" dirty="0" smtClean="0">
          <a:solidFill>
            <a:srgbClr val="00B9B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59295-AA43-463E-961E-95C4976CC9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97B4D-33CB-4F40-91E5-5A22C3131B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79512" y="6165304"/>
            <a:ext cx="8640960" cy="0"/>
          </a:xfrm>
          <a:prstGeom prst="line">
            <a:avLst/>
          </a:prstGeom>
          <a:ln>
            <a:solidFill>
              <a:srgbClr val="EA6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Y:\Admin\Logos-images\LOGOS\CORC\Corc_Logo_ChildOutcomes (1)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37312"/>
            <a:ext cx="1044461" cy="42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5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400" b="1" i="0" kern="1200" baseline="0" dirty="0" smtClean="0">
          <a:solidFill>
            <a:srgbClr val="00B9B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88624-D891-4915-8AD0-9905D8286C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C1DA9-E54C-40B7-9234-E4AC166E99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42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version 0002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5B9526-0175-4772-9BF6-63FB8D369F33}" type="slidenum">
              <a:rPr lang="en-GB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9388" y="6165850"/>
            <a:ext cx="8640762" cy="0"/>
          </a:xfrm>
          <a:prstGeom prst="line">
            <a:avLst/>
          </a:prstGeom>
          <a:ln>
            <a:solidFill>
              <a:srgbClr val="EA6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12284"/>
            <a:ext cx="1584176" cy="64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4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33CCCC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CCCC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CCCC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CCCC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CCCC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F46E2-329A-4FA7-BB68-8E4827BF499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BA855-4BF7-43C5-9B00-58478E316E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79512" y="6165304"/>
            <a:ext cx="8640960" cy="0"/>
          </a:xfrm>
          <a:prstGeom prst="line">
            <a:avLst/>
          </a:prstGeom>
          <a:ln>
            <a:solidFill>
              <a:srgbClr val="EA6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Y:\Admin\Logos-images\LOGOS\CORC\Corc_Logo_ChildOutcomes (1)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37312"/>
            <a:ext cx="1044461" cy="42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85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en-GB" sz="4400" b="1" kern="1200" dirty="0">
          <a:solidFill>
            <a:srgbClr val="00B9B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meter.com/s/bafb8ca182e303594c1b2cf8e8f941af/fd9ebe7330e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hyperlink" Target="http://pbrcamhs.org/final-report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gif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jpg"/><Relationship Id="rId9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meter.com/s/bafb8ca182e303594c1b2cf8e8f941af/fd9ebe7330e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745" y="332656"/>
            <a:ext cx="7772400" cy="1470025"/>
          </a:xfrm>
        </p:spPr>
        <p:txBody>
          <a:bodyPr>
            <a:normAutofit/>
          </a:bodyPr>
          <a:lstStyle/>
          <a:p>
            <a:r>
              <a:rPr lang="en-GB" sz="5400" dirty="0" smtClean="0"/>
              <a:t>CORC Impact &amp; Learning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509" y="1916832"/>
            <a:ext cx="7848872" cy="3456384"/>
          </a:xfrm>
        </p:spPr>
        <p:txBody>
          <a:bodyPr>
            <a:normAutofit/>
          </a:bodyPr>
          <a:lstStyle/>
          <a:p>
            <a:endParaRPr lang="en-GB" sz="4000" dirty="0"/>
          </a:p>
          <a:p>
            <a:r>
              <a:rPr lang="en-GB" b="1" dirty="0" smtClean="0">
                <a:solidFill>
                  <a:schemeClr val="tx1"/>
                </a:solidFill>
              </a:rPr>
              <a:t>Miranda Wolpert</a:t>
            </a:r>
          </a:p>
          <a:p>
            <a:r>
              <a:rPr lang="en-GB" dirty="0" smtClean="0"/>
              <a:t>CORC Director</a:t>
            </a:r>
          </a:p>
          <a:p>
            <a:endParaRPr lang="en-GB" sz="2800" dirty="0">
              <a:solidFill>
                <a:srgbClr val="FF6600"/>
              </a:solidFill>
            </a:endParaRPr>
          </a:p>
        </p:txBody>
      </p:sp>
      <p:pic>
        <p:nvPicPr>
          <p:cNvPr id="4" name="Picture 2" descr="X:\Admin\Logos\New CORC Addr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4" y="5301208"/>
            <a:ext cx="8945173" cy="14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1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Advances in measuring outcomes: online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3528392" cy="3701008"/>
          </a:xfrm>
          <a:prstGeom prst="rect">
            <a:avLst/>
          </a:prstGeom>
          <a:ln w="12700" cap="sq">
            <a:solidFill>
              <a:sysClr val="windowText" lastClr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40"/>
            <a:ext cx="360078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179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0" y="476672"/>
            <a:ext cx="4787885" cy="554461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368">
            <a:off x="4752303" y="2950307"/>
            <a:ext cx="4117554" cy="3183112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3448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Effectiveness of </a:t>
            </a:r>
            <a:r>
              <a:rPr lang="en-GB" dirty="0" smtClean="0"/>
              <a:t>services – considering &gt; 400,000 children in CORC datasets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45624" cy="5184576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r>
              <a:rPr lang="en-GB" dirty="0" smtClean="0"/>
              <a:t>3 datasets; snapshot, </a:t>
            </a:r>
            <a:r>
              <a:rPr lang="en-GB" dirty="0" err="1" smtClean="0"/>
              <a:t>corc</a:t>
            </a:r>
            <a:r>
              <a:rPr lang="en-GB" dirty="0" smtClean="0"/>
              <a:t> +, CYP IAPT </a:t>
            </a:r>
            <a:endParaRPr lang="en-GB" dirty="0"/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r>
              <a:rPr lang="en-GB" dirty="0" smtClean="0"/>
              <a:t>Are </a:t>
            </a:r>
            <a:r>
              <a:rPr lang="en-GB" dirty="0"/>
              <a:t>child mental health services effective</a:t>
            </a:r>
            <a:r>
              <a:rPr lang="en-GB" dirty="0" smtClean="0"/>
              <a:t>?</a:t>
            </a:r>
          </a:p>
          <a:p>
            <a:pPr marL="457200" lvl="1" indent="0">
              <a:buNone/>
            </a:pPr>
            <a:r>
              <a:rPr lang="en-GB" b="1" dirty="0" smtClean="0"/>
              <a:t>A. </a:t>
            </a:r>
            <a:r>
              <a:rPr lang="en-GB" dirty="0" smtClean="0"/>
              <a:t>Do </a:t>
            </a:r>
            <a:r>
              <a:rPr lang="en-GB" dirty="0"/>
              <a:t>symptoms and wellbeing improve and does this vary according to demographic information (including complexity factors)?</a:t>
            </a:r>
          </a:p>
          <a:p>
            <a:pPr marL="457200" lvl="1" indent="0">
              <a:buNone/>
            </a:pPr>
            <a:r>
              <a:rPr lang="en-GB" b="1" dirty="0" smtClean="0"/>
              <a:t>B. </a:t>
            </a:r>
            <a:r>
              <a:rPr lang="en-GB" dirty="0"/>
              <a:t>Are interventions delivered as part of routine care as effective as when they are delivered as part of </a:t>
            </a:r>
            <a:r>
              <a:rPr lang="en-GB" dirty="0" smtClean="0"/>
              <a:t>RCTs</a:t>
            </a:r>
          </a:p>
          <a:p>
            <a:pPr marL="457200" lvl="1" indent="0">
              <a:buNone/>
            </a:pPr>
            <a:r>
              <a:rPr lang="en-GB" b="1" dirty="0" smtClean="0"/>
              <a:t>C. </a:t>
            </a:r>
            <a:r>
              <a:rPr lang="en-GB" dirty="0" smtClean="0"/>
              <a:t>How </a:t>
            </a:r>
            <a:r>
              <a:rPr lang="en-GB" dirty="0"/>
              <a:t>much variance can be accounted for at the therapist level?</a:t>
            </a:r>
          </a:p>
          <a:p>
            <a:pPr marL="457200" lvl="1" indent="0">
              <a:buNone/>
            </a:pPr>
            <a:r>
              <a:rPr lang="en-GB" b="1" dirty="0" smtClean="0"/>
              <a:t>D. </a:t>
            </a:r>
            <a:r>
              <a:rPr lang="en-GB" dirty="0" smtClean="0"/>
              <a:t>How </a:t>
            </a:r>
            <a:r>
              <a:rPr lang="en-GB" dirty="0"/>
              <a:t>much variance can be accounted for at the service level</a:t>
            </a:r>
            <a:r>
              <a:rPr lang="en-GB" dirty="0" smtClean="0"/>
              <a:t>?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dirty="0" smtClean="0"/>
              <a:t>Are </a:t>
            </a:r>
            <a:r>
              <a:rPr lang="en-GB" dirty="0"/>
              <a:t>child mental health services providing value for money</a:t>
            </a:r>
            <a:r>
              <a:rPr lang="en-GB" dirty="0" smtClean="0"/>
              <a:t>?</a:t>
            </a:r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500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What counts as a good outcome?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b="1" dirty="0" smtClean="0"/>
              <a:t>Movement towards goals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 smtClean="0"/>
              <a:t>Recovery</a:t>
            </a:r>
            <a:r>
              <a:rPr lang="en-GB" sz="2400" dirty="0" smtClean="0"/>
              <a:t> </a:t>
            </a:r>
            <a:r>
              <a:rPr lang="en-GB" sz="2400" dirty="0"/>
              <a:t>:movement to a score below </a:t>
            </a:r>
            <a:r>
              <a:rPr lang="en-GB" sz="2400" dirty="0" err="1"/>
              <a:t>caseness</a:t>
            </a:r>
            <a:r>
              <a:rPr lang="en-GB" sz="2400" dirty="0"/>
              <a:t> from a score of </a:t>
            </a:r>
            <a:r>
              <a:rPr lang="en-GB" sz="2400" dirty="0" err="1"/>
              <a:t>caseness</a:t>
            </a:r>
            <a:r>
              <a:rPr lang="en-GB" sz="2400" dirty="0"/>
              <a:t> or above</a:t>
            </a:r>
            <a:r>
              <a:rPr lang="en-GB" sz="2400" dirty="0" smtClean="0"/>
              <a:t>.”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Reliable improvement </a:t>
            </a:r>
            <a:r>
              <a:rPr lang="en-GB" sz="2400" dirty="0"/>
              <a:t>: degree of score improvement on one measure not likely due to measurement error and the score for every other scale either did the same or did </a:t>
            </a:r>
            <a:r>
              <a:rPr lang="en-GB" sz="2400" b="1" dirty="0"/>
              <a:t>not</a:t>
            </a:r>
            <a:r>
              <a:rPr lang="en-GB" sz="2400" dirty="0"/>
              <a:t> reliably </a:t>
            </a:r>
            <a:r>
              <a:rPr lang="en-GB" sz="2400" dirty="0" smtClean="0"/>
              <a:t>deteriorate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800" b="1" dirty="0" smtClean="0"/>
              <a:t>Considering outcomes relative </a:t>
            </a:r>
            <a:r>
              <a:rPr lang="en-GB" sz="2800" b="1" dirty="0" smtClean="0"/>
              <a:t>“no treatment”</a:t>
            </a:r>
            <a:endParaRPr lang="en-GB" sz="2800" b="1" dirty="0" smtClean="0"/>
          </a:p>
          <a:p>
            <a:r>
              <a:rPr lang="en-GB" sz="2600" dirty="0" smtClean="0"/>
              <a:t>Added value score</a:t>
            </a:r>
          </a:p>
          <a:p>
            <a:r>
              <a:rPr lang="en-GB" sz="2600" dirty="0" smtClean="0"/>
              <a:t>Propensity score matching</a:t>
            </a:r>
            <a:endParaRPr lang="en-GB" sz="2600" dirty="0" smtClean="0"/>
          </a:p>
          <a:p>
            <a:endParaRPr lang="en-GB" sz="2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5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Vote now on question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000" dirty="0"/>
              <a:t>Go to </a:t>
            </a:r>
            <a:r>
              <a:rPr lang="en-GB" sz="4000" b="1" dirty="0"/>
              <a:t>www.govote.at </a:t>
            </a:r>
          </a:p>
          <a:p>
            <a:pPr marL="0" indent="0" algn="ctr">
              <a:buNone/>
            </a:pPr>
            <a:r>
              <a:rPr lang="en-GB" sz="4000" dirty="0"/>
              <a:t>and use the code </a:t>
            </a:r>
            <a:r>
              <a:rPr lang="en-GB" sz="4000" b="1" dirty="0"/>
              <a:t>28 57 </a:t>
            </a:r>
            <a:r>
              <a:rPr lang="en-GB" sz="4000" b="1" dirty="0" smtClean="0"/>
              <a:t>92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>
                <a:hlinkClick r:id="rId2"/>
              </a:rPr>
              <a:t>Results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5990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Analysis </a:t>
            </a:r>
            <a:r>
              <a:rPr lang="en-GB" sz="3200" dirty="0"/>
              <a:t>of </a:t>
            </a:r>
            <a:r>
              <a:rPr lang="en-GB" sz="3200" dirty="0" smtClean="0"/>
              <a:t>movement toward </a:t>
            </a:r>
            <a:r>
              <a:rPr lang="en-GB" sz="3200" dirty="0"/>
              <a:t>achieving  </a:t>
            </a:r>
            <a:r>
              <a:rPr lang="en-GB" sz="3200" dirty="0" smtClean="0"/>
              <a:t>goals</a:t>
            </a:r>
            <a:r>
              <a:rPr lang="en-GB" sz="3200" dirty="0"/>
              <a:t>?</a:t>
            </a:r>
            <a:br>
              <a:rPr lang="en-GB" sz="3200" dirty="0"/>
            </a:br>
            <a:endParaRPr lang="en-GB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430441"/>
              </p:ext>
            </p:extLst>
          </p:nvPr>
        </p:nvGraphicFramePr>
        <p:xfrm>
          <a:off x="589856" y="3212976"/>
          <a:ext cx="8302375" cy="1362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475"/>
                <a:gridCol w="1660475"/>
                <a:gridCol w="1660475"/>
                <a:gridCol w="1660475"/>
                <a:gridCol w="1660475"/>
              </a:tblGrid>
              <a:tr h="722623">
                <a:tc>
                  <a:txBody>
                    <a:bodyPr/>
                    <a:lstStyle/>
                    <a:p>
                      <a:r>
                        <a:rPr lang="en-GB" dirty="0" smtClean="0"/>
                        <a:t>Measure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% positive change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% negative change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%</a:t>
                      </a:r>
                      <a:r>
                        <a:rPr lang="en-GB" baseline="0" dirty="0" smtClean="0"/>
                        <a:t> no change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Sample size</a:t>
                      </a:r>
                      <a:endParaRPr lang="en-GB" dirty="0"/>
                    </a:p>
                  </a:txBody>
                  <a:tcPr/>
                </a:tc>
              </a:tr>
              <a:tr h="418663">
                <a:tc>
                  <a:txBody>
                    <a:bodyPr/>
                    <a:lstStyle/>
                    <a:p>
                      <a:r>
                        <a:rPr lang="en-GB" dirty="0" smtClean="0"/>
                        <a:t>Goals Based Outcomes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86%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3369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1700808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14% of closed cases had paired goal data (N= 3369)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Of these 86% showed movement towards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Mean change on goals was 3.8 (Time 1 mean = 3.0; Time 2 mean = 6.8)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Effect size = 1.66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013176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prstClr val="black"/>
                </a:solidFill>
              </a:rPr>
              <a:t>Reduce/stop </a:t>
            </a:r>
            <a:r>
              <a:rPr lang="en-GB" b="1" i="1" dirty="0" smtClean="0">
                <a:solidFill>
                  <a:prstClr val="black"/>
                </a:solidFill>
              </a:rPr>
              <a:t>self-harm,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prstClr val="black"/>
                </a:solidFill>
              </a:rPr>
              <a:t>To </a:t>
            </a:r>
            <a:r>
              <a:rPr lang="en-GB" b="1" i="1" dirty="0">
                <a:solidFill>
                  <a:prstClr val="black"/>
                </a:solidFill>
              </a:rPr>
              <a:t>be able to understand her feelings and </a:t>
            </a:r>
            <a:r>
              <a:rPr lang="en-GB" b="1" i="1" dirty="0" smtClean="0">
                <a:solidFill>
                  <a:prstClr val="black"/>
                </a:solidFill>
              </a:rPr>
              <a:t>fears, </a:t>
            </a:r>
            <a:endParaRPr lang="en-GB" b="1" i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prstClr val="black"/>
                </a:solidFill>
              </a:rPr>
              <a:t>To develop more self-confidence and self-belief, and strengthen his resilience to difficult . . . </a:t>
            </a:r>
            <a:r>
              <a:rPr lang="en-GB" b="1" i="1" dirty="0" smtClean="0">
                <a:solidFill>
                  <a:prstClr val="black"/>
                </a:solidFill>
              </a:rPr>
              <a:t>Situations (Jacobs et al 2015)</a:t>
            </a:r>
            <a:endParaRPr lang="en-GB" b="1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Recovery and improvement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15% </a:t>
            </a:r>
            <a:r>
              <a:rPr lang="en-GB" dirty="0" smtClean="0"/>
              <a:t>recovery</a:t>
            </a:r>
          </a:p>
          <a:p>
            <a:r>
              <a:rPr lang="en-GB" dirty="0" smtClean="0"/>
              <a:t> </a:t>
            </a:r>
            <a:r>
              <a:rPr lang="en-GB" dirty="0"/>
              <a:t>32% </a:t>
            </a:r>
            <a:r>
              <a:rPr lang="en-GB" dirty="0" smtClean="0"/>
              <a:t>improvement</a:t>
            </a:r>
          </a:p>
          <a:p>
            <a:r>
              <a:rPr lang="en-GB" dirty="0" smtClean="0"/>
              <a:t>19</a:t>
            </a:r>
            <a:r>
              <a:rPr lang="en-GB" dirty="0"/>
              <a:t>% deterioration (Warren et al. 2010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83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Advances in analysing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Propensity score matching</a:t>
            </a:r>
          </a:p>
          <a:p>
            <a:r>
              <a:rPr lang="en-GB" dirty="0" smtClean="0"/>
              <a:t>Considering service differences</a:t>
            </a:r>
          </a:p>
          <a:p>
            <a:r>
              <a:rPr lang="en-GB" dirty="0" smtClean="0"/>
              <a:t>Impact of therapist factors</a:t>
            </a:r>
          </a:p>
          <a:p>
            <a:r>
              <a:rPr lang="en-GB" dirty="0" smtClean="0"/>
              <a:t>Trajectory mapping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270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Advance in </a:t>
            </a:r>
            <a:r>
              <a:rPr lang="en-GB" dirty="0" smtClean="0"/>
              <a:t>understanding what impacts on </a:t>
            </a:r>
            <a:r>
              <a:rPr lang="en-GB" dirty="0" smtClean="0"/>
              <a:t>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GB" sz="1600" dirty="0"/>
              <a:t>Shared decision making  (</a:t>
            </a:r>
            <a:r>
              <a:rPr lang="en-GB" sz="1600" dirty="0" err="1"/>
              <a:t>Edbrooke</a:t>
            </a:r>
            <a:r>
              <a:rPr lang="en-GB" sz="1600" dirty="0"/>
              <a:t>-Childs, J., Jacob, J., Argent, R., Patalay, P., Deighton, J., &amp; Wolpert, M. (2015). The relationship between child-and parent-reported shared decision making and child-, parent-, and clinician-reported treatment outcome in routinely collected child mental health services data. Clinical child psychology and psychiatry, 1359104515591226</a:t>
            </a:r>
            <a:r>
              <a:rPr lang="en-GB" sz="1600" dirty="0" smtClean="0"/>
              <a:t>.)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1600" dirty="0"/>
          </a:p>
          <a:p>
            <a:pPr lvl="1">
              <a:buFont typeface="Wingdings" panose="05000000000000000000" pitchFamily="2" charset="2"/>
              <a:buChar char="§"/>
            </a:pPr>
            <a:endParaRPr lang="en-GB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/>
              <a:t>Evidence based practice (Deighton, J., Argent, R., De Francesco, D., </a:t>
            </a:r>
            <a:r>
              <a:rPr lang="en-GB" sz="1600" dirty="0" err="1"/>
              <a:t>Edbrooke</a:t>
            </a:r>
            <a:r>
              <a:rPr lang="en-GB" sz="1600" dirty="0"/>
              <a:t>-Childs, J., Jacob, J., Fleming, I., ... &amp; Wolpert, M. (2015). Associations between evidence-based practice and mental health outcomes in child and adolescent mental health services. Clinical child psychology and psychiatry, 1359104515589637.)</a:t>
            </a:r>
          </a:p>
          <a:p>
            <a:endParaRPr lang="en-GB" sz="1600" dirty="0" smtClean="0"/>
          </a:p>
          <a:p>
            <a:pPr marL="457200" lvl="1" indent="0">
              <a:buNone/>
            </a:pPr>
            <a:r>
              <a:rPr lang="en-GB" sz="1600" dirty="0" smtClean="0"/>
              <a:t>	Articles </a:t>
            </a:r>
            <a:r>
              <a:rPr lang="en-GB" sz="1600" dirty="0"/>
              <a:t>under review</a:t>
            </a:r>
          </a:p>
          <a:p>
            <a:pPr lvl="2"/>
            <a:r>
              <a:rPr lang="en-GB" sz="1600" dirty="0"/>
              <a:t>Goals use and satisfaction</a:t>
            </a:r>
          </a:p>
          <a:p>
            <a:pPr lvl="2"/>
            <a:r>
              <a:rPr lang="en-GB" sz="1600" dirty="0"/>
              <a:t>Case mix adjustment</a:t>
            </a:r>
          </a:p>
          <a:p>
            <a:pPr lvl="2"/>
            <a:r>
              <a:rPr lang="en-GB" sz="1600" dirty="0"/>
              <a:t>Agreement across respondents</a:t>
            </a:r>
          </a:p>
          <a:p>
            <a:pPr lvl="2"/>
            <a:r>
              <a:rPr lang="en-GB" sz="1600" dirty="0"/>
              <a:t>How outcome information can  inform change (book chapter)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37841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Thinking whole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63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Advances in measuring outcomes- best approaches and measures</a:t>
            </a:r>
          </a:p>
          <a:p>
            <a:r>
              <a:rPr lang="en-GB" dirty="0" smtClean="0"/>
              <a:t>Effectiveness of services- using insights from CORC dataset</a:t>
            </a:r>
          </a:p>
          <a:p>
            <a:r>
              <a:rPr lang="en-GB" dirty="0" smtClean="0"/>
              <a:t>Thinking whole system- what CORC is doing to look at this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100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COMMUNICATIONS\CAMHSpress\Thrive\Prevention and promo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16" y="1521427"/>
            <a:ext cx="424505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Y:\COMMUNICATIONS\CAMHSpress\Thrive\Thriving yel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770" y="1482442"/>
            <a:ext cx="4316051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3081" y="286603"/>
            <a:ext cx="747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THRIVE Model (2015)</a:t>
            </a:r>
            <a:endParaRPr lang="en-GB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214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1501" y="105617"/>
            <a:ext cx="9059020" cy="6100548"/>
            <a:chOff x="1390588" y="1371600"/>
            <a:chExt cx="6663790" cy="4851438"/>
          </a:xfrm>
        </p:grpSpPr>
        <p:grpSp>
          <p:nvGrpSpPr>
            <p:cNvPr id="58" name="Group 57"/>
            <p:cNvGrpSpPr/>
            <p:nvPr/>
          </p:nvGrpSpPr>
          <p:grpSpPr>
            <a:xfrm>
              <a:off x="2372539" y="2208197"/>
              <a:ext cx="4677125" cy="2779688"/>
              <a:chOff x="2372539" y="2208197"/>
              <a:chExt cx="4677125" cy="2779688"/>
            </a:xfrm>
          </p:grpSpPr>
          <p:cxnSp>
            <p:nvCxnSpPr>
              <p:cNvPr id="7" name="Straight Connector 6"/>
              <p:cNvCxnSpPr>
                <a:endCxn id="34" idx="1"/>
              </p:cNvCxnSpPr>
              <p:nvPr/>
            </p:nvCxnSpPr>
            <p:spPr>
              <a:xfrm flipV="1">
                <a:off x="2523611" y="2279281"/>
                <a:ext cx="151067" cy="382"/>
              </a:xfrm>
              <a:prstGeom prst="line">
                <a:avLst/>
              </a:prstGeom>
              <a:noFill/>
              <a:ln w="12700" cap="flat" cmpd="sng" algn="ctr">
                <a:solidFill>
                  <a:srgbClr val="A0D3EC"/>
                </a:solidFill>
                <a:prstDash val="solid"/>
              </a:ln>
              <a:effectLst/>
            </p:spPr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523609" y="2273925"/>
                <a:ext cx="2" cy="2713960"/>
              </a:xfrm>
              <a:prstGeom prst="line">
                <a:avLst/>
              </a:prstGeom>
              <a:noFill/>
              <a:ln w="12700" cap="flat" cmpd="sng" algn="ctr">
                <a:solidFill>
                  <a:srgbClr val="A0D3EC"/>
                </a:solidFill>
                <a:prstDash val="solid"/>
              </a:ln>
              <a:effectLst/>
            </p:spPr>
          </p:cxnSp>
          <p:cxnSp>
            <p:nvCxnSpPr>
              <p:cNvPr id="9" name="Straight Connector 8"/>
              <p:cNvCxnSpPr>
                <a:endCxn id="35" idx="1"/>
              </p:cNvCxnSpPr>
              <p:nvPr/>
            </p:nvCxnSpPr>
            <p:spPr>
              <a:xfrm flipV="1">
                <a:off x="2530419" y="2483139"/>
                <a:ext cx="144259" cy="512"/>
              </a:xfrm>
              <a:prstGeom prst="line">
                <a:avLst/>
              </a:prstGeom>
              <a:noFill/>
              <a:ln w="12700" cap="flat" cmpd="sng" algn="ctr">
                <a:solidFill>
                  <a:srgbClr val="A0D3EC"/>
                </a:solidFill>
                <a:prstDash val="solid"/>
              </a:ln>
              <a:effectLst/>
            </p:spPr>
          </p:cxnSp>
          <p:cxnSp>
            <p:nvCxnSpPr>
              <p:cNvPr id="10" name="Straight Connector 9"/>
              <p:cNvCxnSpPr>
                <a:endCxn id="36" idx="1"/>
              </p:cNvCxnSpPr>
              <p:nvPr/>
            </p:nvCxnSpPr>
            <p:spPr>
              <a:xfrm flipV="1">
                <a:off x="2530419" y="2694717"/>
                <a:ext cx="144259" cy="588"/>
              </a:xfrm>
              <a:prstGeom prst="line">
                <a:avLst/>
              </a:prstGeom>
              <a:noFill/>
              <a:ln w="12700" cap="flat" cmpd="sng" algn="ctr">
                <a:solidFill>
                  <a:srgbClr val="A0D3EC"/>
                </a:solidFill>
                <a:prstDash val="solid"/>
              </a:ln>
              <a:effectLst/>
            </p:spPr>
          </p:cxnSp>
          <p:cxnSp>
            <p:nvCxnSpPr>
              <p:cNvPr id="11" name="Straight Connector 10"/>
              <p:cNvCxnSpPr>
                <a:endCxn id="37" idx="1"/>
              </p:cNvCxnSpPr>
              <p:nvPr/>
            </p:nvCxnSpPr>
            <p:spPr>
              <a:xfrm>
                <a:off x="2530397" y="2895768"/>
                <a:ext cx="145493" cy="221"/>
              </a:xfrm>
              <a:prstGeom prst="line">
                <a:avLst/>
              </a:prstGeom>
              <a:noFill/>
              <a:ln w="12700" cap="flat" cmpd="sng" algn="ctr">
                <a:solidFill>
                  <a:srgbClr val="A0D3EC"/>
                </a:solidFill>
                <a:prstDash val="solid"/>
              </a:ln>
              <a:effectLst/>
            </p:spPr>
          </p:cxnSp>
          <p:cxnSp>
            <p:nvCxnSpPr>
              <p:cNvPr id="12" name="Straight Connector 11"/>
              <p:cNvCxnSpPr>
                <a:endCxn id="38" idx="1"/>
              </p:cNvCxnSpPr>
              <p:nvPr/>
            </p:nvCxnSpPr>
            <p:spPr>
              <a:xfrm flipV="1">
                <a:off x="2523611" y="3110933"/>
                <a:ext cx="151067" cy="407"/>
              </a:xfrm>
              <a:prstGeom prst="line">
                <a:avLst/>
              </a:prstGeom>
              <a:noFill/>
              <a:ln w="12700" cap="flat" cmpd="sng" algn="ctr">
                <a:solidFill>
                  <a:srgbClr val="A0D3EC"/>
                </a:solidFill>
                <a:prstDash val="solid"/>
              </a:ln>
              <a:effectLst/>
            </p:spPr>
          </p:cxnSp>
          <p:cxnSp>
            <p:nvCxnSpPr>
              <p:cNvPr id="13" name="Straight Connector 12"/>
              <p:cNvCxnSpPr>
                <a:endCxn id="39" idx="1"/>
              </p:cNvCxnSpPr>
              <p:nvPr/>
            </p:nvCxnSpPr>
            <p:spPr>
              <a:xfrm flipV="1">
                <a:off x="2523611" y="3314605"/>
                <a:ext cx="151067" cy="798"/>
              </a:xfrm>
              <a:prstGeom prst="line">
                <a:avLst/>
              </a:prstGeom>
              <a:noFill/>
              <a:ln w="12700" cap="flat" cmpd="sng" algn="ctr">
                <a:solidFill>
                  <a:srgbClr val="A0D3EC"/>
                </a:solidFill>
                <a:prstDash val="solid"/>
              </a:ln>
              <a:effectLst/>
            </p:spPr>
          </p:cxnSp>
          <p:cxnSp>
            <p:nvCxnSpPr>
              <p:cNvPr id="14" name="Straight Connector 13"/>
              <p:cNvCxnSpPr>
                <a:endCxn id="40" idx="1"/>
              </p:cNvCxnSpPr>
              <p:nvPr/>
            </p:nvCxnSpPr>
            <p:spPr>
              <a:xfrm flipV="1">
                <a:off x="2523611" y="3526187"/>
                <a:ext cx="151067" cy="871"/>
              </a:xfrm>
              <a:prstGeom prst="line">
                <a:avLst/>
              </a:prstGeom>
              <a:noFill/>
              <a:ln w="12700" cap="flat" cmpd="sng" algn="ctr">
                <a:solidFill>
                  <a:srgbClr val="A0D3EC"/>
                </a:solidFill>
                <a:prstDash val="solid"/>
              </a:ln>
              <a:effectLst/>
            </p:spPr>
          </p:cxnSp>
          <p:cxnSp>
            <p:nvCxnSpPr>
              <p:cNvPr id="15" name="Straight Connector 14"/>
              <p:cNvCxnSpPr>
                <a:endCxn id="41" idx="1"/>
              </p:cNvCxnSpPr>
              <p:nvPr/>
            </p:nvCxnSpPr>
            <p:spPr>
              <a:xfrm flipV="1">
                <a:off x="2523611" y="3730339"/>
                <a:ext cx="151067" cy="937"/>
              </a:xfrm>
              <a:prstGeom prst="line">
                <a:avLst/>
              </a:prstGeom>
              <a:noFill/>
              <a:ln w="12700" cap="flat" cmpd="sng" algn="ctr">
                <a:solidFill>
                  <a:srgbClr val="A0D3EC"/>
                </a:solidFill>
                <a:prstDash val="solid"/>
              </a:ln>
              <a:effectLst/>
            </p:spPr>
          </p:cxnSp>
          <p:cxnSp>
            <p:nvCxnSpPr>
              <p:cNvPr id="16" name="Straight Connector 15"/>
              <p:cNvCxnSpPr>
                <a:endCxn id="42" idx="1"/>
              </p:cNvCxnSpPr>
              <p:nvPr/>
            </p:nvCxnSpPr>
            <p:spPr>
              <a:xfrm flipV="1">
                <a:off x="2523589" y="3941295"/>
                <a:ext cx="151089" cy="1311"/>
              </a:xfrm>
              <a:prstGeom prst="line">
                <a:avLst/>
              </a:prstGeom>
              <a:noFill/>
              <a:ln w="12700" cap="flat" cmpd="sng" algn="ctr">
                <a:solidFill>
                  <a:srgbClr val="A0D3EC"/>
                </a:solidFill>
                <a:prstDash val="solid"/>
              </a:ln>
              <a:effectLst/>
            </p:spPr>
          </p:cxnSp>
          <p:cxnSp>
            <p:nvCxnSpPr>
              <p:cNvPr id="17" name="Straight Connector 16"/>
              <p:cNvCxnSpPr>
                <a:endCxn id="43" idx="1"/>
              </p:cNvCxnSpPr>
              <p:nvPr/>
            </p:nvCxnSpPr>
            <p:spPr>
              <a:xfrm flipV="1">
                <a:off x="2523611" y="4146072"/>
                <a:ext cx="151067" cy="1083"/>
              </a:xfrm>
              <a:prstGeom prst="line">
                <a:avLst/>
              </a:prstGeom>
              <a:noFill/>
              <a:ln w="12700" cap="flat" cmpd="sng" algn="ctr">
                <a:solidFill>
                  <a:srgbClr val="A0D3EC"/>
                </a:solidFill>
                <a:prstDash val="solid"/>
              </a:ln>
              <a:effectLst/>
            </p:spPr>
          </p:cxnSp>
          <p:cxnSp>
            <p:nvCxnSpPr>
              <p:cNvPr id="29" name="Straight Connector 28"/>
              <p:cNvCxnSpPr>
                <a:stCxn id="54" idx="3"/>
              </p:cNvCxnSpPr>
              <p:nvPr/>
            </p:nvCxnSpPr>
            <p:spPr>
              <a:xfrm>
                <a:off x="2372539" y="3636005"/>
                <a:ext cx="15107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A0D3EC"/>
                </a:solidFill>
                <a:prstDash val="solid"/>
              </a:ln>
              <a:effectLst/>
            </p:spPr>
          </p:cxnSp>
          <p:sp>
            <p:nvSpPr>
              <p:cNvPr id="34" name="Rounded Rectangle 33"/>
              <p:cNvSpPr/>
              <p:nvPr/>
            </p:nvSpPr>
            <p:spPr>
              <a:xfrm>
                <a:off x="2674678" y="2208197"/>
                <a:ext cx="4374986" cy="142168"/>
              </a:xfrm>
              <a:prstGeom prst="roundRect">
                <a:avLst/>
              </a:prstGeom>
              <a:gradFill flip="none" rotWithShape="1">
                <a:gsLst>
                  <a:gs pos="0">
                    <a:srgbClr val="A0D3EC">
                      <a:lumMod val="20000"/>
                      <a:lumOff val="80000"/>
                    </a:srgbClr>
                  </a:gs>
                  <a:gs pos="100000">
                    <a:srgbClr val="AFDAE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 cap="flat" cmpd="sng" algn="ctr">
                <a:solidFill>
                  <a:srgbClr val="A0D3EC"/>
                </a:solidFill>
                <a:prstDash val="solid"/>
              </a:ln>
              <a:effectLst/>
            </p:spPr>
            <p:txBody>
              <a:bodyPr wrap="square" lIns="72000" tIns="0" rIns="18000" bIns="0" rtlCol="0" anchor="ctr">
                <a:spAutoFit/>
              </a:bodyPr>
              <a:lstStyle/>
              <a:p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Getting Help: ADHD (Guided by NICE Guideline 72)                                                                 </a:t>
                </a:r>
                <a:r>
                  <a:rPr lang="en-GB" sz="1050" b="1" dirty="0" smtClean="0">
                    <a:solidFill>
                      <a:srgbClr val="000000"/>
                    </a:solidFill>
                    <a:ea typeface="Times New Roman"/>
                  </a:rPr>
                  <a:t>                     </a:t>
                </a:r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(ADH)</a:t>
                </a:r>
                <a:endParaRPr lang="en-GB" sz="1050" b="1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2674678" y="2412055"/>
                <a:ext cx="4371811" cy="142168"/>
              </a:xfrm>
              <a:prstGeom prst="roundRect">
                <a:avLst/>
              </a:prstGeom>
              <a:gradFill flip="none" rotWithShape="1">
                <a:gsLst>
                  <a:gs pos="0">
                    <a:srgbClr val="A0D3EC">
                      <a:lumMod val="20000"/>
                      <a:lumOff val="80000"/>
                    </a:srgbClr>
                  </a:gs>
                  <a:gs pos="100000">
                    <a:srgbClr val="AFDAE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 cap="flat" cmpd="sng" algn="ctr">
                <a:solidFill>
                  <a:srgbClr val="A0D3EC"/>
                </a:solidFill>
                <a:prstDash val="solid"/>
              </a:ln>
              <a:effectLst/>
            </p:spPr>
            <p:txBody>
              <a:bodyPr wrap="square" lIns="72000" tIns="0" rIns="18000" bIns="0" rtlCol="0" anchor="ctr">
                <a:spAutoFit/>
              </a:bodyPr>
              <a:lstStyle/>
              <a:p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Getting Help: Autism Spectrum (Guided by NICE Guideline 170)                                                       </a:t>
                </a:r>
                <a:r>
                  <a:rPr lang="en-GB" sz="1050" b="1" dirty="0" smtClean="0">
                    <a:solidFill>
                      <a:srgbClr val="000000"/>
                    </a:solidFill>
                    <a:ea typeface="Times New Roman"/>
                  </a:rPr>
                  <a:t>        </a:t>
                </a:r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(AUT)</a:t>
                </a:r>
                <a:endParaRPr lang="en-GB" sz="1050" b="1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2674678" y="2623633"/>
                <a:ext cx="4371811" cy="142168"/>
              </a:xfrm>
              <a:prstGeom prst="roundRect">
                <a:avLst/>
              </a:prstGeom>
              <a:gradFill flip="none" rotWithShape="1">
                <a:gsLst>
                  <a:gs pos="0">
                    <a:srgbClr val="A0D3EC">
                      <a:lumMod val="20000"/>
                      <a:lumOff val="80000"/>
                    </a:srgbClr>
                  </a:gs>
                  <a:gs pos="100000">
                    <a:srgbClr val="AFDAE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 cap="flat" cmpd="sng" algn="ctr">
                <a:solidFill>
                  <a:srgbClr val="A0D3EC"/>
                </a:solidFill>
                <a:prstDash val="solid"/>
              </a:ln>
              <a:effectLst/>
            </p:spPr>
            <p:txBody>
              <a:bodyPr wrap="square" lIns="72000" tIns="0" rIns="18000" bIns="0" rtlCol="0" anchor="ctr">
                <a:spAutoFit/>
              </a:bodyPr>
              <a:lstStyle/>
              <a:p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Getting Help: Behavioural and/or Conduct Disorders (Guided by NICE Guideline 158)            </a:t>
                </a:r>
                <a:r>
                  <a:rPr lang="en-GB" sz="1050" b="1" dirty="0" smtClean="0">
                    <a:solidFill>
                      <a:srgbClr val="000000"/>
                    </a:solidFill>
                    <a:ea typeface="Times New Roman"/>
                  </a:rPr>
                  <a:t>           </a:t>
                </a:r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(BEH)</a:t>
                </a:r>
                <a:endParaRPr lang="en-GB" sz="1050" b="1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2675890" y="2824905"/>
                <a:ext cx="4370400" cy="142168"/>
              </a:xfrm>
              <a:prstGeom prst="roundRect">
                <a:avLst/>
              </a:prstGeom>
              <a:gradFill flip="none" rotWithShape="1">
                <a:gsLst>
                  <a:gs pos="0">
                    <a:srgbClr val="A0D3EC">
                      <a:lumMod val="20000"/>
                      <a:lumOff val="80000"/>
                    </a:srgbClr>
                  </a:gs>
                  <a:gs pos="100000">
                    <a:srgbClr val="AFDAE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 cap="flat" cmpd="sng" algn="ctr">
                <a:solidFill>
                  <a:srgbClr val="A0D3EC"/>
                </a:solidFill>
                <a:prstDash val="solid"/>
              </a:ln>
              <a:effectLst/>
            </p:spPr>
            <p:txBody>
              <a:bodyPr wrap="square" lIns="72000" tIns="0" rIns="18000" bIns="0" rtlCol="0" anchor="ctr">
                <a:spAutoFit/>
              </a:bodyPr>
              <a:lstStyle/>
              <a:p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Getting Help: Bipolar Disorder (Guided by NICE Guideline 185)                                                   </a:t>
                </a:r>
                <a:r>
                  <a:rPr lang="en-GB" sz="1050" b="1" dirty="0" smtClean="0">
                    <a:solidFill>
                      <a:srgbClr val="000000"/>
                    </a:solidFill>
                    <a:ea typeface="Times New Roman"/>
                  </a:rPr>
                  <a:t>               </a:t>
                </a:r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(BIP</a:t>
                </a:r>
                <a:r>
                  <a:rPr lang="en-GB" sz="1050" b="1" dirty="0" smtClean="0">
                    <a:solidFill>
                      <a:srgbClr val="000000"/>
                    </a:solidFill>
                    <a:ea typeface="Times New Roman"/>
                  </a:rPr>
                  <a:t>)</a:t>
                </a:r>
                <a:endParaRPr lang="en-GB" sz="1050" b="1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2674678" y="3039849"/>
                <a:ext cx="4374986" cy="142168"/>
              </a:xfrm>
              <a:prstGeom prst="roundRect">
                <a:avLst/>
              </a:prstGeom>
              <a:gradFill flip="none" rotWithShape="1">
                <a:gsLst>
                  <a:gs pos="0">
                    <a:srgbClr val="A0D3EC">
                      <a:lumMod val="20000"/>
                      <a:lumOff val="80000"/>
                    </a:srgbClr>
                  </a:gs>
                  <a:gs pos="100000">
                    <a:srgbClr val="AFDAE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 cap="flat" cmpd="sng" algn="ctr">
                <a:solidFill>
                  <a:srgbClr val="A0D3EC"/>
                </a:solidFill>
                <a:prstDash val="solid"/>
              </a:ln>
              <a:effectLst/>
            </p:spPr>
            <p:txBody>
              <a:bodyPr wrap="square" lIns="72000" tIns="0" rIns="18000" bIns="0" rtlCol="0" anchor="ctr">
                <a:spAutoFit/>
              </a:bodyPr>
              <a:lstStyle/>
              <a:p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Getting Help: Depression (Guided by NICE Guideline 28)                                                           </a:t>
                </a:r>
                <a:r>
                  <a:rPr lang="en-GB" sz="1050" b="1" dirty="0" smtClean="0">
                    <a:solidFill>
                      <a:srgbClr val="000000"/>
                    </a:solidFill>
                    <a:ea typeface="Times New Roman"/>
                  </a:rPr>
                  <a:t>                  </a:t>
                </a:r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(DEP)</a:t>
                </a:r>
                <a:endParaRPr lang="en-GB" sz="1050" b="1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2674678" y="3243521"/>
                <a:ext cx="4371811" cy="142168"/>
              </a:xfrm>
              <a:prstGeom prst="roundRect">
                <a:avLst/>
              </a:prstGeom>
              <a:gradFill flip="none" rotWithShape="1">
                <a:gsLst>
                  <a:gs pos="0">
                    <a:srgbClr val="A0D3EC">
                      <a:lumMod val="20000"/>
                      <a:lumOff val="80000"/>
                    </a:srgbClr>
                  </a:gs>
                  <a:gs pos="100000">
                    <a:srgbClr val="AFDAE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 cap="flat" cmpd="sng" algn="ctr">
                <a:solidFill>
                  <a:srgbClr val="A0D3EC"/>
                </a:solidFill>
                <a:prstDash val="solid"/>
              </a:ln>
              <a:effectLst/>
            </p:spPr>
            <p:txBody>
              <a:bodyPr wrap="square" lIns="72000" tIns="0" rIns="18000" bIns="0" rtlCol="0" anchor="ctr">
                <a:spAutoFit/>
              </a:bodyPr>
              <a:lstStyle/>
              <a:p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Getting Help: GAD and/or Panic Disorder (Guided by NICE Guideline 113)                            </a:t>
                </a:r>
                <a:r>
                  <a:rPr lang="en-GB" sz="1050" b="1" dirty="0" smtClean="0">
                    <a:solidFill>
                      <a:srgbClr val="000000"/>
                    </a:solidFill>
                    <a:ea typeface="Times New Roman"/>
                  </a:rPr>
                  <a:t>                </a:t>
                </a:r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(GAP)</a:t>
                </a:r>
                <a:endParaRPr lang="en-GB" sz="1050" b="1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2674678" y="3455103"/>
                <a:ext cx="4371811" cy="142168"/>
              </a:xfrm>
              <a:prstGeom prst="roundRect">
                <a:avLst/>
              </a:prstGeom>
              <a:gradFill flip="none" rotWithShape="1">
                <a:gsLst>
                  <a:gs pos="0">
                    <a:srgbClr val="A0D3EC">
                      <a:lumMod val="20000"/>
                      <a:lumOff val="80000"/>
                    </a:srgbClr>
                  </a:gs>
                  <a:gs pos="100000">
                    <a:srgbClr val="AFDAE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 cap="flat" cmpd="sng" algn="ctr">
                <a:solidFill>
                  <a:srgbClr val="A0D3EC"/>
                </a:solidFill>
                <a:prstDash val="solid"/>
              </a:ln>
              <a:effectLst/>
            </p:spPr>
            <p:txBody>
              <a:bodyPr wrap="square" lIns="72000" tIns="0" rIns="18000" bIns="0" rtlCol="0" anchor="ctr">
                <a:spAutoFit/>
              </a:bodyPr>
              <a:lstStyle/>
              <a:p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Getting Help: OCD (Guided by NICE Guideline 31)                                                                       </a:t>
                </a:r>
                <a:r>
                  <a:rPr lang="en-GB" sz="1050" b="1" dirty="0" smtClean="0">
                    <a:solidFill>
                      <a:srgbClr val="000000"/>
                    </a:solidFill>
                    <a:ea typeface="Times New Roman"/>
                  </a:rPr>
                  <a:t>                 </a:t>
                </a:r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(OCD)</a:t>
                </a:r>
                <a:endParaRPr lang="en-GB" sz="1050" b="1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2674678" y="3659255"/>
                <a:ext cx="4371811" cy="142168"/>
              </a:xfrm>
              <a:prstGeom prst="roundRect">
                <a:avLst/>
              </a:prstGeom>
              <a:gradFill flip="none" rotWithShape="1">
                <a:gsLst>
                  <a:gs pos="0">
                    <a:srgbClr val="A0D3EC">
                      <a:lumMod val="20000"/>
                      <a:lumOff val="80000"/>
                    </a:srgbClr>
                  </a:gs>
                  <a:gs pos="100000">
                    <a:srgbClr val="AFDAE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 cap="flat" cmpd="sng" algn="ctr">
                <a:solidFill>
                  <a:srgbClr val="A0D3EC"/>
                </a:solidFill>
                <a:prstDash val="solid"/>
              </a:ln>
              <a:effectLst/>
            </p:spPr>
            <p:txBody>
              <a:bodyPr wrap="square" lIns="72000" tIns="0" rIns="18000" bIns="0" rtlCol="0" anchor="ctr">
                <a:spAutoFit/>
              </a:bodyPr>
              <a:lstStyle/>
              <a:p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Getting Help: PTSD (Guided by NICE Guideline 26)                                                                </a:t>
                </a:r>
                <a:r>
                  <a:rPr lang="en-GB" sz="1050" b="1" dirty="0" smtClean="0">
                    <a:solidFill>
                      <a:srgbClr val="000000"/>
                    </a:solidFill>
                    <a:ea typeface="Times New Roman"/>
                  </a:rPr>
                  <a:t>                         </a:t>
                </a:r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(PTS)</a:t>
                </a:r>
                <a:endParaRPr lang="en-GB" sz="1050" b="1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2674678" y="3870211"/>
                <a:ext cx="4370400" cy="142168"/>
              </a:xfrm>
              <a:prstGeom prst="roundRect">
                <a:avLst/>
              </a:prstGeom>
              <a:gradFill flip="none" rotWithShape="1">
                <a:gsLst>
                  <a:gs pos="0">
                    <a:srgbClr val="A0D3EC">
                      <a:lumMod val="20000"/>
                      <a:lumOff val="80000"/>
                    </a:srgbClr>
                  </a:gs>
                  <a:gs pos="100000">
                    <a:srgbClr val="AFDAE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 cap="flat" cmpd="sng" algn="ctr">
                <a:solidFill>
                  <a:srgbClr val="A0D3EC"/>
                </a:solidFill>
                <a:prstDash val="solid"/>
              </a:ln>
              <a:effectLst/>
            </p:spPr>
            <p:txBody>
              <a:bodyPr wrap="square" lIns="72000" tIns="0" rIns="18000" bIns="0" rtlCol="0" anchor="ctr">
                <a:spAutoFit/>
              </a:bodyPr>
              <a:lstStyle/>
              <a:p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Getting Help: Self-harm (Guided by NICE Guidelines 16 and/or 133)                                    </a:t>
                </a:r>
                <a:r>
                  <a:rPr lang="en-GB" sz="1050" b="1" dirty="0" smtClean="0">
                    <a:solidFill>
                      <a:srgbClr val="000000"/>
                    </a:solidFill>
                    <a:ea typeface="Times New Roman"/>
                  </a:rPr>
                  <a:t>                   </a:t>
                </a:r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(SHA)</a:t>
                </a:r>
                <a:endParaRPr lang="en-GB" sz="1050" b="1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2674678" y="4074988"/>
                <a:ext cx="4371811" cy="142168"/>
              </a:xfrm>
              <a:prstGeom prst="roundRect">
                <a:avLst/>
              </a:prstGeom>
              <a:gradFill flip="none" rotWithShape="1">
                <a:gsLst>
                  <a:gs pos="0">
                    <a:srgbClr val="A0D3EC">
                      <a:lumMod val="20000"/>
                      <a:lumOff val="80000"/>
                    </a:srgbClr>
                  </a:gs>
                  <a:gs pos="100000">
                    <a:srgbClr val="AFDAE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 cap="flat" cmpd="sng" algn="ctr">
                <a:solidFill>
                  <a:srgbClr val="A0D3EC"/>
                </a:solidFill>
                <a:prstDash val="solid"/>
              </a:ln>
              <a:effectLst/>
            </p:spPr>
            <p:txBody>
              <a:bodyPr wrap="square" lIns="72000" tIns="0" rIns="18000" bIns="0" rtlCol="0" anchor="ctr">
                <a:spAutoFit/>
              </a:bodyPr>
              <a:lstStyle/>
              <a:p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Getting Help: Social Anxiety Disorder (Guided by NICE Guideline 159)                                        </a:t>
                </a:r>
                <a:r>
                  <a:rPr lang="en-GB" sz="1050" b="1" dirty="0" smtClean="0">
                    <a:solidFill>
                      <a:srgbClr val="000000"/>
                    </a:solidFill>
                    <a:ea typeface="Times New Roman"/>
                  </a:rPr>
                  <a:t>            </a:t>
                </a:r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(SOC)</a:t>
                </a:r>
                <a:endParaRPr lang="en-GB" sz="1050" b="1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2523589" y="4491525"/>
              <a:ext cx="4522900" cy="559352"/>
              <a:chOff x="2523589" y="4491525"/>
              <a:chExt cx="4522900" cy="559352"/>
            </a:xfrm>
          </p:grpSpPr>
          <p:cxnSp>
            <p:nvCxnSpPr>
              <p:cNvPr id="18" name="Straight Connector 17"/>
              <p:cNvCxnSpPr>
                <a:endCxn id="44" idx="1"/>
              </p:cNvCxnSpPr>
              <p:nvPr/>
            </p:nvCxnSpPr>
            <p:spPr>
              <a:xfrm flipV="1">
                <a:off x="2530397" y="4562609"/>
                <a:ext cx="144185" cy="2006"/>
              </a:xfrm>
              <a:prstGeom prst="line">
                <a:avLst/>
              </a:prstGeom>
              <a:noFill/>
              <a:ln w="12700" cap="flat" cmpd="sng" algn="ctr">
                <a:solidFill>
                  <a:srgbClr val="A0D3EC"/>
                </a:solidFill>
                <a:prstDash val="solid"/>
              </a:ln>
              <a:effectLst/>
            </p:spPr>
          </p:cxnSp>
          <p:cxnSp>
            <p:nvCxnSpPr>
              <p:cNvPr id="19" name="Straight Connector 18"/>
              <p:cNvCxnSpPr>
                <a:endCxn id="45" idx="1"/>
              </p:cNvCxnSpPr>
              <p:nvPr/>
            </p:nvCxnSpPr>
            <p:spPr>
              <a:xfrm flipV="1">
                <a:off x="2523589" y="4773669"/>
                <a:ext cx="151041" cy="1338"/>
              </a:xfrm>
              <a:prstGeom prst="line">
                <a:avLst/>
              </a:prstGeom>
              <a:noFill/>
              <a:ln w="12700" cap="flat" cmpd="sng" algn="ctr">
                <a:solidFill>
                  <a:srgbClr val="A0D3EC"/>
                </a:solidFill>
                <a:prstDash val="solid"/>
              </a:ln>
              <a:effectLst/>
            </p:spPr>
          </p:cxnSp>
          <p:cxnSp>
            <p:nvCxnSpPr>
              <p:cNvPr id="20" name="Straight Connector 19"/>
              <p:cNvCxnSpPr>
                <a:endCxn id="46" idx="1"/>
              </p:cNvCxnSpPr>
              <p:nvPr/>
            </p:nvCxnSpPr>
            <p:spPr>
              <a:xfrm flipV="1">
                <a:off x="2523609" y="4979793"/>
                <a:ext cx="151069" cy="1368"/>
              </a:xfrm>
              <a:prstGeom prst="line">
                <a:avLst/>
              </a:prstGeom>
              <a:noFill/>
              <a:ln w="12700" cap="flat" cmpd="sng" algn="ctr">
                <a:solidFill>
                  <a:srgbClr val="A0D3EC"/>
                </a:solidFill>
                <a:prstDash val="solid"/>
              </a:ln>
              <a:effectLst/>
            </p:spPr>
          </p:cxnSp>
          <p:sp>
            <p:nvSpPr>
              <p:cNvPr id="44" name="Rounded Rectangle 43"/>
              <p:cNvSpPr/>
              <p:nvPr/>
            </p:nvSpPr>
            <p:spPr>
              <a:xfrm>
                <a:off x="2674582" y="4491525"/>
                <a:ext cx="4370400" cy="142168"/>
              </a:xfrm>
              <a:prstGeom prst="roundRect">
                <a:avLst/>
              </a:prstGeom>
              <a:gradFill flip="none" rotWithShape="1">
                <a:gsLst>
                  <a:gs pos="0">
                    <a:srgbClr val="A0D3EC">
                      <a:lumMod val="20000"/>
                      <a:lumOff val="80000"/>
                    </a:srgbClr>
                  </a:gs>
                  <a:gs pos="100000">
                    <a:srgbClr val="AFDAE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 cap="flat" cmpd="sng" algn="ctr">
                <a:solidFill>
                  <a:srgbClr val="A0D3EC"/>
                </a:solidFill>
                <a:prstDash val="solid"/>
              </a:ln>
              <a:effectLst/>
            </p:spPr>
            <p:txBody>
              <a:bodyPr wrap="square" lIns="72000" tIns="0" rIns="18000" bIns="0" rtlCol="0" anchor="ctr">
                <a:spAutoFit/>
              </a:bodyPr>
              <a:lstStyle/>
              <a:p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Getting Help: Co-occurring Behavioural and Emotional Difficulties (NICE Guidance as Relevant)  </a:t>
                </a:r>
                <a:r>
                  <a:rPr lang="en-GB" sz="1050" b="1" dirty="0" smtClean="0">
                    <a:solidFill>
                      <a:srgbClr val="000000"/>
                    </a:solidFill>
                    <a:ea typeface="Times New Roman"/>
                  </a:rPr>
                  <a:t> </a:t>
                </a:r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(BEM</a:t>
                </a:r>
                <a:r>
                  <a:rPr lang="en-GB" sz="1050" b="1" dirty="0" smtClean="0">
                    <a:solidFill>
                      <a:srgbClr val="000000"/>
                    </a:solidFill>
                    <a:ea typeface="Times New Roman"/>
                  </a:rPr>
                  <a:t>)</a:t>
                </a:r>
                <a:endParaRPr lang="en-GB" sz="1050" b="1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2674630" y="4702585"/>
                <a:ext cx="4370400" cy="142168"/>
              </a:xfrm>
              <a:prstGeom prst="roundRect">
                <a:avLst/>
              </a:prstGeom>
              <a:gradFill flip="none" rotWithShape="1">
                <a:gsLst>
                  <a:gs pos="0">
                    <a:srgbClr val="A0D3EC">
                      <a:lumMod val="20000"/>
                      <a:lumOff val="80000"/>
                    </a:srgbClr>
                  </a:gs>
                  <a:gs pos="100000">
                    <a:srgbClr val="AFDAE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 cap="flat" cmpd="sng" algn="ctr">
                <a:solidFill>
                  <a:srgbClr val="A0D3EC"/>
                </a:solidFill>
                <a:prstDash val="solid"/>
              </a:ln>
              <a:effectLst/>
            </p:spPr>
            <p:txBody>
              <a:bodyPr wrap="square" lIns="72000" tIns="0" rIns="18000" bIns="0" rtlCol="0" anchor="ctr">
                <a:spAutoFit/>
              </a:bodyPr>
              <a:lstStyle/>
              <a:p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Getting Help: Co-occurring Emotional Difficulties (NICE Guidance as Relevant)                        </a:t>
                </a:r>
                <a:r>
                  <a:rPr lang="en-GB" sz="1050" b="1" dirty="0" smtClean="0">
                    <a:solidFill>
                      <a:srgbClr val="000000"/>
                    </a:solidFill>
                    <a:ea typeface="Times New Roman"/>
                  </a:rPr>
                  <a:t>          </a:t>
                </a:r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(EMO</a:t>
                </a:r>
                <a:r>
                  <a:rPr lang="en-GB" sz="1050" b="1" dirty="0" smtClean="0">
                    <a:solidFill>
                      <a:srgbClr val="000000"/>
                    </a:solidFill>
                    <a:ea typeface="Times New Roman"/>
                  </a:rPr>
                  <a:t>)</a:t>
                </a:r>
                <a:endParaRPr lang="en-GB" sz="1050" b="1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2674678" y="4908709"/>
                <a:ext cx="4371811" cy="142168"/>
              </a:xfrm>
              <a:prstGeom prst="roundRect">
                <a:avLst/>
              </a:prstGeom>
              <a:gradFill flip="none" rotWithShape="1">
                <a:gsLst>
                  <a:gs pos="0">
                    <a:srgbClr val="A0D3EC">
                      <a:lumMod val="20000"/>
                      <a:lumOff val="80000"/>
                    </a:srgbClr>
                  </a:gs>
                  <a:gs pos="100000">
                    <a:srgbClr val="AFDAE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 cap="flat" cmpd="sng" algn="ctr">
                <a:solidFill>
                  <a:srgbClr val="A0D3EC"/>
                </a:solidFill>
                <a:prstDash val="solid"/>
              </a:ln>
              <a:effectLst/>
            </p:spPr>
            <p:txBody>
              <a:bodyPr wrap="square" lIns="72000" tIns="0" rIns="18000" bIns="0" rtlCol="0" anchor="ctr">
                <a:spAutoFit/>
              </a:bodyPr>
              <a:lstStyle/>
              <a:p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Getting Help: Difficulties Not Covered by Other Groupings (NICE Guidance as Relevant)           </a:t>
                </a:r>
                <a:r>
                  <a:rPr lang="en-GB" sz="1050" b="1" dirty="0" smtClean="0">
                    <a:solidFill>
                      <a:srgbClr val="000000"/>
                    </a:solidFill>
                    <a:ea typeface="Times New Roman"/>
                  </a:rPr>
                  <a:t>       </a:t>
                </a:r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(DNC)</a:t>
                </a:r>
                <a:endParaRPr lang="en-GB" sz="1050" b="1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2372539" y="1446321"/>
              <a:ext cx="4672539" cy="478797"/>
              <a:chOff x="2372539" y="1446321"/>
              <a:chExt cx="4672539" cy="478797"/>
            </a:xfrm>
          </p:grpSpPr>
          <p:cxnSp>
            <p:nvCxnSpPr>
              <p:cNvPr id="24" name="Straight Connector 23"/>
              <p:cNvCxnSpPr>
                <a:stCxn id="55" idx="3"/>
              </p:cNvCxnSpPr>
              <p:nvPr/>
            </p:nvCxnSpPr>
            <p:spPr>
              <a:xfrm>
                <a:off x="2372539" y="1683304"/>
                <a:ext cx="15107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9FC744"/>
                </a:solidFill>
                <a:prstDash val="solid"/>
              </a:ln>
              <a:effectLst/>
            </p:spPr>
          </p:cxnSp>
          <p:cxnSp>
            <p:nvCxnSpPr>
              <p:cNvPr id="30" name="Straight Connector 29"/>
              <p:cNvCxnSpPr>
                <a:endCxn id="48" idx="1"/>
              </p:cNvCxnSpPr>
              <p:nvPr/>
            </p:nvCxnSpPr>
            <p:spPr>
              <a:xfrm flipV="1">
                <a:off x="2523589" y="1517405"/>
                <a:ext cx="151089" cy="294"/>
              </a:xfrm>
              <a:prstGeom prst="line">
                <a:avLst/>
              </a:prstGeom>
              <a:noFill/>
              <a:ln w="12700" cap="flat" cmpd="sng" algn="ctr">
                <a:solidFill>
                  <a:srgbClr val="9FC744"/>
                </a:solidFill>
                <a:prstDash val="soli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528895" y="1517618"/>
                <a:ext cx="0" cy="336585"/>
              </a:xfrm>
              <a:prstGeom prst="line">
                <a:avLst/>
              </a:prstGeom>
              <a:noFill/>
              <a:ln w="12700" cap="flat" cmpd="sng" algn="ctr">
                <a:solidFill>
                  <a:srgbClr val="9FC744"/>
                </a:solidFill>
                <a:prstDash val="solid"/>
              </a:ln>
              <a:effectLst/>
            </p:spPr>
          </p:cxnSp>
          <p:cxnSp>
            <p:nvCxnSpPr>
              <p:cNvPr id="32" name="Straight Connector 31"/>
              <p:cNvCxnSpPr>
                <a:endCxn id="50" idx="1"/>
              </p:cNvCxnSpPr>
              <p:nvPr/>
            </p:nvCxnSpPr>
            <p:spPr>
              <a:xfrm flipV="1">
                <a:off x="2530397" y="1854034"/>
                <a:ext cx="144282" cy="54"/>
              </a:xfrm>
              <a:prstGeom prst="line">
                <a:avLst/>
              </a:prstGeom>
              <a:noFill/>
              <a:ln w="12700" cap="flat" cmpd="sng" algn="ctr">
                <a:solidFill>
                  <a:srgbClr val="9FC744"/>
                </a:solidFill>
                <a:prstDash val="solid"/>
              </a:ln>
              <a:effectLst/>
            </p:spPr>
          </p:cxnSp>
          <p:sp>
            <p:nvSpPr>
              <p:cNvPr id="48" name="Rounded Rectangle 47"/>
              <p:cNvSpPr/>
              <p:nvPr/>
            </p:nvSpPr>
            <p:spPr>
              <a:xfrm>
                <a:off x="2674678" y="1446321"/>
                <a:ext cx="4370400" cy="142168"/>
              </a:xfrm>
              <a:prstGeom prst="roundRect">
                <a:avLst/>
              </a:prstGeom>
              <a:gradFill flip="none" rotWithShape="1">
                <a:gsLst>
                  <a:gs pos="0">
                    <a:srgbClr val="ECF4DA"/>
                  </a:gs>
                  <a:gs pos="100000">
                    <a:srgbClr val="ABCE5E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 cap="flat" cmpd="sng" algn="ctr">
                <a:solidFill>
                  <a:srgbClr val="9FC744"/>
                </a:solidFill>
                <a:prstDash val="solid"/>
              </a:ln>
              <a:effectLst/>
            </p:spPr>
            <p:txBody>
              <a:bodyPr wrap="square" lIns="72000" tIns="0" rIns="18000" bIns="0" rtlCol="0" anchor="ctr">
                <a:spAutoFit/>
              </a:bodyPr>
              <a:lstStyle/>
              <a:p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Getting Advice: Neurodevelopmental Assessment (NICE Guidance as Relevant)                              </a:t>
                </a:r>
                <a:r>
                  <a:rPr lang="en-GB" sz="1050" b="1" dirty="0" smtClean="0">
                    <a:solidFill>
                      <a:srgbClr val="000000"/>
                    </a:solidFill>
                    <a:ea typeface="Times New Roman"/>
                  </a:rPr>
                  <a:t>    </a:t>
                </a:r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(NEU</a:t>
                </a:r>
                <a:r>
                  <a:rPr lang="en-GB" sz="1050" b="1" dirty="0" smtClean="0">
                    <a:solidFill>
                      <a:srgbClr val="000000"/>
                    </a:solidFill>
                    <a:ea typeface="Times New Roman"/>
                  </a:rPr>
                  <a:t>)</a:t>
                </a:r>
                <a:endParaRPr lang="en-GB" sz="1050" b="1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2674678" y="1782950"/>
                <a:ext cx="4370400" cy="142168"/>
              </a:xfrm>
              <a:prstGeom prst="roundRect">
                <a:avLst/>
              </a:prstGeom>
              <a:gradFill flip="none" rotWithShape="1">
                <a:gsLst>
                  <a:gs pos="0">
                    <a:srgbClr val="ECF4DA"/>
                  </a:gs>
                  <a:gs pos="100000">
                    <a:srgbClr val="ABCE5E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 cap="flat" cmpd="sng" algn="ctr">
                <a:solidFill>
                  <a:srgbClr val="9FC744"/>
                </a:solidFill>
                <a:prstDash val="solid"/>
              </a:ln>
              <a:effectLst/>
            </p:spPr>
            <p:txBody>
              <a:bodyPr wrap="square" lIns="72000" tIns="0" rIns="18000" bIns="0" rtlCol="0" anchor="ctr">
                <a:spAutoFit/>
              </a:bodyPr>
              <a:lstStyle/>
              <a:p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Getting Advice: Signposting and Self-management Advice (NICE Guidance as Relevant)           </a:t>
                </a:r>
                <a:r>
                  <a:rPr lang="en-GB" sz="1050" b="1" dirty="0" smtClean="0">
                    <a:solidFill>
                      <a:srgbClr val="000000"/>
                    </a:solidFill>
                    <a:ea typeface="Times New Roman"/>
                  </a:rPr>
                  <a:t>        </a:t>
                </a:r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(ADV)</a:t>
                </a:r>
                <a:endParaRPr lang="en-GB" sz="1050" b="1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2523545" y="6026092"/>
              <a:ext cx="4529520" cy="142168"/>
              <a:chOff x="2523545" y="6026092"/>
              <a:chExt cx="4529520" cy="142168"/>
            </a:xfrm>
          </p:grpSpPr>
          <p:cxnSp>
            <p:nvCxnSpPr>
              <p:cNvPr id="33" name="Straight Connector 32"/>
              <p:cNvCxnSpPr>
                <a:endCxn id="51" idx="1"/>
              </p:cNvCxnSpPr>
              <p:nvPr/>
            </p:nvCxnSpPr>
            <p:spPr>
              <a:xfrm>
                <a:off x="2523545" y="6096636"/>
                <a:ext cx="155520" cy="540"/>
              </a:xfrm>
              <a:prstGeom prst="line">
                <a:avLst/>
              </a:prstGeom>
              <a:noFill/>
              <a:ln w="12700" cap="flat" cmpd="sng" algn="ctr">
                <a:solidFill>
                  <a:srgbClr val="B293BB"/>
                </a:solidFill>
                <a:prstDash val="solid"/>
              </a:ln>
              <a:effectLst/>
            </p:spPr>
          </p:cxnSp>
          <p:sp>
            <p:nvSpPr>
              <p:cNvPr id="51" name="Rounded Rectangle 50"/>
              <p:cNvSpPr/>
              <p:nvPr/>
            </p:nvSpPr>
            <p:spPr>
              <a:xfrm>
                <a:off x="2679065" y="6026092"/>
                <a:ext cx="4374000" cy="142168"/>
              </a:xfrm>
              <a:prstGeom prst="roundRect">
                <a:avLst/>
              </a:prstGeom>
              <a:gradFill flip="none" rotWithShape="1">
                <a:gsLst>
                  <a:gs pos="0">
                    <a:srgbClr val="B293BB">
                      <a:lumMod val="20000"/>
                      <a:lumOff val="80000"/>
                    </a:srgbClr>
                  </a:gs>
                  <a:gs pos="100000">
                    <a:srgbClr val="C3AACA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 cap="flat" cmpd="sng" algn="ctr">
                <a:solidFill>
                  <a:srgbClr val="B293BB"/>
                </a:solidFill>
                <a:prstDash val="solid"/>
              </a:ln>
              <a:effectLst/>
            </p:spPr>
            <p:txBody>
              <a:bodyPr wrap="square" lIns="72000" tIns="0" rIns="0" bIns="0" rtlCol="0" anchor="ctr">
                <a:spAutoFit/>
              </a:bodyPr>
              <a:lstStyle/>
              <a:p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Getting More Help: Difficulties of Severe Impact (NICE Guidance as Relevant)                               </a:t>
                </a:r>
                <a:r>
                  <a:rPr lang="en-GB" sz="1050" b="1" dirty="0" smtClean="0">
                    <a:solidFill>
                      <a:srgbClr val="000000"/>
                    </a:solidFill>
                    <a:ea typeface="Times New Roman"/>
                  </a:rPr>
                  <a:t>         </a:t>
                </a:r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(DSI)</a:t>
                </a:r>
                <a:endParaRPr lang="en-GB" sz="1050" b="1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2372539" y="5250425"/>
              <a:ext cx="4677125" cy="853347"/>
              <a:chOff x="2372539" y="5250425"/>
              <a:chExt cx="4677125" cy="853347"/>
            </a:xfrm>
          </p:grpSpPr>
          <p:cxnSp>
            <p:nvCxnSpPr>
              <p:cNvPr id="21" name="Straight Connector 20"/>
              <p:cNvCxnSpPr>
                <a:stCxn id="53" idx="3"/>
              </p:cNvCxnSpPr>
              <p:nvPr/>
            </p:nvCxnSpPr>
            <p:spPr>
              <a:xfrm flipV="1">
                <a:off x="2372539" y="5738495"/>
                <a:ext cx="151070" cy="1"/>
              </a:xfrm>
              <a:prstGeom prst="line">
                <a:avLst/>
              </a:prstGeom>
              <a:noFill/>
              <a:ln w="12700" cap="flat" cmpd="sng" algn="ctr">
                <a:solidFill>
                  <a:srgbClr val="B293BB"/>
                </a:solidFill>
                <a:prstDash val="soli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523609" y="5318225"/>
                <a:ext cx="2" cy="785547"/>
              </a:xfrm>
              <a:prstGeom prst="line">
                <a:avLst/>
              </a:prstGeom>
              <a:noFill/>
              <a:ln w="12700" cap="flat" cmpd="sng" algn="ctr">
                <a:solidFill>
                  <a:srgbClr val="B293BB"/>
                </a:solidFill>
                <a:prstDash val="solid"/>
              </a:ln>
              <a:effectLst/>
            </p:spPr>
          </p:cxnSp>
          <p:cxnSp>
            <p:nvCxnSpPr>
              <p:cNvPr id="23" name="Straight Connector 22"/>
              <p:cNvCxnSpPr>
                <a:endCxn id="47" idx="1"/>
              </p:cNvCxnSpPr>
              <p:nvPr/>
            </p:nvCxnSpPr>
            <p:spPr>
              <a:xfrm flipV="1">
                <a:off x="2523611" y="5321509"/>
                <a:ext cx="151067" cy="1484"/>
              </a:xfrm>
              <a:prstGeom prst="line">
                <a:avLst/>
              </a:prstGeom>
              <a:noFill/>
              <a:ln w="12700" cap="flat" cmpd="sng" algn="ctr">
                <a:solidFill>
                  <a:srgbClr val="B293BB"/>
                </a:solidFill>
                <a:prstDash val="solid"/>
              </a:ln>
              <a:effectLst/>
            </p:spPr>
          </p:cxnSp>
          <p:cxnSp>
            <p:nvCxnSpPr>
              <p:cNvPr id="27" name="Straight Connector 26"/>
              <p:cNvCxnSpPr>
                <a:stCxn id="49" idx="1"/>
              </p:cNvCxnSpPr>
              <p:nvPr/>
            </p:nvCxnSpPr>
            <p:spPr>
              <a:xfrm flipH="1">
                <a:off x="2523612" y="5527436"/>
                <a:ext cx="151065" cy="1725"/>
              </a:xfrm>
              <a:prstGeom prst="line">
                <a:avLst/>
              </a:prstGeom>
              <a:noFill/>
              <a:ln w="12700" cap="flat" cmpd="sng" algn="ctr">
                <a:solidFill>
                  <a:srgbClr val="B293BB"/>
                </a:solidFill>
                <a:prstDash val="solid"/>
              </a:ln>
              <a:effectLst/>
            </p:spPr>
          </p:cxnSp>
          <p:cxnSp>
            <p:nvCxnSpPr>
              <p:cNvPr id="28" name="Straight Connector 27"/>
              <p:cNvCxnSpPr>
                <a:endCxn id="52" idx="1"/>
              </p:cNvCxnSpPr>
              <p:nvPr/>
            </p:nvCxnSpPr>
            <p:spPr>
              <a:xfrm flipV="1">
                <a:off x="2523611" y="5738205"/>
                <a:ext cx="151067" cy="501"/>
              </a:xfrm>
              <a:prstGeom prst="line">
                <a:avLst/>
              </a:prstGeom>
              <a:noFill/>
              <a:ln w="12700" cap="flat" cmpd="sng" algn="ctr">
                <a:solidFill>
                  <a:srgbClr val="B293BB"/>
                </a:solidFill>
                <a:prstDash val="solid"/>
              </a:ln>
              <a:effectLst/>
            </p:spPr>
          </p:cxnSp>
          <p:sp>
            <p:nvSpPr>
              <p:cNvPr id="47" name="Rounded Rectangle 46"/>
              <p:cNvSpPr/>
              <p:nvPr/>
            </p:nvSpPr>
            <p:spPr>
              <a:xfrm>
                <a:off x="2674678" y="5250425"/>
                <a:ext cx="4371811" cy="142168"/>
              </a:xfrm>
              <a:prstGeom prst="roundRect">
                <a:avLst/>
              </a:prstGeom>
              <a:gradFill flip="none" rotWithShape="1">
                <a:gsLst>
                  <a:gs pos="0">
                    <a:srgbClr val="B293BB">
                      <a:lumMod val="20000"/>
                      <a:lumOff val="80000"/>
                    </a:srgbClr>
                  </a:gs>
                  <a:gs pos="100000">
                    <a:srgbClr val="C3AACA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 cap="flat" cmpd="sng" algn="ctr">
                <a:solidFill>
                  <a:srgbClr val="B293BB"/>
                </a:solidFill>
                <a:prstDash val="solid"/>
              </a:ln>
              <a:effectLst/>
            </p:spPr>
            <p:txBody>
              <a:bodyPr wrap="square" lIns="72000" tIns="0" rIns="18000" bIns="0" rtlCol="0" anchor="ctr">
                <a:spAutoFit/>
              </a:bodyPr>
              <a:lstStyle/>
              <a:p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Getting More Help: Eating Disorders (Guided by NICE Guideline 9)                                                  </a:t>
                </a:r>
                <a:r>
                  <a:rPr lang="en-GB" sz="1050" b="1" dirty="0" smtClean="0">
                    <a:solidFill>
                      <a:srgbClr val="000000"/>
                    </a:solidFill>
                    <a:ea typeface="Times New Roman"/>
                  </a:rPr>
                  <a:t>        </a:t>
                </a:r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(EAT)</a:t>
                </a:r>
                <a:endParaRPr lang="en-GB" sz="1050" b="1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2674677" y="5456352"/>
                <a:ext cx="4374000" cy="142168"/>
              </a:xfrm>
              <a:prstGeom prst="roundRect">
                <a:avLst/>
              </a:prstGeom>
              <a:gradFill flip="none" rotWithShape="1">
                <a:gsLst>
                  <a:gs pos="0">
                    <a:srgbClr val="B293BB">
                      <a:lumMod val="20000"/>
                      <a:lumOff val="80000"/>
                    </a:srgbClr>
                  </a:gs>
                  <a:gs pos="100000">
                    <a:srgbClr val="C3AACA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 cap="flat" cmpd="sng" algn="ctr">
                <a:solidFill>
                  <a:srgbClr val="B293BB"/>
                </a:solidFill>
                <a:prstDash val="solid"/>
              </a:ln>
              <a:effectLst/>
            </p:spPr>
            <p:txBody>
              <a:bodyPr wrap="square" lIns="72000" tIns="0" rIns="18000" bIns="0" rtlCol="0" anchor="ctr">
                <a:spAutoFit/>
              </a:bodyPr>
              <a:lstStyle/>
              <a:p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Getting More Help: Presentation Suggestive of Potential BPD (Guided by NICE Guideline 78)     </a:t>
                </a:r>
                <a:r>
                  <a:rPr lang="en-GB" sz="1050" b="1" dirty="0" smtClean="0">
                    <a:solidFill>
                      <a:srgbClr val="000000"/>
                    </a:solidFill>
                    <a:ea typeface="Times New Roman"/>
                  </a:rPr>
                  <a:t>     </a:t>
                </a:r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(PBP)</a:t>
                </a:r>
                <a:endParaRPr lang="en-GB" sz="1050" b="1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2674678" y="5667121"/>
                <a:ext cx="4374986" cy="142168"/>
              </a:xfrm>
              <a:prstGeom prst="roundRect">
                <a:avLst/>
              </a:prstGeom>
              <a:gradFill flip="none" rotWithShape="1">
                <a:gsLst>
                  <a:gs pos="0">
                    <a:srgbClr val="B293BB">
                      <a:lumMod val="20000"/>
                      <a:lumOff val="80000"/>
                    </a:srgbClr>
                  </a:gs>
                  <a:gs pos="100000">
                    <a:srgbClr val="C3AACA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 cap="flat" cmpd="sng" algn="ctr">
                <a:solidFill>
                  <a:srgbClr val="B293BB"/>
                </a:solidFill>
                <a:prstDash val="solid"/>
              </a:ln>
              <a:effectLst/>
            </p:spPr>
            <p:txBody>
              <a:bodyPr wrap="square" lIns="72000" tIns="0" rIns="18000" bIns="0" rtlCol="0" anchor="ctr">
                <a:spAutoFit/>
              </a:bodyPr>
              <a:lstStyle/>
              <a:p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Getting More Help: Psychosis (Guided by NICE Guidelines 155 and/or 185)                        </a:t>
                </a:r>
                <a:r>
                  <a:rPr lang="en-GB" sz="1050" b="1" dirty="0" smtClean="0">
                    <a:solidFill>
                      <a:srgbClr val="000000"/>
                    </a:solidFill>
                    <a:ea typeface="Times New Roman"/>
                  </a:rPr>
                  <a:t>                    </a:t>
                </a:r>
                <a:r>
                  <a:rPr lang="en-GB" sz="1050" b="1" dirty="0">
                    <a:solidFill>
                      <a:srgbClr val="000000"/>
                    </a:solidFill>
                    <a:ea typeface="Times New Roman"/>
                  </a:rPr>
                  <a:t>(PSY</a:t>
                </a:r>
                <a:r>
                  <a:rPr lang="en-GB" sz="1050" b="1" dirty="0" smtClean="0">
                    <a:solidFill>
                      <a:srgbClr val="000000"/>
                    </a:solidFill>
                    <a:ea typeface="Times New Roman"/>
                  </a:rPr>
                  <a:t>)</a:t>
                </a:r>
                <a:endParaRPr lang="en-GB" sz="1050" b="1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1390588" y="5427505"/>
              <a:ext cx="981951" cy="621981"/>
            </a:xfrm>
            <a:prstGeom prst="roundRect">
              <a:avLst/>
            </a:prstGeom>
            <a:gradFill flip="none" rotWithShape="1">
              <a:gsLst>
                <a:gs pos="0">
                  <a:srgbClr val="B293BB">
                    <a:lumMod val="20000"/>
                    <a:lumOff val="80000"/>
                  </a:srgbClr>
                </a:gs>
                <a:gs pos="100000">
                  <a:srgbClr val="C3AACA"/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solidFill>
                <a:srgbClr val="B293BB"/>
              </a:solidFill>
              <a:prstDash val="solid"/>
            </a:ln>
            <a:effectLst/>
          </p:spPr>
          <p:txBody>
            <a:bodyPr wrap="square" lIns="108000" rIns="108000" rtlCol="0" anchor="ctr">
              <a:noAutofit/>
            </a:bodyPr>
            <a:lstStyle/>
            <a:p>
              <a:pPr algn="ctr"/>
              <a:r>
                <a:rPr lang="en-GB" sz="1200" b="1">
                  <a:solidFill>
                    <a:srgbClr val="000000"/>
                  </a:solidFill>
                  <a:ea typeface="Times New Roman"/>
                </a:rPr>
                <a:t>Getting More Help</a:t>
              </a:r>
              <a:endParaRPr lang="en-GB" sz="1200" b="1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1390588" y="2152595"/>
              <a:ext cx="981951" cy="2966821"/>
            </a:xfrm>
            <a:prstGeom prst="roundRect">
              <a:avLst/>
            </a:prstGeom>
            <a:gradFill flip="none" rotWithShape="1">
              <a:gsLst>
                <a:gs pos="0">
                  <a:srgbClr val="A0D3EC">
                    <a:lumMod val="20000"/>
                    <a:lumOff val="80000"/>
                  </a:srgbClr>
                </a:gs>
                <a:gs pos="100000">
                  <a:srgbClr val="AFDAEF"/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solidFill>
                <a:srgbClr val="A0D3EC"/>
              </a:solidFill>
              <a:prstDash val="solid"/>
            </a:ln>
            <a:effectLst/>
          </p:spPr>
          <p:txBody>
            <a:bodyPr wrap="square" lIns="108000" rIns="108000" rtlCol="0" anchor="ctr">
              <a:noAutofit/>
            </a:bodyPr>
            <a:lstStyle/>
            <a:p>
              <a:pPr algn="ctr"/>
              <a:r>
                <a:rPr lang="en-GB" sz="1200" b="1">
                  <a:solidFill>
                    <a:srgbClr val="000000"/>
                  </a:solidFill>
                  <a:ea typeface="Times New Roman"/>
                </a:rPr>
                <a:t>Getting Help</a:t>
              </a:r>
              <a:endParaRPr lang="en-GB" sz="1200" b="1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1390588" y="1371600"/>
              <a:ext cx="981951" cy="623407"/>
            </a:xfrm>
            <a:prstGeom prst="roundRect">
              <a:avLst/>
            </a:prstGeom>
            <a:gradFill flip="none" rotWithShape="1">
              <a:gsLst>
                <a:gs pos="0">
                  <a:srgbClr val="9FC744">
                    <a:lumMod val="20000"/>
                    <a:lumOff val="80000"/>
                  </a:srgbClr>
                </a:gs>
                <a:gs pos="100000">
                  <a:srgbClr val="ABCE5E"/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solidFill>
                <a:srgbClr val="9FC744"/>
              </a:solidFill>
              <a:prstDash val="solid"/>
            </a:ln>
            <a:effectLst/>
          </p:spPr>
          <p:txBody>
            <a:bodyPr wrap="square" lIns="72000" rIns="72000" rtlCol="0" anchor="ctr">
              <a:noAutofit/>
            </a:bodyPr>
            <a:lstStyle/>
            <a:p>
              <a:pPr algn="ctr"/>
              <a:r>
                <a:rPr lang="en-GB" sz="1200" b="1" dirty="0">
                  <a:solidFill>
                    <a:srgbClr val="000000"/>
                  </a:solidFill>
                  <a:ea typeface="Times New Roman"/>
                </a:rPr>
                <a:t>Getting Advice</a:t>
              </a:r>
              <a:endParaRPr lang="en-GB" sz="1200" b="1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7116676" y="1727706"/>
              <a:ext cx="937702" cy="4495332"/>
              <a:chOff x="7116676" y="1727706"/>
              <a:chExt cx="937702" cy="4495332"/>
            </a:xfrm>
          </p:grpSpPr>
          <p:sp>
            <p:nvSpPr>
              <p:cNvPr id="56" name="Right Brace 55"/>
              <p:cNvSpPr/>
              <p:nvPr/>
            </p:nvSpPr>
            <p:spPr>
              <a:xfrm>
                <a:off x="7116676" y="1727706"/>
                <a:ext cx="242454" cy="4495332"/>
              </a:xfrm>
              <a:prstGeom prst="rightBrac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Text Box 774"/>
              <p:cNvSpPr txBox="1"/>
              <p:nvPr/>
            </p:nvSpPr>
            <p:spPr>
              <a:xfrm>
                <a:off x="7338912" y="3785194"/>
                <a:ext cx="715466" cy="440565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GB" sz="1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Mutually exclusive groupings</a:t>
                </a:r>
                <a:endParaRPr lang="en-GB" sz="1200" b="1" dirty="0">
                  <a:solidFill>
                    <a:prstClr val="black"/>
                  </a:solidFill>
                  <a:latin typeface="Arial"/>
                  <a:ea typeface="Calibri"/>
                  <a:cs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173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5880" y="1066801"/>
            <a:ext cx="4165168" cy="1600200"/>
          </a:xfrm>
        </p:spPr>
        <p:txBody>
          <a:bodyPr>
            <a:normAutofit/>
          </a:bodyPr>
          <a:lstStyle/>
          <a:p>
            <a:pPr algn="l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Learning from the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CAMHS </a:t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Payment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(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2015)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200" b="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en-GB" sz="1200" b="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://pbrcamhs.org/final-report</a:t>
            </a:r>
            <a:r>
              <a:rPr lang="en-GB" sz="1200" b="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GB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7799" y="4105359"/>
            <a:ext cx="8409965" cy="1359568"/>
            <a:chOff x="357799" y="4965032"/>
            <a:chExt cx="8409965" cy="13595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879" y="5006846"/>
              <a:ext cx="1707721" cy="56986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4985069"/>
              <a:ext cx="2286000" cy="353291"/>
            </a:xfrm>
            <a:prstGeom prst="rect">
              <a:avLst/>
            </a:prstGeom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5736" y="5486400"/>
              <a:ext cx="956786" cy="285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[The University of Leicester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471" y="6024719"/>
              <a:ext cx="1080130" cy="295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 descr="tp_header_righ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799" y="5943600"/>
              <a:ext cx="2485416" cy="32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" descr="NHS Foundation Trust - South London and Maudsle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5567362"/>
              <a:ext cx="2307431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" descr="East London and City Mental Health Trust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5015755"/>
              <a:ext cx="1500505" cy="31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The Tees, Esk and Wear Valleys PCT logo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368" y="6042965"/>
              <a:ext cx="2179320" cy="281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NEL Commissioning Support Unit logo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4264" y="4965032"/>
              <a:ext cx="1443500" cy="614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2580" y="5464927"/>
              <a:ext cx="1088467" cy="443304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6" t="19181" r="36750" b="15871"/>
          <a:stretch/>
        </p:blipFill>
        <p:spPr bwMode="auto">
          <a:xfrm>
            <a:off x="5596986" y="52987"/>
            <a:ext cx="2861214" cy="37360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75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5127282" y="4046628"/>
            <a:ext cx="3024336" cy="198734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EA6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en-GB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Sees GP, given medication</a:t>
            </a:r>
          </a:p>
          <a:p>
            <a:pPr algn="ctr"/>
            <a:endParaRPr lang="en-GB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/>
            <a:endParaRPr lang="en-GB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/>
            <a:endParaRPr lang="en-GB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/>
            <a:endParaRPr lang="en-GB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/>
            <a:endParaRPr lang="en-GB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/>
            <a:endParaRPr lang="en-GB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0" name="Flowchart: Multidocument 19"/>
          <p:cNvSpPr/>
          <p:nvPr/>
        </p:nvSpPr>
        <p:spPr>
          <a:xfrm>
            <a:off x="5316303" y="4772163"/>
            <a:ext cx="2646294" cy="1106370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rgbClr val="EA6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108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Contacts and medication</a:t>
            </a:r>
          </a:p>
          <a:p>
            <a:pPr algn="ctr"/>
            <a:endParaRPr lang="en-GB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6FBA855-4BF7-43C5-9B00-58478E316E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1125538"/>
            <a:ext cx="8318252" cy="719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Consider a young person, Jonny, age 15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5020" y="0"/>
            <a:ext cx="8964488" cy="1224310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Advances in data linkage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86877" y="1750181"/>
            <a:ext cx="3024336" cy="198734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EA6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en-GB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In school</a:t>
            </a:r>
          </a:p>
          <a:p>
            <a:pPr algn="ctr"/>
            <a:endParaRPr lang="en-GB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/>
            <a:endParaRPr lang="en-GB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/>
            <a:endParaRPr lang="en-GB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/>
            <a:endParaRPr lang="en-GB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/>
            <a:endParaRPr lang="en-GB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/>
            <a:endParaRPr lang="en-GB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Flowchart: Multidocument 7"/>
          <p:cNvSpPr/>
          <p:nvPr/>
        </p:nvSpPr>
        <p:spPr>
          <a:xfrm>
            <a:off x="1166897" y="2462452"/>
            <a:ext cx="2646294" cy="1106370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rgbClr val="EA6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108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Absences, behavioural incidents and </a:t>
            </a:r>
            <a:r>
              <a:rPr lang="en-GB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attainment</a:t>
            </a:r>
          </a:p>
          <a:p>
            <a:pPr algn="ctr"/>
            <a:endParaRPr lang="en-GB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27282" y="1750181"/>
            <a:ext cx="3024336" cy="198734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EA6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en-GB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Sees 3</a:t>
            </a:r>
            <a:r>
              <a:rPr lang="en-GB" sz="1600" baseline="30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rd</a:t>
            </a:r>
            <a:r>
              <a:rPr lang="en-GB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sector counselling service based in school</a:t>
            </a:r>
          </a:p>
          <a:p>
            <a:pPr algn="ctr"/>
            <a:endParaRPr lang="en-GB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/>
            <a:endParaRPr lang="en-GB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/>
            <a:endParaRPr lang="en-GB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/>
            <a:endParaRPr lang="en-GB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/>
            <a:endParaRPr lang="en-GB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0" name="Flowchart: Multidocument 9"/>
          <p:cNvSpPr/>
          <p:nvPr/>
        </p:nvSpPr>
        <p:spPr>
          <a:xfrm>
            <a:off x="5307302" y="2616519"/>
            <a:ext cx="2646294" cy="798236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rgbClr val="EA6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108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Contacts and outcomes</a:t>
            </a:r>
          </a:p>
          <a:p>
            <a:pPr algn="ctr"/>
            <a:endParaRPr lang="en-GB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Flowchart: Multidocument 10"/>
          <p:cNvSpPr/>
          <p:nvPr/>
        </p:nvSpPr>
        <p:spPr>
          <a:xfrm>
            <a:off x="5076056" y="6268940"/>
            <a:ext cx="855095" cy="356138"/>
          </a:xfrm>
          <a:prstGeom prst="flowChartMultidocument">
            <a:avLst/>
          </a:prstGeom>
          <a:noFill/>
          <a:ln w="9525">
            <a:solidFill>
              <a:srgbClr val="EA6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108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6257365"/>
            <a:ext cx="28271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= a record system/database</a:t>
            </a:r>
            <a:endParaRPr lang="en-GB" sz="15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86877" y="4182837"/>
            <a:ext cx="3024336" cy="171492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EA6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>
              <a:tabLst>
                <a:tab pos="173038" algn="l"/>
              </a:tabLst>
            </a:pPr>
            <a:r>
              <a:rPr lang="en-GB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Referred to NHS CAMHS</a:t>
            </a:r>
          </a:p>
          <a:p>
            <a:pPr algn="ctr"/>
            <a:endParaRPr lang="en-GB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/>
            <a:endParaRPr lang="en-GB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/>
            <a:endParaRPr lang="en-GB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/>
            <a:endParaRPr lang="en-GB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/>
            <a:endParaRPr lang="en-GB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5" name="Flowchart: Multidocument 14"/>
          <p:cNvSpPr/>
          <p:nvPr/>
        </p:nvSpPr>
        <p:spPr>
          <a:xfrm>
            <a:off x="1130893" y="4910031"/>
            <a:ext cx="1332148" cy="798236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rgbClr val="EA6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108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Contacts</a:t>
            </a:r>
          </a:p>
          <a:p>
            <a:pPr algn="ctr"/>
            <a:endParaRPr lang="en-GB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6" name="Flowchart: Multidocument 15"/>
          <p:cNvSpPr/>
          <p:nvPr/>
        </p:nvSpPr>
        <p:spPr>
          <a:xfrm>
            <a:off x="2589842" y="4886094"/>
            <a:ext cx="1332148" cy="1106370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rgbClr val="EA6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108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Outcomes</a:t>
            </a:r>
          </a:p>
          <a:p>
            <a:pPr algn="ctr"/>
            <a:endParaRPr lang="en-GB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/>
            <a:endParaRPr lang="en-GB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377055" y="3328774"/>
            <a:ext cx="788971" cy="474299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645316" y="3119762"/>
            <a:ext cx="1173696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(e.g. SIMS)</a:t>
            </a:r>
            <a:endParaRPr lang="en-GB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4997299" y="3467670"/>
            <a:ext cx="384738" cy="325012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307302" y="3095831"/>
            <a:ext cx="1701582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(e.g. CODE)</a:t>
            </a:r>
            <a:endParaRPr lang="en-GB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66898" y="5290623"/>
            <a:ext cx="1041506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(e.g. RiO)</a:t>
            </a:r>
            <a:endParaRPr lang="en-GB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54982" y="5272843"/>
            <a:ext cx="1433492" cy="56514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(e.g. </a:t>
            </a:r>
          </a:p>
          <a:p>
            <a:pPr algn="ctr"/>
            <a:r>
              <a:rPr lang="en-GB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COMMIT)</a:t>
            </a:r>
            <a:endParaRPr lang="en-GB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68145" y="5428578"/>
            <a:ext cx="1127608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(e.g. EMIS)</a:t>
            </a:r>
            <a:endParaRPr lang="en-GB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3855027" y="4249883"/>
            <a:ext cx="498035" cy="727362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2473501" y="4141366"/>
            <a:ext cx="1749670" cy="846007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4924562" y="4218709"/>
            <a:ext cx="679776" cy="691323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153544" y="3659880"/>
            <a:ext cx="927441" cy="56514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EA652C"/>
                </a:solidFill>
              </a:rPr>
              <a:t>Data linkage</a:t>
            </a:r>
            <a:endParaRPr lang="en-GB" sz="1600" b="1" dirty="0">
              <a:solidFill>
                <a:srgbClr val="EA65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3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/>
      <p:bldP spid="14" grpId="0" animBg="1"/>
      <p:bldP spid="15" grpId="0" animBg="1"/>
      <p:bldP spid="16" grpId="0" animBg="1"/>
      <p:bldP spid="33" grpId="0"/>
      <p:bldP spid="39" grpId="0"/>
      <p:bldP spid="40" grpId="0"/>
      <p:bldP spid="41" grpId="0"/>
      <p:bldP spid="42" grpId="0"/>
      <p:bldP spid="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5127282" y="3709223"/>
            <a:ext cx="3024336" cy="1987343"/>
            <a:chOff x="5220072" y="4005064"/>
            <a:chExt cx="3024336" cy="1987343"/>
          </a:xfrm>
        </p:grpSpPr>
        <p:sp>
          <p:nvSpPr>
            <p:cNvPr id="36" name="Rounded Rectangle 35"/>
            <p:cNvSpPr/>
            <p:nvPr/>
          </p:nvSpPr>
          <p:spPr>
            <a:xfrm>
              <a:off x="5220072" y="4005064"/>
              <a:ext cx="3024336" cy="198734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EA6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algn="ctr"/>
              <a:r>
                <a:rPr lang="en-GB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Sees GP, given medication</a:t>
              </a:r>
            </a:p>
            <a:p>
              <a:pPr algn="ctr"/>
              <a:endParaRPr lang="en-GB" sz="1600" dirty="0" smtClean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  <a:p>
              <a:pPr algn="ctr"/>
              <a:endParaRPr lang="en-GB" sz="1600" dirty="0" smtClean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  <a:p>
              <a:pPr algn="ctr"/>
              <a:endParaRPr lang="en-GB" sz="16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  <a:p>
              <a:pPr algn="ctr"/>
              <a:endParaRPr lang="en-GB" sz="1600" dirty="0" smtClean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  <a:p>
              <a:pPr algn="ctr"/>
              <a:endParaRPr lang="en-GB" sz="16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  <a:p>
              <a:pPr algn="ctr"/>
              <a:endParaRPr lang="en-GB" sz="1600" dirty="0" smtClean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37" name="Flowchart: Multidocument 36"/>
            <p:cNvSpPr/>
            <p:nvPr/>
          </p:nvSpPr>
          <p:spPr>
            <a:xfrm>
              <a:off x="5409093" y="4730599"/>
              <a:ext cx="2646294" cy="1106370"/>
            </a:xfrm>
            <a:prstGeom prst="flowChartMultidocument">
              <a:avLst/>
            </a:prstGeom>
            <a:solidFill>
              <a:schemeClr val="bg1"/>
            </a:solidFill>
            <a:ln w="9525">
              <a:solidFill>
                <a:srgbClr val="EA6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108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Contacts and medication</a:t>
              </a:r>
            </a:p>
            <a:p>
              <a:pPr algn="ctr"/>
              <a:endParaRPr lang="en-GB" sz="16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986877" y="1412776"/>
            <a:ext cx="3024336" cy="198734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EA6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en-GB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In school</a:t>
            </a:r>
          </a:p>
          <a:p>
            <a:pPr algn="ctr"/>
            <a:endParaRPr lang="en-GB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/>
            <a:endParaRPr lang="en-GB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/>
            <a:endParaRPr lang="en-GB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/>
            <a:endParaRPr lang="en-GB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/>
            <a:endParaRPr lang="en-GB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/>
            <a:endParaRPr lang="en-GB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3" name="Flowchart: Multidocument 42"/>
          <p:cNvSpPr/>
          <p:nvPr/>
        </p:nvSpPr>
        <p:spPr>
          <a:xfrm>
            <a:off x="1166897" y="2125047"/>
            <a:ext cx="2646294" cy="1106370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rgbClr val="EA6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108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Absences, behavioural incidents and </a:t>
            </a:r>
            <a:r>
              <a:rPr lang="en-GB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attainment</a:t>
            </a:r>
          </a:p>
          <a:p>
            <a:pPr algn="ctr"/>
            <a:endParaRPr lang="en-GB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127282" y="1412776"/>
            <a:ext cx="3024336" cy="1987343"/>
            <a:chOff x="5220072" y="1708617"/>
            <a:chExt cx="3024336" cy="1987343"/>
          </a:xfrm>
        </p:grpSpPr>
        <p:sp>
          <p:nvSpPr>
            <p:cNvPr id="45" name="Rounded Rectangle 44"/>
            <p:cNvSpPr/>
            <p:nvPr/>
          </p:nvSpPr>
          <p:spPr>
            <a:xfrm>
              <a:off x="5220072" y="1708617"/>
              <a:ext cx="3024336" cy="198734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EA6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algn="ctr"/>
              <a:r>
                <a:rPr lang="en-GB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Sees 3</a:t>
              </a:r>
              <a:r>
                <a:rPr lang="en-GB" sz="1600" baseline="30000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rd</a:t>
              </a:r>
              <a:r>
                <a:rPr lang="en-GB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sector counselling service based in school</a:t>
              </a:r>
            </a:p>
            <a:p>
              <a:pPr algn="ctr"/>
              <a:endParaRPr lang="en-GB" sz="1600" dirty="0" smtClean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  <a:p>
              <a:pPr algn="ctr"/>
              <a:endParaRPr lang="en-GB" sz="16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  <a:p>
              <a:pPr algn="ctr"/>
              <a:endParaRPr lang="en-GB" sz="1600" dirty="0" smtClean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  <a:p>
              <a:pPr algn="ctr"/>
              <a:endParaRPr lang="en-GB" sz="16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  <a:p>
              <a:pPr algn="ctr"/>
              <a:endParaRPr lang="en-GB" sz="1600" dirty="0" smtClean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46" name="Flowchart: Multidocument 45"/>
            <p:cNvSpPr/>
            <p:nvPr/>
          </p:nvSpPr>
          <p:spPr>
            <a:xfrm>
              <a:off x="5400092" y="2574955"/>
              <a:ext cx="2646294" cy="798236"/>
            </a:xfrm>
            <a:prstGeom prst="flowChartMultidocument">
              <a:avLst/>
            </a:prstGeom>
            <a:solidFill>
              <a:schemeClr val="bg1"/>
            </a:solidFill>
            <a:ln w="9525">
              <a:solidFill>
                <a:srgbClr val="EA6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108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Contacts and outcomes</a:t>
              </a:r>
            </a:p>
            <a:p>
              <a:pPr algn="ctr"/>
              <a:endParaRPr lang="en-GB" sz="16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86877" y="3709225"/>
            <a:ext cx="3024336" cy="1987343"/>
            <a:chOff x="827584" y="4005066"/>
            <a:chExt cx="3024336" cy="1987343"/>
          </a:xfrm>
        </p:grpSpPr>
        <p:sp>
          <p:nvSpPr>
            <p:cNvPr id="48" name="Rounded Rectangle 47"/>
            <p:cNvSpPr/>
            <p:nvPr/>
          </p:nvSpPr>
          <p:spPr>
            <a:xfrm>
              <a:off x="827584" y="4005066"/>
              <a:ext cx="3024336" cy="198734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EA6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algn="ctr"/>
              <a:r>
                <a:rPr lang="en-GB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Referred to NHS CAMHS</a:t>
              </a:r>
            </a:p>
            <a:p>
              <a:pPr algn="ctr"/>
              <a:endParaRPr lang="en-GB" sz="1600" dirty="0" smtClean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  <a:p>
              <a:pPr algn="ctr"/>
              <a:endParaRPr lang="en-GB" sz="1600" dirty="0" smtClean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  <a:p>
              <a:pPr algn="ctr"/>
              <a:endParaRPr lang="en-GB" sz="16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  <a:p>
              <a:pPr algn="ctr"/>
              <a:endParaRPr lang="en-GB" sz="1600" dirty="0" smtClean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  <a:p>
              <a:pPr algn="ctr"/>
              <a:endParaRPr lang="en-GB" sz="16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  <a:p>
              <a:pPr algn="ctr"/>
              <a:endParaRPr lang="en-GB" sz="1600" dirty="0" smtClean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49" name="Flowchart: Multidocument 48"/>
            <p:cNvSpPr/>
            <p:nvPr/>
          </p:nvSpPr>
          <p:spPr>
            <a:xfrm>
              <a:off x="971600" y="4868467"/>
              <a:ext cx="1332148" cy="798236"/>
            </a:xfrm>
            <a:prstGeom prst="flowChartMultidocument">
              <a:avLst/>
            </a:prstGeom>
            <a:solidFill>
              <a:schemeClr val="bg1"/>
            </a:solidFill>
            <a:ln w="9525">
              <a:solidFill>
                <a:srgbClr val="EA6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108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Contacts</a:t>
              </a:r>
            </a:p>
            <a:p>
              <a:pPr algn="ctr"/>
              <a:endParaRPr lang="en-GB" sz="16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50" name="Flowchart: Multidocument 49"/>
            <p:cNvSpPr/>
            <p:nvPr/>
          </p:nvSpPr>
          <p:spPr>
            <a:xfrm>
              <a:off x="2430549" y="4844530"/>
              <a:ext cx="1332148" cy="1106370"/>
            </a:xfrm>
            <a:prstGeom prst="flowChartMultidocument">
              <a:avLst/>
            </a:prstGeom>
            <a:solidFill>
              <a:schemeClr val="bg1"/>
            </a:solidFill>
            <a:ln w="9525">
              <a:solidFill>
                <a:srgbClr val="EA6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108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Outcomes</a:t>
              </a:r>
            </a:p>
            <a:p>
              <a:pPr algn="ctr"/>
              <a:endParaRPr lang="en-GB" sz="1600" dirty="0" smtClean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  <a:p>
              <a:pPr algn="ctr"/>
              <a:endParaRPr lang="en-GB" sz="16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645316" y="2782357"/>
            <a:ext cx="1173696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(e.g. SIMS)</a:t>
            </a:r>
            <a:endParaRPr lang="en-GB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93983" y="2795096"/>
            <a:ext cx="1701582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(e.g. CODE)</a:t>
            </a:r>
            <a:endParaRPr lang="en-GB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51568" y="4953218"/>
            <a:ext cx="1041506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(e.g. RiO)</a:t>
            </a:r>
            <a:endParaRPr lang="en-GB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62634" y="4960839"/>
            <a:ext cx="984320" cy="56514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(e.g.  COMMIT)</a:t>
            </a:r>
            <a:endParaRPr lang="en-GB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68145" y="5082706"/>
            <a:ext cx="1127608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(e.g. EMIS)</a:t>
            </a:r>
            <a:endParaRPr lang="en-GB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6FBA855-4BF7-43C5-9B00-58478E316E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346" y="116632"/>
            <a:ext cx="8713788" cy="1143000"/>
          </a:xfrm>
        </p:spPr>
        <p:txBody>
          <a:bodyPr>
            <a:no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Advances in data linkage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31208" y="6215030"/>
            <a:ext cx="1274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= a national database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108698" y="3914197"/>
            <a:ext cx="756139" cy="572392"/>
          </a:xfrm>
          <a:prstGeom prst="flowChartMagneticDisk">
            <a:avLst/>
          </a:prstGeom>
          <a:noFill/>
          <a:ln w="9525">
            <a:solidFill>
              <a:srgbClr val="EA6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MHSDS</a:t>
            </a:r>
          </a:p>
        </p:txBody>
      </p:sp>
      <p:sp>
        <p:nvSpPr>
          <p:cNvPr id="32" name="Flowchart: Magnetic Disk 31"/>
          <p:cNvSpPr/>
          <p:nvPr/>
        </p:nvSpPr>
        <p:spPr>
          <a:xfrm>
            <a:off x="117164" y="1970036"/>
            <a:ext cx="756139" cy="572392"/>
          </a:xfrm>
          <a:prstGeom prst="flowChartMagneticDisk">
            <a:avLst/>
          </a:prstGeom>
          <a:noFill/>
          <a:ln w="9525">
            <a:solidFill>
              <a:srgbClr val="EA6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NPD</a:t>
            </a:r>
          </a:p>
        </p:txBody>
      </p:sp>
      <p:sp>
        <p:nvSpPr>
          <p:cNvPr id="34" name="Flowchart: Magnetic Disk 33"/>
          <p:cNvSpPr/>
          <p:nvPr/>
        </p:nvSpPr>
        <p:spPr>
          <a:xfrm>
            <a:off x="8280357" y="4432849"/>
            <a:ext cx="756139" cy="572392"/>
          </a:xfrm>
          <a:prstGeom prst="flowChartMagneticDisk">
            <a:avLst/>
          </a:prstGeom>
          <a:noFill/>
          <a:ln w="9525">
            <a:solidFill>
              <a:srgbClr val="EA6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CPRD</a:t>
            </a:r>
          </a:p>
        </p:txBody>
      </p:sp>
      <p:cxnSp>
        <p:nvCxnSpPr>
          <p:cNvPr id="24" name="Elbow Connector 23"/>
          <p:cNvCxnSpPr>
            <a:stCxn id="55" idx="2"/>
            <a:endCxn id="5" idx="3"/>
          </p:cNvCxnSpPr>
          <p:nvPr/>
        </p:nvCxnSpPr>
        <p:spPr>
          <a:xfrm rot="5400000" flipH="1">
            <a:off x="1251083" y="3722274"/>
            <a:ext cx="1039396" cy="2568026"/>
          </a:xfrm>
          <a:prstGeom prst="bentConnector3">
            <a:avLst>
              <a:gd name="adj1" fmla="val -21994"/>
            </a:avLst>
          </a:prstGeom>
          <a:ln w="508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52" idx="1"/>
            <a:endCxn id="32" idx="3"/>
          </p:cNvCxnSpPr>
          <p:nvPr/>
        </p:nvCxnSpPr>
        <p:spPr>
          <a:xfrm rot="10800000">
            <a:off x="495234" y="2542429"/>
            <a:ext cx="1150082" cy="399391"/>
          </a:xfrm>
          <a:prstGeom prst="bentConnector2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53" idx="2"/>
            <a:endCxn id="5" idx="1"/>
          </p:cNvCxnSpPr>
          <p:nvPr/>
        </p:nvCxnSpPr>
        <p:spPr>
          <a:xfrm rot="5400000">
            <a:off x="3065683" y="535105"/>
            <a:ext cx="800177" cy="5958006"/>
          </a:xfrm>
          <a:prstGeom prst="bentConnector3">
            <a:avLst>
              <a:gd name="adj1" fmla="val 50000"/>
            </a:avLst>
          </a:prstGeom>
          <a:ln w="508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56" idx="2"/>
            <a:endCxn id="34" idx="3"/>
          </p:cNvCxnSpPr>
          <p:nvPr/>
        </p:nvCxnSpPr>
        <p:spPr>
          <a:xfrm rot="5400000" flipH="1" flipV="1">
            <a:off x="7346993" y="4090197"/>
            <a:ext cx="396389" cy="2226478"/>
          </a:xfrm>
          <a:prstGeom prst="bentConnector3">
            <a:avLst>
              <a:gd name="adj1" fmla="val -57671"/>
            </a:avLst>
          </a:prstGeom>
          <a:ln w="50800">
            <a:solidFill>
              <a:schemeClr val="tx1">
                <a:lumMod val="65000"/>
                <a:lumOff val="3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lowchart: Magnetic Disk 61"/>
          <p:cNvSpPr/>
          <p:nvPr/>
        </p:nvSpPr>
        <p:spPr>
          <a:xfrm>
            <a:off x="4703354" y="6235072"/>
            <a:ext cx="477053" cy="326979"/>
          </a:xfrm>
          <a:prstGeom prst="flowChartMagneticDisk">
            <a:avLst/>
          </a:prstGeom>
          <a:noFill/>
          <a:ln w="9525">
            <a:solidFill>
              <a:srgbClr val="EA6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0" name="Flowchart: Magnetic Disk 29"/>
          <p:cNvSpPr/>
          <p:nvPr/>
        </p:nvSpPr>
        <p:spPr>
          <a:xfrm>
            <a:off x="4178090" y="4070952"/>
            <a:ext cx="864098" cy="572392"/>
          </a:xfrm>
          <a:prstGeom prst="flowChartMagneticDisk">
            <a:avLst/>
          </a:prstGeom>
          <a:noFill/>
          <a:ln w="9525">
            <a:solidFill>
              <a:srgbClr val="EA6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CORC</a:t>
            </a:r>
          </a:p>
        </p:txBody>
      </p:sp>
      <p:cxnSp>
        <p:nvCxnSpPr>
          <p:cNvPr id="31" name="Elbow Connector 30"/>
          <p:cNvCxnSpPr>
            <a:stCxn id="46" idx="2"/>
            <a:endCxn id="30" idx="1"/>
          </p:cNvCxnSpPr>
          <p:nvPr/>
        </p:nvCxnSpPr>
        <p:spPr>
          <a:xfrm rot="5400000">
            <a:off x="5016372" y="2640889"/>
            <a:ext cx="1023831" cy="1836295"/>
          </a:xfrm>
          <a:prstGeom prst="bentConnector3">
            <a:avLst>
              <a:gd name="adj1" fmla="val 50000"/>
            </a:avLst>
          </a:prstGeom>
          <a:ln w="50800">
            <a:solidFill>
              <a:schemeClr val="tx1">
                <a:lumMod val="65000"/>
                <a:lumOff val="35000"/>
              </a:schemeClr>
            </a:solidFill>
            <a:prstDash val="soli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55" idx="3"/>
            <a:endCxn id="30" idx="3"/>
          </p:cNvCxnSpPr>
          <p:nvPr/>
        </p:nvCxnSpPr>
        <p:spPr>
          <a:xfrm flipV="1">
            <a:off x="3546954" y="4643344"/>
            <a:ext cx="1063185" cy="600068"/>
          </a:xfrm>
          <a:prstGeom prst="bentConnector2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prstDash val="soli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54" idx="1"/>
            <a:endCxn id="5" idx="4"/>
          </p:cNvCxnSpPr>
          <p:nvPr/>
        </p:nvCxnSpPr>
        <p:spPr>
          <a:xfrm rot="10800000">
            <a:off x="864838" y="4200394"/>
            <a:ext cx="386731" cy="912287"/>
          </a:xfrm>
          <a:prstGeom prst="bentConnector3">
            <a:avLst>
              <a:gd name="adj1" fmla="val 50000"/>
            </a:avLst>
          </a:prstGeom>
          <a:ln w="508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415277" y="6360122"/>
            <a:ext cx="393320" cy="0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415277" y="6622753"/>
            <a:ext cx="393320" cy="0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774652" y="6201204"/>
            <a:ext cx="1872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= </a:t>
            </a:r>
            <a:r>
              <a:rPr lang="en-GB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data flows</a:t>
            </a:r>
            <a:endParaRPr lang="en-GB" sz="15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774652" y="6453336"/>
            <a:ext cx="1872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= </a:t>
            </a:r>
            <a:r>
              <a:rPr lang="en-GB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future data flows</a:t>
            </a:r>
            <a:endParaRPr lang="en-GB" sz="15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40" name="Elbow Connector 39"/>
          <p:cNvCxnSpPr>
            <a:stCxn id="52" idx="3"/>
            <a:endCxn id="30" idx="2"/>
          </p:cNvCxnSpPr>
          <p:nvPr/>
        </p:nvCxnSpPr>
        <p:spPr>
          <a:xfrm>
            <a:off x="2819012" y="2941819"/>
            <a:ext cx="1359078" cy="1415329"/>
          </a:xfrm>
          <a:prstGeom prst="bentConnector3">
            <a:avLst>
              <a:gd name="adj1" fmla="val 75542"/>
            </a:avLst>
          </a:prstGeom>
          <a:ln w="508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91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thoughts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837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524301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Helping measure complex reality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0375"/>
            <a:ext cx="8839200" cy="955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Below are examples of indicators relating to the sort of goals agreed by children, young people and families accessing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765280"/>
              </p:ext>
            </p:extLst>
          </p:nvPr>
        </p:nvGraphicFramePr>
        <p:xfrm>
          <a:off x="152400" y="1111202"/>
          <a:ext cx="8839199" cy="4991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1433"/>
                <a:gridCol w="3794077"/>
                <a:gridCol w="3873689"/>
              </a:tblGrid>
              <a:tr h="427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Overarching theme</a:t>
                      </a:r>
                      <a:endParaRPr lang="en-GB" sz="12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Agreed goal</a:t>
                      </a:r>
                      <a:endParaRPr lang="en-GB" sz="12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</a:rPr>
                        <a:t>Some possible outcome indicators that can be used</a:t>
                      </a:r>
                      <a:endParaRPr lang="en-GB" sz="12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71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</a:rPr>
                        <a:t>Relationship /interpersonal:</a:t>
                      </a:r>
                      <a:endParaRPr lang="en-GB" sz="12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Make more friends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Have better family relationships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 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Have less fights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Better management of child’s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behaviour by parent</a:t>
                      </a:r>
                      <a:endParaRPr lang="en-GB" sz="12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Strengths and Difficulties Questionnaire (SDQ);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Child Outcome Rating Scale (CORS)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SCORE Index of Family Function and Change-15 (SCORE-15)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Me and My School (M&amp;MS)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Brief Parental Self-Efficacy Scale (BPSES)</a:t>
                      </a:r>
                      <a:endParaRPr lang="en-GB" sz="12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1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</a:rPr>
                        <a:t>Coping with specific problems and symptoms</a:t>
                      </a:r>
                      <a:endParaRPr lang="en-GB" sz="12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Less symptoms PTSD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Less low mood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 </a:t>
                      </a:r>
                      <a:r>
                        <a:rPr lang="en-GB" sz="1200" b="0" dirty="0" smtClean="0">
                          <a:effectLst/>
                        </a:rPr>
                        <a:t>Manage </a:t>
                      </a:r>
                      <a:r>
                        <a:rPr lang="en-GB" sz="1200" b="0" dirty="0">
                          <a:effectLst/>
                        </a:rPr>
                        <a:t>intrusive thoughts and compulsive behaviours</a:t>
                      </a:r>
                      <a:endParaRPr lang="en-GB" sz="12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Impact of Events Scale (IES)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Strengths and Difficulties Questionnaire (SDQ);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Revised Child Anxiety and Depression Scale (RCADS);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How are things: Depression/low mood (PHQ-9)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OCD subscale of Revised Child Anxiety and Depression Scale (RCADS)</a:t>
                      </a:r>
                      <a:endParaRPr lang="en-GB" sz="12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Personal functioning:</a:t>
                      </a:r>
                      <a:endParaRPr lang="en-GB" sz="12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Doing better at school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 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Feeling happier</a:t>
                      </a:r>
                      <a:endParaRPr lang="en-GB" sz="12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Number of days attending school; academic achievement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Short Warwick-Edinburgh Mental Well-being Scale (SWEMWBS)</a:t>
                      </a:r>
                      <a:endParaRPr lang="en-GB" sz="12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00B9B5"/>
                </a:solidFill>
              </a:rPr>
              <a:t>Helping make sense of messy data</a:t>
            </a:r>
            <a:endParaRPr lang="en-GB" sz="4000" b="1" dirty="0">
              <a:solidFill>
                <a:srgbClr val="00B9B5"/>
              </a:solidFill>
            </a:endParaRPr>
          </a:p>
        </p:txBody>
      </p:sp>
      <p:pic>
        <p:nvPicPr>
          <p:cNvPr id="4" name="Content Placeholder 3" descr="\\ANNAFREUD2.local\DFS\SHARED02\EBPU\EBPU Docs\Personal Folders\AndyW\Dashboard Reporting\CYP IAPT Dashboard\Final Version Plots\07 Problem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81" y="1844824"/>
            <a:ext cx="394389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7"/>
            <a:ext cx="3479784" cy="342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27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Corc@annafreud.org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473259" cy="44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2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 Vote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/>
              <a:t>Go to </a:t>
            </a:r>
            <a:r>
              <a:rPr lang="en-GB" sz="4400" b="1" dirty="0"/>
              <a:t>www.govote.at </a:t>
            </a:r>
          </a:p>
          <a:p>
            <a:pPr marL="0" indent="0" algn="ctr">
              <a:buNone/>
            </a:pPr>
            <a:r>
              <a:rPr lang="en-GB" sz="4400" dirty="0" smtClean="0"/>
              <a:t>and </a:t>
            </a:r>
            <a:r>
              <a:rPr lang="en-GB" sz="4400" dirty="0"/>
              <a:t>use the code </a:t>
            </a:r>
            <a:r>
              <a:rPr lang="en-GB" sz="4400" b="1" dirty="0"/>
              <a:t>28 57 </a:t>
            </a:r>
            <a:r>
              <a:rPr lang="en-GB" sz="4400" b="1" dirty="0" smtClean="0"/>
              <a:t>92</a:t>
            </a:r>
          </a:p>
          <a:p>
            <a:pPr marL="0" indent="0" algn="ctr">
              <a:buNone/>
            </a:pPr>
            <a:endParaRPr lang="en-GB" sz="4400" b="1" dirty="0"/>
          </a:p>
          <a:p>
            <a:pPr marL="0" indent="0" algn="ctr">
              <a:buNone/>
            </a:pPr>
            <a:r>
              <a:rPr lang="en-GB" sz="4400" b="1" dirty="0" smtClean="0"/>
              <a:t>Temperature </a:t>
            </a:r>
            <a:r>
              <a:rPr lang="en-GB" sz="4400" b="1" dirty="0" smtClean="0"/>
              <a:t>check</a:t>
            </a:r>
          </a:p>
          <a:p>
            <a:pPr marL="0" indent="0" algn="ctr">
              <a:buNone/>
            </a:pPr>
            <a:r>
              <a:rPr lang="en-GB" sz="4400">
                <a:hlinkClick r:id="rId2"/>
              </a:rPr>
              <a:t>Results</a:t>
            </a:r>
            <a:endParaRPr lang="en-GB" sz="4400"/>
          </a:p>
          <a:p>
            <a:pPr marL="0" indent="0" algn="ctr">
              <a:buNone/>
            </a:pP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58593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B9B5"/>
                </a:solidFill>
              </a:rPr>
              <a:t>Measurement </a:t>
            </a:r>
            <a:r>
              <a:rPr lang="en-GB" sz="4000" b="1" dirty="0">
                <a:solidFill>
                  <a:srgbClr val="00B9B5"/>
                </a:solidFill>
              </a:rPr>
              <a:t>challenges</a:t>
            </a:r>
            <a:endParaRPr lang="en-GB" sz="4000" b="1" dirty="0">
              <a:solidFill>
                <a:srgbClr val="00B9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No consensus between respondents : children and </a:t>
            </a:r>
            <a:r>
              <a:rPr lang="en-GB" dirty="0" smtClean="0"/>
              <a:t>parents (</a:t>
            </a:r>
            <a:r>
              <a:rPr lang="en-GB" dirty="0" err="1"/>
              <a:t>Yeh</a:t>
            </a:r>
            <a:r>
              <a:rPr lang="en-GB" dirty="0"/>
              <a:t> &amp; Weisz, 2001). </a:t>
            </a:r>
          </a:p>
          <a:p>
            <a:r>
              <a:rPr lang="en-GB" dirty="0" smtClean="0"/>
              <a:t>Some measures less sensitive to change than others e.g. SDQ vs symptom specific (Lee et al 2005)</a:t>
            </a:r>
          </a:p>
          <a:p>
            <a:r>
              <a:rPr lang="en-GB" dirty="0" smtClean="0"/>
              <a:t>Some difficulties more stable than other e.g. behavioural difficulties (Scott et al 2001)</a:t>
            </a:r>
          </a:p>
          <a:p>
            <a:r>
              <a:rPr lang="en-GB" dirty="0" smtClean="0"/>
              <a:t>Challenge of finding appropriate comparison groups (Lambert 2011)</a:t>
            </a:r>
          </a:p>
          <a:p>
            <a:pPr lvl="2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831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289032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b="1" dirty="0" smtClean="0">
                <a:solidFill>
                  <a:srgbClr val="00B9B5"/>
                </a:solidFill>
              </a:rPr>
              <a:t>Implementation </a:t>
            </a:r>
            <a:r>
              <a:rPr lang="en-GB" b="1" dirty="0">
                <a:solidFill>
                  <a:srgbClr val="00B9B5"/>
                </a:solidFill>
              </a:rPr>
              <a:t>challenges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96552" y="1124744"/>
            <a:ext cx="9289032" cy="4824536"/>
          </a:xfrm>
        </p:spPr>
        <p:txBody>
          <a:bodyPr>
            <a:normAutofit fontScale="92500"/>
          </a:bodyPr>
          <a:lstStyle/>
          <a:p>
            <a:pPr lvl="2"/>
            <a:r>
              <a:rPr lang="en-GB" dirty="0" smtClean="0"/>
              <a:t>2005 National survey UK CAMHS service leads found   &lt; </a:t>
            </a:r>
            <a:r>
              <a:rPr lang="en-GB" dirty="0"/>
              <a:t>30% </a:t>
            </a:r>
            <a:r>
              <a:rPr lang="en-GB" dirty="0" smtClean="0"/>
              <a:t>implementing outcomes measures </a:t>
            </a:r>
            <a:r>
              <a:rPr lang="en-GB" dirty="0"/>
              <a:t>(</a:t>
            </a:r>
            <a:r>
              <a:rPr lang="en-GB" dirty="0" smtClean="0"/>
              <a:t>N=186</a:t>
            </a:r>
            <a:r>
              <a:rPr lang="en-GB" dirty="0"/>
              <a:t>) </a:t>
            </a:r>
            <a:r>
              <a:rPr lang="en-GB" dirty="0" smtClean="0"/>
              <a:t>(Johnson </a:t>
            </a:r>
            <a:r>
              <a:rPr lang="en-GB" dirty="0"/>
              <a:t>and Gowers </a:t>
            </a:r>
            <a:r>
              <a:rPr lang="en-GB" dirty="0" smtClean="0"/>
              <a:t>2005</a:t>
            </a:r>
            <a:r>
              <a:rPr lang="en-GB" dirty="0"/>
              <a:t>)</a:t>
            </a:r>
          </a:p>
          <a:p>
            <a:pPr lvl="2"/>
            <a:r>
              <a:rPr lang="en-GB" dirty="0" smtClean="0"/>
              <a:t>2011 </a:t>
            </a:r>
            <a:r>
              <a:rPr lang="en-GB" dirty="0"/>
              <a:t>N E Midlands </a:t>
            </a:r>
            <a:r>
              <a:rPr lang="en-GB" dirty="0" smtClean="0"/>
              <a:t>127 </a:t>
            </a:r>
            <a:r>
              <a:rPr lang="en-GB" dirty="0"/>
              <a:t>clinicians surveyed </a:t>
            </a:r>
            <a:r>
              <a:rPr lang="en-GB" dirty="0" smtClean="0"/>
              <a:t>- 76</a:t>
            </a:r>
            <a:r>
              <a:rPr lang="en-GB" dirty="0"/>
              <a:t>% clinicians said they wanted more training on use of measures. (Batty et al., 2013)</a:t>
            </a:r>
          </a:p>
          <a:p>
            <a:pPr lvl="2"/>
            <a:r>
              <a:rPr lang="en-GB" dirty="0" smtClean="0"/>
              <a:t>67</a:t>
            </a:r>
            <a:r>
              <a:rPr lang="en-GB" dirty="0"/>
              <a:t>% of </a:t>
            </a:r>
            <a:r>
              <a:rPr lang="en-GB" dirty="0" smtClean="0"/>
              <a:t>clinicians Sydney, Australia </a:t>
            </a:r>
            <a:r>
              <a:rPr lang="en-GB" dirty="0"/>
              <a:t>would be unwilling to implement outcome measures even if it improved patient care (Walter, Cleary, &amp; Rey, 1998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UK study clinicians and service users found concerns about use of measures (Moran et al 2011)</a:t>
            </a:r>
          </a:p>
          <a:p>
            <a:pPr lvl="2"/>
            <a:r>
              <a:rPr lang="en-GB" dirty="0" smtClean="0"/>
              <a:t>2011 </a:t>
            </a:r>
            <a:r>
              <a:rPr lang="en-GB" dirty="0"/>
              <a:t>N E Midlands random case note audit (61 cases) found only 6% cases with paired child or parent reported outcome measures (Batty et al., 2013)</a:t>
            </a:r>
          </a:p>
          <a:p>
            <a:pPr marL="914400" lvl="2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810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Advances in measuring outcomes: Guidance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0" t="14425" r="17475" b="73"/>
          <a:stretch/>
        </p:blipFill>
        <p:spPr bwMode="auto">
          <a:xfrm>
            <a:off x="232775" y="1683668"/>
            <a:ext cx="2798198" cy="4272446"/>
          </a:xfrm>
          <a:prstGeom prst="rect">
            <a:avLst/>
          </a:prstGeom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4" t="28750" r="19531" b="16250"/>
          <a:stretch/>
        </p:blipFill>
        <p:spPr bwMode="auto">
          <a:xfrm>
            <a:off x="3635896" y="2163819"/>
            <a:ext cx="2088232" cy="287131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3" t="27413" r="19552" b="15625"/>
          <a:stretch/>
        </p:blipFill>
        <p:spPr bwMode="auto">
          <a:xfrm>
            <a:off x="6161894" y="2752283"/>
            <a:ext cx="2325219" cy="3197387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917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Advances in measuring outcomes: academic publications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328592"/>
          </a:xfrm>
        </p:spPr>
        <p:txBody>
          <a:bodyPr>
            <a:noAutofit/>
          </a:bodyPr>
          <a:lstStyle/>
          <a:p>
            <a:pPr lvl="0"/>
            <a:endParaRPr lang="en-GB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/>
              <a:t>Personalised measurement (Jacob, J., </a:t>
            </a:r>
            <a:r>
              <a:rPr lang="en-GB" sz="1800" dirty="0" err="1" smtClean="0"/>
              <a:t>Edbrooke</a:t>
            </a:r>
            <a:r>
              <a:rPr lang="en-GB" sz="1800" dirty="0" smtClean="0"/>
              <a:t>-Childs, J., Law, D., &amp; Wolpert, M. (2015). Measuring what matters to patients: Using goal content to inform measure choice and development. Clinical Child Psychology and Psychiatry, 1359104515615642.)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/>
              <a:t>Idiographic and standardised measurement (</a:t>
            </a:r>
            <a:r>
              <a:rPr lang="en-GB" sz="1800" dirty="0" err="1" smtClean="0"/>
              <a:t>Edbrooke</a:t>
            </a:r>
            <a:r>
              <a:rPr lang="en-GB" sz="1800" dirty="0" smtClean="0"/>
              <a:t>‐Childs, J., Jacob, J., Law, D., Deighton, J., &amp; Wolpert, M. (2015). Interpreting standardized and idiographic outcome measures in CAMHS: what does change mean and how does it relate to functioning and experience?. Child and Adolescent Mental Health, 20(3), 142-148.)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/>
              <a:t>Goal themes (Jacob, J., </a:t>
            </a:r>
            <a:r>
              <a:rPr lang="en-GB" sz="1800" dirty="0" err="1" smtClean="0"/>
              <a:t>Edbrooke</a:t>
            </a:r>
            <a:r>
              <a:rPr lang="en-GB" sz="1800" dirty="0" smtClean="0"/>
              <a:t>-Childs, J., Holley, S., Law, D., &amp; Wolpert, M. (2015). Horses for courses? A qualitative exploration of goals formulated in mental health settings by young people, parents, and clinicians. Clinical child psychology and psychiatry, 1359104515577487.)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82604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Advances in measuring outcomes: tools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9" t="7941" r="71207" b="16793"/>
          <a:stretch/>
        </p:blipFill>
        <p:spPr bwMode="auto">
          <a:xfrm>
            <a:off x="1475656" y="1484784"/>
            <a:ext cx="2803081" cy="40939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168352" cy="406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594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Advances in Measuring </a:t>
            </a:r>
            <a:r>
              <a:rPr lang="en-GB" dirty="0" err="1" smtClean="0"/>
              <a:t>outcomes:tools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144" y="1601369"/>
            <a:ext cx="3139712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605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RC new te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New CORC ppt Nov2012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2033</TotalTime>
  <Words>1664</Words>
  <Application>Microsoft Office PowerPoint</Application>
  <PresentationFormat>On-screen Show (4:3)</PresentationFormat>
  <Paragraphs>266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Office Theme</vt:lpstr>
      <vt:lpstr>1_Office Theme</vt:lpstr>
      <vt:lpstr>5_Office Theme</vt:lpstr>
      <vt:lpstr>1_CORC new test</vt:lpstr>
      <vt:lpstr>New CORC ppt Nov2012</vt:lpstr>
      <vt:lpstr>CORC Impact &amp; Learning</vt:lpstr>
      <vt:lpstr>Plan</vt:lpstr>
      <vt:lpstr>Go Vote</vt:lpstr>
      <vt:lpstr>Measurement challenges</vt:lpstr>
      <vt:lpstr>  Implementation challenges   </vt:lpstr>
      <vt:lpstr>Advances in measuring outcomes: Guidance</vt:lpstr>
      <vt:lpstr>Advances in measuring outcomes: academic publications</vt:lpstr>
      <vt:lpstr>Advances in measuring outcomes: tools</vt:lpstr>
      <vt:lpstr>Advances in Measuring outcomes:tools</vt:lpstr>
      <vt:lpstr>Advances in measuring outcomes: online</vt:lpstr>
      <vt:lpstr>PowerPoint Presentation</vt:lpstr>
      <vt:lpstr>Effectiveness of services – considering &gt; 400,000 children in CORC datasets </vt:lpstr>
      <vt:lpstr>What counts as a good outcome? </vt:lpstr>
      <vt:lpstr>Vote now on question 2</vt:lpstr>
      <vt:lpstr>Analysis of movement toward achieving  goals? </vt:lpstr>
      <vt:lpstr>Recovery and improvement</vt:lpstr>
      <vt:lpstr>Advances in analysing outcomes</vt:lpstr>
      <vt:lpstr>Advance in understanding what impacts on outcomes</vt:lpstr>
      <vt:lpstr>Thinking whole system</vt:lpstr>
      <vt:lpstr>PowerPoint Presentation</vt:lpstr>
      <vt:lpstr>PowerPoint Presentation</vt:lpstr>
      <vt:lpstr>Learning from the CAMHS  Payment System Project (2015) (http://pbrcamhs.org/final-report/) </vt:lpstr>
      <vt:lpstr>Advances in data linkage</vt:lpstr>
      <vt:lpstr>Advances in data linkage</vt:lpstr>
      <vt:lpstr>End thoughts</vt:lpstr>
      <vt:lpstr>Helping measure complex reality</vt:lpstr>
      <vt:lpstr>Helping make sense of messy data</vt:lpstr>
      <vt:lpstr>Corc@annafreud.org</vt:lpstr>
    </vt:vector>
  </TitlesOfParts>
  <Company>The Anna Freud Centre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Wilson</dc:creator>
  <cp:lastModifiedBy>mwolpert</cp:lastModifiedBy>
  <cp:revision>42</cp:revision>
  <dcterms:created xsi:type="dcterms:W3CDTF">2016-04-11T08:17:24Z</dcterms:created>
  <dcterms:modified xsi:type="dcterms:W3CDTF">2016-04-20T09:06:37Z</dcterms:modified>
</cp:coreProperties>
</file>