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382" r:id="rId2"/>
    <p:sldId id="360" r:id="rId3"/>
    <p:sldId id="384" r:id="rId4"/>
    <p:sldId id="383" r:id="rId5"/>
    <p:sldId id="386" r:id="rId6"/>
    <p:sldId id="381" r:id="rId7"/>
    <p:sldId id="385" r:id="rId8"/>
    <p:sldId id="387" r:id="rId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9B5"/>
    <a:srgbClr val="EA652C"/>
    <a:srgbClr val="F3A481"/>
    <a:srgbClr val="ED7C49"/>
    <a:srgbClr val="F7C8B3"/>
    <a:srgbClr val="EB66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2" autoAdjust="0"/>
    <p:restoredTop sz="89600" autoAdjust="0"/>
  </p:normalViewPr>
  <p:slideViewPr>
    <p:cSldViewPr>
      <p:cViewPr varScale="1">
        <p:scale>
          <a:sx n="105" d="100"/>
          <a:sy n="105" d="100"/>
        </p:scale>
        <p:origin x="-20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FA704A-CBC3-4BE7-BA42-B3FAC047AD50}" type="datetimeFigureOut">
              <a:rPr lang="en-GB" smtClean="0"/>
              <a:t>20/04/2016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316BF88-73B9-4662-9D95-74650B25EB9C}" type="slidenum">
              <a:rPr lang="en-GB" smtClean="0"/>
              <a:t>‹#›</a:t>
            </a:fld>
            <a:endParaRPr lang="en-GB"/>
          </a:p>
        </p:txBody>
      </p:sp>
    </p:spTree>
    <p:extLst>
      <p:ext uri="{BB962C8B-B14F-4D97-AF65-F5344CB8AC3E}">
        <p14:creationId xmlns:p14="http://schemas.microsoft.com/office/powerpoint/2010/main" val="2886902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9029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316BF88-73B9-4662-9D95-74650B25EB9C}" type="slidenum">
              <a:rPr lang="en-GB" smtClean="0"/>
              <a:t>2</a:t>
            </a:fld>
            <a:endParaRPr lang="en-GB" dirty="0"/>
          </a:p>
        </p:txBody>
      </p:sp>
    </p:spTree>
    <p:extLst>
      <p:ext uri="{BB962C8B-B14F-4D97-AF65-F5344CB8AC3E}">
        <p14:creationId xmlns:p14="http://schemas.microsoft.com/office/powerpoint/2010/main" val="3087138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5949280"/>
            <a:ext cx="9144000" cy="908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476672"/>
            <a:ext cx="7772400" cy="1470025"/>
          </a:xfrm>
        </p:spPr>
        <p:txBody>
          <a:bodyPr/>
          <a:lstStyle>
            <a:lvl1pPr>
              <a:defRPr b="1">
                <a:solidFill>
                  <a:srgbClr val="00B9B5"/>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403648" y="254049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cxnSp>
        <p:nvCxnSpPr>
          <p:cNvPr id="9" name="Straight Connector 8"/>
          <p:cNvCxnSpPr/>
          <p:nvPr userDrawn="1"/>
        </p:nvCxnSpPr>
        <p:spPr>
          <a:xfrm>
            <a:off x="611560" y="2348880"/>
            <a:ext cx="7920880" cy="0"/>
          </a:xfrm>
          <a:prstGeom prst="line">
            <a:avLst/>
          </a:prstGeom>
          <a:ln>
            <a:solidFill>
              <a:srgbClr val="EA652C"/>
            </a:solidFill>
          </a:ln>
        </p:spPr>
        <p:style>
          <a:lnRef idx="1">
            <a:schemeClr val="accent1"/>
          </a:lnRef>
          <a:fillRef idx="0">
            <a:schemeClr val="accent1"/>
          </a:fillRef>
          <a:effectRef idx="0">
            <a:schemeClr val="accent1"/>
          </a:effectRef>
          <a:fontRef idx="minor">
            <a:schemeClr val="tx1"/>
          </a:fontRef>
        </p:style>
      </p:cxnSp>
      <p:sp>
        <p:nvSpPr>
          <p:cNvPr id="8" name="Date Placeholder 3"/>
          <p:cNvSpPr>
            <a:spLocks noGrp="1"/>
          </p:cNvSpPr>
          <p:nvPr>
            <p:ph type="dt" sz="half" idx="2"/>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5409A-6734-46E4-864B-2EFD5709AFD4}" type="datetime1">
              <a:rPr lang="en-GB" smtClean="0"/>
              <a:t>20/04/2016</a:t>
            </a:fld>
            <a:endParaRPr lang="en-GB"/>
          </a:p>
        </p:txBody>
      </p:sp>
      <p:sp>
        <p:nvSpPr>
          <p:cNvPr id="10"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11"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3BD59C-F22B-4AC5-8123-8AB53563A5C3}" type="datetime1">
              <a:rPr lang="en-GB" smtClean="0"/>
              <a:t>20/04/2016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98D66-00E4-4545-B1A1-AE7D0F4352E8}" type="datetime1">
              <a:rPr lang="en-GB" smtClean="0"/>
              <a:t>20/04/2016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79512" y="44624"/>
            <a:ext cx="8712968"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14" name="Content Placeholder 13"/>
          <p:cNvSpPr>
            <a:spLocks noGrp="1"/>
          </p:cNvSpPr>
          <p:nvPr>
            <p:ph sz="quarter" idx="10"/>
          </p:nvPr>
        </p:nvSpPr>
        <p:spPr>
          <a:xfrm>
            <a:off x="179513" y="1196753"/>
            <a:ext cx="8712968" cy="489654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Date Placeholder 3"/>
          <p:cNvSpPr>
            <a:spLocks noGrp="1"/>
          </p:cNvSpPr>
          <p:nvPr>
            <p:ph type="dt" sz="half" idx="2"/>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AF5FD-DF67-4E11-92AF-6D3759E708FE}" type="datetime1">
              <a:rPr lang="en-GB" smtClean="0"/>
              <a:t>20/04/2016</a:t>
            </a:fld>
            <a:endParaRPr lang="en-GB" dirty="0"/>
          </a:p>
        </p:txBody>
      </p:sp>
      <p:sp>
        <p:nvSpPr>
          <p:cNvPr id="16"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17"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060848"/>
            <a:ext cx="7772400" cy="1362075"/>
          </a:xfrm>
        </p:spPr>
        <p:txBody>
          <a:bodyPr anchor="t">
            <a:normAutofit/>
          </a:bodyPr>
          <a:lstStyle>
            <a:lvl1pPr algn="ctr">
              <a:defRPr sz="3200" b="1" cap="none"/>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2"/>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4F097-3DC5-43EF-BA12-791FC94210C8}" type="datetime1">
              <a:rPr lang="en-GB" smtClean="0"/>
              <a:t>20/04/2016</a:t>
            </a:fld>
            <a:endParaRPr lang="en-GB"/>
          </a:p>
        </p:txBody>
      </p:sp>
      <p:sp>
        <p:nvSpPr>
          <p:cNvPr id="8"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9"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9512" y="1196752"/>
            <a:ext cx="4316288" cy="49294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196752"/>
            <a:ext cx="4244280" cy="49294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Placeholder 1"/>
          <p:cNvSpPr>
            <a:spLocks noGrp="1"/>
          </p:cNvSpPr>
          <p:nvPr>
            <p:ph type="title"/>
          </p:nvPr>
        </p:nvSpPr>
        <p:spPr>
          <a:xfrm>
            <a:off x="179512" y="44624"/>
            <a:ext cx="8712968"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12" name="Date Placeholder 3"/>
          <p:cNvSpPr>
            <a:spLocks noGrp="1"/>
          </p:cNvSpPr>
          <p:nvPr>
            <p:ph type="dt" sz="half" idx="10"/>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684F-0E61-4969-89B3-5319EF1F4348}" type="datetime1">
              <a:rPr lang="en-GB" smtClean="0"/>
              <a:t>20/04/2016</a:t>
            </a:fld>
            <a:endParaRPr lang="en-GB"/>
          </a:p>
        </p:txBody>
      </p:sp>
      <p:sp>
        <p:nvSpPr>
          <p:cNvPr id="13"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14"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3"/>
          <p:cNvSpPr>
            <a:spLocks noGrp="1"/>
          </p:cNvSpPr>
          <p:nvPr>
            <p:ph type="dt" sz="half" idx="10"/>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C0504-4E01-4EF2-91AB-9CF1B066C451}" type="datetime1">
              <a:rPr lang="en-GB" smtClean="0"/>
              <a:t>20/04/2016</a:t>
            </a:fld>
            <a:endParaRPr lang="en-GB"/>
          </a:p>
        </p:txBody>
      </p:sp>
      <p:sp>
        <p:nvSpPr>
          <p:cNvPr id="11" name="Footer Placeholder 4"/>
          <p:cNvSpPr>
            <a:spLocks noGrp="1"/>
          </p:cNvSpPr>
          <p:nvPr>
            <p:ph type="ftr" sz="quarter" idx="11"/>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12" name="Slide Number Placeholder 5"/>
          <p:cNvSpPr>
            <a:spLocks noGrp="1"/>
          </p:cNvSpPr>
          <p:nvPr>
            <p:ph type="sldNum" sz="quarter" idx="12"/>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ACDE5F8-9626-4650-8FAA-E5D15570B39A}" type="datetime1">
              <a:rPr lang="en-GB" smtClean="0"/>
              <a:t>20/04/2016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05B53-202A-40D3-B28F-02021A7B5FD1}" type="datetime1">
              <a:rPr lang="en-GB" smtClean="0"/>
              <a:t>20/04/2016</a:t>
            </a:fld>
            <a:endParaRPr lang="en-GB"/>
          </a:p>
        </p:txBody>
      </p:sp>
      <p:sp>
        <p:nvSpPr>
          <p:cNvPr id="6"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7"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D4C58-2D12-4062-8AFD-23547306579C}" type="datetime1">
              <a:rPr lang="en-GB" smtClean="0"/>
              <a:t>20/04/2016</a:t>
            </a:fld>
            <a:endParaRPr lang="en-GB"/>
          </a:p>
        </p:txBody>
      </p:sp>
      <p:sp>
        <p:nvSpPr>
          <p:cNvPr id="9"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10"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F7A2C-43AA-4C75-AC45-A674CEED6380}" type="datetime1">
              <a:rPr lang="en-GB" smtClean="0"/>
              <a:t>20/04/2016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FBA855-4BF7-43C5-9B00-58478E316E30}" type="slidenum">
              <a:rPr lang="en-GB" smtClean="0"/>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9512" y="44624"/>
            <a:ext cx="8712968"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79512" y="1196752"/>
            <a:ext cx="8712968" cy="489654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179512" y="623731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B5991-C8F1-4A28-9C20-72EB3E65F4F2}" type="datetime1">
              <a:rPr lang="en-GB" smtClean="0"/>
              <a:t>20/04/2016</a:t>
            </a:fld>
            <a:endParaRPr lang="en-GB"/>
          </a:p>
        </p:txBody>
      </p:sp>
      <p:sp>
        <p:nvSpPr>
          <p:cNvPr id="5" name="Footer Placeholder 4"/>
          <p:cNvSpPr>
            <a:spLocks noGrp="1"/>
          </p:cNvSpPr>
          <p:nvPr>
            <p:ph type="ftr" sz="quarter" idx="3"/>
          </p:nvPr>
        </p:nvSpPr>
        <p:spPr>
          <a:xfrm>
            <a:off x="3124200" y="623731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58880"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BA855-4BF7-43C5-9B00-58478E316E30}" type="slidenum">
              <a:rPr lang="en-GB" smtClean="0"/>
              <a:pPr/>
              <a:t>‹#›</a:t>
            </a:fld>
            <a:endParaRPr lang="en-GB"/>
          </a:p>
        </p:txBody>
      </p:sp>
      <p:cxnSp>
        <p:nvCxnSpPr>
          <p:cNvPr id="8" name="Straight Connector 7"/>
          <p:cNvCxnSpPr/>
          <p:nvPr/>
        </p:nvCxnSpPr>
        <p:spPr>
          <a:xfrm>
            <a:off x="179512" y="6165304"/>
            <a:ext cx="8712968" cy="0"/>
          </a:xfrm>
          <a:prstGeom prst="line">
            <a:avLst/>
          </a:prstGeom>
          <a:ln>
            <a:solidFill>
              <a:srgbClr val="EA652C"/>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userDrawn="1"/>
        </p:nvGrpSpPr>
        <p:grpSpPr>
          <a:xfrm>
            <a:off x="179512" y="6199986"/>
            <a:ext cx="4351946" cy="529223"/>
            <a:chOff x="179512" y="6199986"/>
            <a:chExt cx="4351946" cy="529223"/>
          </a:xfrm>
        </p:grpSpPr>
        <p:pic>
          <p:nvPicPr>
            <p:cNvPr id="9" name="Picture 8"/>
            <p:cNvPicPr/>
            <p:nvPr/>
          </p:nvPicPr>
          <p:blipFill>
            <a:blip r:embed="rId13" cstate="print">
              <a:extLst>
                <a:ext uri="{28A0092B-C50C-407E-A947-70E740481C1C}">
                  <a14:useLocalDpi xmlns:a14="http://schemas.microsoft.com/office/drawing/2010/main" val="0"/>
                </a:ext>
              </a:extLst>
            </a:blip>
            <a:stretch>
              <a:fillRect/>
            </a:stretch>
          </p:blipFill>
          <p:spPr>
            <a:xfrm>
              <a:off x="179512" y="6257860"/>
              <a:ext cx="1081405" cy="440690"/>
            </a:xfrm>
            <a:prstGeom prst="rect">
              <a:avLst/>
            </a:prstGeom>
          </p:spPr>
        </p:pic>
        <p:pic>
          <p:nvPicPr>
            <p:cNvPr id="10" name="Picture 9"/>
            <p:cNvPicPr/>
            <p:nvPr/>
          </p:nvPicPr>
          <p:blipFill>
            <a:blip r:embed="rId14" cstate="print">
              <a:extLst>
                <a:ext uri="{28A0092B-C50C-407E-A947-70E740481C1C}">
                  <a14:useLocalDpi xmlns:a14="http://schemas.microsoft.com/office/drawing/2010/main" val="0"/>
                </a:ext>
              </a:extLst>
            </a:blip>
            <a:stretch>
              <a:fillRect/>
            </a:stretch>
          </p:blipFill>
          <p:spPr>
            <a:xfrm>
              <a:off x="2679798" y="6199986"/>
              <a:ext cx="1851660" cy="473710"/>
            </a:xfrm>
            <a:prstGeom prst="rect">
              <a:avLst/>
            </a:prstGeom>
          </p:spPr>
        </p:pic>
        <p:pic>
          <p:nvPicPr>
            <p:cNvPr id="11" name="Picture 3" descr="Y:\Projects\Research\CPRU\MH_projects\schedules for feedback\Misc\CPRU logo.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00155" y="6245701"/>
              <a:ext cx="1116045" cy="483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lang="en-GB" sz="3200" b="1" kern="1200" dirty="0">
          <a:solidFill>
            <a:srgbClr val="00B9B5"/>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cl.ac.uk/ebpu" TargetMode="External"/><Relationship Id="rId7" Type="http://schemas.openxmlformats.org/officeDocument/2006/relationships/image" Target="../media/image3.png"/><Relationship Id="rId2" Type="http://schemas.openxmlformats.org/officeDocument/2006/relationships/hyperlink" Target="http://www.corc.uk.net/" TargetMode="Externa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hyperlink" Target="https://www.ucl.ac.uk/cpr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67136" y="692696"/>
            <a:ext cx="7205264" cy="1470025"/>
          </a:xfrm>
        </p:spPr>
        <p:txBody>
          <a:bodyPr>
            <a:normAutofit/>
          </a:bodyPr>
          <a:lstStyle/>
          <a:p>
            <a:r>
              <a:rPr lang="en-GB" sz="3600" dirty="0"/>
              <a:t>Linking data sets across sectors</a:t>
            </a:r>
            <a:endParaRPr lang="en-US" sz="3600" dirty="0"/>
          </a:p>
        </p:txBody>
      </p:sp>
      <p:sp>
        <p:nvSpPr>
          <p:cNvPr id="7" name="Subtitle 6"/>
          <p:cNvSpPr>
            <a:spLocks noGrp="1"/>
          </p:cNvSpPr>
          <p:nvPr>
            <p:ph type="subTitle" idx="1"/>
          </p:nvPr>
        </p:nvSpPr>
        <p:spPr>
          <a:xfrm>
            <a:off x="1403648" y="2780928"/>
            <a:ext cx="6400800" cy="1752600"/>
          </a:xfrm>
        </p:spPr>
        <p:txBody>
          <a:bodyPr/>
          <a:lstStyle/>
          <a:p>
            <a:r>
              <a:rPr lang="en-US" dirty="0" smtClean="0"/>
              <a:t>CORC Members’ Forum</a:t>
            </a:r>
          </a:p>
          <a:p>
            <a:r>
              <a:rPr lang="en-US" dirty="0" smtClean="0"/>
              <a:t>20/04/16</a:t>
            </a:r>
          </a:p>
        </p:txBody>
      </p:sp>
      <p:sp>
        <p:nvSpPr>
          <p:cNvPr id="3" name="Slide Number Placeholder 2"/>
          <p:cNvSpPr>
            <a:spLocks noGrp="1"/>
          </p:cNvSpPr>
          <p:nvPr>
            <p:ph type="sldNum" sz="quarter" idx="4"/>
          </p:nvPr>
        </p:nvSpPr>
        <p:spPr/>
        <p:txBody>
          <a:bodyPr/>
          <a:lstStyle/>
          <a:p>
            <a:fld id="{06FBA855-4BF7-43C5-9B00-58478E316E30}" type="slidenum">
              <a:rPr lang="en-GB" smtClean="0"/>
              <a:pPr/>
              <a:t>1</a:t>
            </a:fld>
            <a:endParaRPr lang="en-GB" dirty="0"/>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2483768" y="4209312"/>
            <a:ext cx="1972595" cy="803864"/>
          </a:xfrm>
          <a:prstGeom prst="rect">
            <a:avLst/>
          </a:prstGeom>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2861161" y="5157192"/>
            <a:ext cx="3377619" cy="864096"/>
          </a:xfrm>
          <a:prstGeom prst="rect">
            <a:avLst/>
          </a:prstGeom>
        </p:spPr>
      </p:pic>
      <p:pic>
        <p:nvPicPr>
          <p:cNvPr id="12" name="Picture 3" descr="Y:\Projects\Research\CPRU\MH_projects\schedules for feedback\Misc\CPRU 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5377" y="4183451"/>
            <a:ext cx="1748979" cy="757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114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ntent Placeholder 2"/>
          <p:cNvSpPr txBox="1">
            <a:spLocks/>
          </p:cNvSpPr>
          <p:nvPr/>
        </p:nvSpPr>
        <p:spPr>
          <a:xfrm>
            <a:off x="331913" y="1349153"/>
            <a:ext cx="8712968" cy="48965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Supplementing person-level </a:t>
            </a:r>
            <a:r>
              <a:rPr lang="en-GB" dirty="0"/>
              <a:t>data held by one organisation with person-level data held by another organisation, and the processes that allow this to </a:t>
            </a:r>
            <a:r>
              <a:rPr lang="en-GB" dirty="0" smtClean="0"/>
              <a:t>occur</a:t>
            </a:r>
          </a:p>
        </p:txBody>
      </p:sp>
      <p:sp>
        <p:nvSpPr>
          <p:cNvPr id="2" name="Title 1"/>
          <p:cNvSpPr>
            <a:spLocks noGrp="1"/>
          </p:cNvSpPr>
          <p:nvPr>
            <p:ph type="title"/>
          </p:nvPr>
        </p:nvSpPr>
        <p:spPr/>
        <p:txBody>
          <a:bodyPr/>
          <a:lstStyle/>
          <a:p>
            <a:r>
              <a:rPr lang="en-GB" dirty="0" smtClean="0"/>
              <a:t>What is data linkage?</a:t>
            </a:r>
            <a:endParaRPr lang="en-GB" dirty="0"/>
          </a:p>
        </p:txBody>
      </p:sp>
      <p:sp>
        <p:nvSpPr>
          <p:cNvPr id="4" name="Slide Number Placeholder 3"/>
          <p:cNvSpPr>
            <a:spLocks noGrp="1"/>
          </p:cNvSpPr>
          <p:nvPr>
            <p:ph type="sldNum" sz="quarter" idx="4"/>
          </p:nvPr>
        </p:nvSpPr>
        <p:spPr/>
        <p:txBody>
          <a:bodyPr/>
          <a:lstStyle/>
          <a:p>
            <a:fld id="{06FBA855-4BF7-43C5-9B00-58478E316E30}" type="slidenum">
              <a:rPr lang="en-GB" smtClean="0"/>
              <a:pPr/>
              <a:t>2</a:t>
            </a:fld>
            <a:endParaRPr lang="en-GB" dirty="0"/>
          </a:p>
        </p:txBody>
      </p:sp>
    </p:spTree>
    <p:extLst>
      <p:ext uri="{BB962C8B-B14F-4D97-AF65-F5344CB8AC3E}">
        <p14:creationId xmlns:p14="http://schemas.microsoft.com/office/powerpoint/2010/main" val="1253297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data linkage include?</a:t>
            </a:r>
            <a:endParaRPr lang="en-GB" dirty="0"/>
          </a:p>
        </p:txBody>
      </p:sp>
      <p:sp>
        <p:nvSpPr>
          <p:cNvPr id="3" name="Content Placeholder 2"/>
          <p:cNvSpPr>
            <a:spLocks noGrp="1"/>
          </p:cNvSpPr>
          <p:nvPr>
            <p:ph sz="quarter" idx="10"/>
          </p:nvPr>
        </p:nvSpPr>
        <p:spPr/>
        <p:txBody>
          <a:bodyPr/>
          <a:lstStyle/>
          <a:p>
            <a:r>
              <a:rPr lang="en-GB" dirty="0" smtClean="0"/>
              <a:t>Applying </a:t>
            </a:r>
            <a:r>
              <a:rPr lang="en-GB" dirty="0"/>
              <a:t>methods to merge data sets in a way that recognises data pertaining to the same people</a:t>
            </a:r>
          </a:p>
        </p:txBody>
      </p:sp>
      <p:sp>
        <p:nvSpPr>
          <p:cNvPr id="4" name="Slide Number Placeholder 3"/>
          <p:cNvSpPr>
            <a:spLocks noGrp="1"/>
          </p:cNvSpPr>
          <p:nvPr>
            <p:ph type="sldNum" sz="quarter" idx="4"/>
          </p:nvPr>
        </p:nvSpPr>
        <p:spPr/>
        <p:txBody>
          <a:bodyPr/>
          <a:lstStyle/>
          <a:p>
            <a:fld id="{06FBA855-4BF7-43C5-9B00-58478E316E30}" type="slidenum">
              <a:rPr lang="en-GB" smtClean="0"/>
              <a:pPr/>
              <a:t>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319427911"/>
              </p:ext>
            </p:extLst>
          </p:nvPr>
        </p:nvGraphicFramePr>
        <p:xfrm>
          <a:off x="296785" y="2420888"/>
          <a:ext cx="8568954" cy="3119614"/>
        </p:xfrm>
        <a:graphic>
          <a:graphicData uri="http://schemas.openxmlformats.org/drawingml/2006/table">
            <a:tbl>
              <a:tblPr firstRow="1" firstCol="1" bandRow="1"/>
              <a:tblGrid>
                <a:gridCol w="769659"/>
                <a:gridCol w="769659"/>
                <a:gridCol w="769659"/>
                <a:gridCol w="859377"/>
                <a:gridCol w="679941"/>
                <a:gridCol w="688208"/>
                <a:gridCol w="864096"/>
                <a:gridCol w="720080"/>
                <a:gridCol w="648072"/>
                <a:gridCol w="1030544"/>
                <a:gridCol w="769659"/>
              </a:tblGrid>
              <a:tr h="315352">
                <a:tc gridSpan="5">
                  <a:txBody>
                    <a:bodyPr/>
                    <a:lstStyle/>
                    <a:p>
                      <a:pPr algn="ctr">
                        <a:lnSpc>
                          <a:spcPct val="100000"/>
                        </a:lnSpc>
                        <a:spcAft>
                          <a:spcPts val="0"/>
                        </a:spcAft>
                      </a:pPr>
                      <a:r>
                        <a:rPr lang="en-GB" sz="1100" b="1" dirty="0">
                          <a:effectLst/>
                          <a:latin typeface="Calibri" panose="020F0502020204030204" pitchFamily="34" charset="0"/>
                          <a:ea typeface="Calibri"/>
                          <a:cs typeface="Times New Roman"/>
                        </a:rPr>
                        <a:t>DATA SET FROM ORG A</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lnSpc>
                          <a:spcPct val="100000"/>
                        </a:lnSpc>
                        <a:spcAft>
                          <a:spcPts val="0"/>
                        </a:spcAft>
                      </a:pPr>
                      <a:endParaRPr lang="en-GB" sz="10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nSpc>
                          <a:spcPct val="100000"/>
                        </a:lnSpc>
                        <a:spcAft>
                          <a:spcPts val="0"/>
                        </a:spcAft>
                      </a:pPr>
                      <a:endParaRPr lang="en-GB" sz="1100" dirty="0">
                        <a:effectLst/>
                        <a:latin typeface="Calibri" panose="020F0502020204030204" pitchFamily="34" charset="0"/>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5">
                  <a:txBody>
                    <a:bodyPr/>
                    <a:lstStyle/>
                    <a:p>
                      <a:pPr algn="ctr">
                        <a:lnSpc>
                          <a:spcPct val="100000"/>
                        </a:lnSpc>
                        <a:spcAft>
                          <a:spcPts val="0"/>
                        </a:spcAft>
                      </a:pPr>
                      <a:r>
                        <a:rPr lang="en-GB" sz="1100" b="1" dirty="0">
                          <a:effectLst/>
                          <a:latin typeface="Calibri" panose="020F0502020204030204" pitchFamily="34" charset="0"/>
                          <a:ea typeface="Calibri"/>
                          <a:cs typeface="Times New Roman"/>
                        </a:rPr>
                        <a:t>DATA SET FROM ORG B</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lnSpc>
                          <a:spcPct val="100000"/>
                        </a:lnSpc>
                        <a:spcAft>
                          <a:spcPts val="0"/>
                        </a:spcAft>
                      </a:pPr>
                      <a:endParaRPr lang="en-GB" sz="10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751">
                <a:tc>
                  <a:txBody>
                    <a:bodyPr/>
                    <a:lstStyle/>
                    <a:p>
                      <a:pPr algn="ctr">
                        <a:lnSpc>
                          <a:spcPct val="100000"/>
                        </a:lnSpc>
                        <a:spcAft>
                          <a:spcPts val="0"/>
                        </a:spcAft>
                      </a:pPr>
                      <a:r>
                        <a:rPr lang="en-GB" sz="1100" b="1">
                          <a:effectLst/>
                          <a:latin typeface="Calibri" panose="020F0502020204030204" pitchFamily="34" charset="0"/>
                          <a:ea typeface="Calibri"/>
                          <a:cs typeface="Times New Roman"/>
                        </a:rPr>
                        <a:t>Org A ID number</a:t>
                      </a:r>
                      <a:endParaRPr lang="en-GB" sz="110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a:effectLst/>
                          <a:latin typeface="Calibri" panose="020F0502020204030204" pitchFamily="34" charset="0"/>
                          <a:ea typeface="Calibri"/>
                          <a:cs typeface="Times New Roman"/>
                        </a:rPr>
                        <a:t>First name</a:t>
                      </a:r>
                      <a:endParaRPr lang="en-GB" sz="110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dirty="0">
                          <a:effectLst/>
                          <a:latin typeface="Calibri" panose="020F0502020204030204" pitchFamily="34" charset="0"/>
                          <a:ea typeface="Calibri"/>
                          <a:cs typeface="Times New Roman"/>
                        </a:rPr>
                        <a:t>Surname</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dirty="0">
                          <a:effectLst/>
                          <a:latin typeface="Calibri" panose="020F0502020204030204" pitchFamily="34" charset="0"/>
                          <a:ea typeface="Calibri"/>
                          <a:cs typeface="Times New Roman"/>
                        </a:rPr>
                        <a:t>Date of birth</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dirty="0" smtClean="0">
                          <a:effectLst/>
                          <a:latin typeface="Calibri" panose="020F0502020204030204" pitchFamily="34" charset="0"/>
                          <a:ea typeface="Calibri"/>
                          <a:cs typeface="Times New Roman"/>
                        </a:rPr>
                        <a:t>No. appts</a:t>
                      </a:r>
                      <a:endParaRPr lang="en-GB" sz="1100" b="1"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a:lnSpc>
                          <a:spcPct val="100000"/>
                        </a:lnSpc>
                        <a:spcAft>
                          <a:spcPts val="0"/>
                        </a:spcAft>
                      </a:pPr>
                      <a:r>
                        <a:rPr lang="en-GB" sz="1100" b="1">
                          <a:effectLst/>
                          <a:latin typeface="Calibri" panose="020F0502020204030204" pitchFamily="34" charset="0"/>
                          <a:ea typeface="Calibri"/>
                          <a:cs typeface="Times New Roman"/>
                        </a:rPr>
                        <a:t>Org B ID number</a:t>
                      </a:r>
                      <a:endParaRPr lang="en-GB" sz="110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a:effectLst/>
                          <a:latin typeface="Calibri" panose="020F0502020204030204" pitchFamily="34" charset="0"/>
                          <a:ea typeface="Calibri"/>
                          <a:cs typeface="Times New Roman"/>
                        </a:rPr>
                        <a:t>First name</a:t>
                      </a:r>
                      <a:endParaRPr lang="en-GB" sz="110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a:effectLst/>
                          <a:latin typeface="Calibri" panose="020F0502020204030204" pitchFamily="34" charset="0"/>
                          <a:ea typeface="Calibri"/>
                          <a:cs typeface="Times New Roman"/>
                        </a:rPr>
                        <a:t>Surname</a:t>
                      </a:r>
                      <a:endParaRPr lang="en-GB" sz="110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dirty="0">
                          <a:effectLst/>
                          <a:latin typeface="Calibri" panose="020F0502020204030204" pitchFamily="34" charset="0"/>
                          <a:ea typeface="Calibri"/>
                          <a:cs typeface="Times New Roman"/>
                        </a:rPr>
                        <a:t>Date of birth</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b="1" dirty="0" smtClean="0">
                          <a:effectLst/>
                          <a:latin typeface="Calibri" panose="020F0502020204030204" pitchFamily="34" charset="0"/>
                          <a:ea typeface="Calibri"/>
                          <a:cs typeface="Times New Roman"/>
                        </a:rPr>
                        <a:t>School attendance</a:t>
                      </a:r>
                      <a:endParaRPr lang="en-GB" sz="1100" b="1"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751">
                <a:tc>
                  <a:txBody>
                    <a:bodyPr/>
                    <a:lstStyle/>
                    <a:p>
                      <a:pPr algn="ctr">
                        <a:lnSpc>
                          <a:spcPct val="100000"/>
                        </a:lnSpc>
                        <a:spcAft>
                          <a:spcPts val="0"/>
                        </a:spcAft>
                      </a:pPr>
                      <a:r>
                        <a:rPr lang="en-GB" sz="1100">
                          <a:effectLst/>
                          <a:latin typeface="Calibri" panose="020F0502020204030204" pitchFamily="34" charset="0"/>
                          <a:ea typeface="Calibri"/>
                          <a:cs typeface="Times New Roman"/>
                        </a:rPr>
                        <a:t>A0001</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Natalia</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Garea-Garcia</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16/04/2013</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1</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B0001</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Jess</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Deighton</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01/01/2016</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90%</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352">
                <a:tc>
                  <a:txBody>
                    <a:bodyPr/>
                    <a:lstStyle/>
                    <a:p>
                      <a:pPr algn="ctr">
                        <a:lnSpc>
                          <a:spcPct val="100000"/>
                        </a:lnSpc>
                        <a:spcAft>
                          <a:spcPts val="0"/>
                        </a:spcAft>
                      </a:pPr>
                      <a:r>
                        <a:rPr lang="en-GB" sz="1100">
                          <a:effectLst/>
                          <a:latin typeface="Calibri" panose="020F0502020204030204" pitchFamily="34" charset="0"/>
                          <a:ea typeface="Calibri"/>
                          <a:cs typeface="Times New Roman"/>
                        </a:rPr>
                        <a:t>A0002</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Peter</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Martin</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04/05/2013</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2</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B0002</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Alison</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Ford</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24/06/2014</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95%</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352">
                <a:tc>
                  <a:txBody>
                    <a:bodyPr/>
                    <a:lstStyle/>
                    <a:p>
                      <a:pPr algn="ctr">
                        <a:lnSpc>
                          <a:spcPct val="100000"/>
                        </a:lnSpc>
                        <a:spcAft>
                          <a:spcPts val="0"/>
                        </a:spcAft>
                      </a:pPr>
                      <a:r>
                        <a:rPr lang="en-GB" sz="1100">
                          <a:effectLst/>
                          <a:latin typeface="Calibri" panose="020F0502020204030204" pitchFamily="34" charset="0"/>
                          <a:ea typeface="Calibri"/>
                          <a:cs typeface="Times New Roman"/>
                        </a:rPr>
                        <a:t>A0003</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Ben</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Ritchie</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13/10/2015</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4</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B0003</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Peter</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Martin</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05/04/2013</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90%</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352">
                <a:tc>
                  <a:txBody>
                    <a:bodyPr/>
                    <a:lstStyle/>
                    <a:p>
                      <a:pPr algn="ctr">
                        <a:lnSpc>
                          <a:spcPct val="100000"/>
                        </a:lnSpc>
                        <a:spcAft>
                          <a:spcPts val="0"/>
                        </a:spcAft>
                      </a:pPr>
                      <a:r>
                        <a:rPr lang="en-GB" sz="1100">
                          <a:effectLst/>
                          <a:latin typeface="Calibri" panose="020F0502020204030204" pitchFamily="34" charset="0"/>
                          <a:ea typeface="Calibri"/>
                          <a:cs typeface="Times New Roman"/>
                        </a:rPr>
                        <a:t>A0004</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Miranda</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Wolpert</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31/03/2012</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2</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B0004</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Benjamin</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Ritchie</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13/10/2015</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70%</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352">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endParaRPr lang="en-GB" sz="1100" dirty="0">
                        <a:effectLst/>
                        <a:latin typeface="Calibri" panose="020F0502020204030204" pitchFamily="34" charset="0"/>
                      </a:endParaRPr>
                    </a:p>
                  </a:txBody>
                  <a:tcPr marL="51435" marR="51435" marT="9525" marB="0" anchor="ctr">
                    <a:lnL>
                      <a:noFill/>
                    </a:lnL>
                    <a:lnR>
                      <a:noFill/>
                    </a:lnR>
                    <a:lnT w="12700" cap="flat" cmpd="sng" algn="ctr">
                      <a:solidFill>
                        <a:srgbClr val="000000"/>
                      </a:solidFill>
                      <a:prstDash val="solid"/>
                      <a:round/>
                      <a:headEnd type="none" w="med" len="med"/>
                      <a:tailEnd type="none" w="med" len="med"/>
                    </a:lnT>
                    <a:lnB>
                      <a:noFill/>
                    </a:lnB>
                  </a:tcPr>
                </a:tc>
                <a:tc vMerge="1">
                  <a:txBody>
                    <a:bodyPr/>
                    <a:lstStyle/>
                    <a:p>
                      <a:endParaRPr lang="en-GB"/>
                    </a:p>
                  </a:txBody>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B0005</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Deborah</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Sheppard</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02/08/2015</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85%</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352">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a:noFill/>
                    </a:lnT>
                    <a:lnB>
                      <a:noFill/>
                    </a:lnB>
                  </a:tcPr>
                </a:tc>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a:noFill/>
                    </a:lnT>
                    <a:lnB>
                      <a:noFill/>
                    </a:lnB>
                  </a:tcPr>
                </a:tc>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a:noFill/>
                    </a:lnT>
                    <a:lnB>
                      <a:noFill/>
                    </a:lnB>
                  </a:tcPr>
                </a:tc>
                <a:tc>
                  <a:txBody>
                    <a:bodyPr/>
                    <a:lstStyle/>
                    <a:p>
                      <a:pPr>
                        <a:lnSpc>
                          <a:spcPct val="100000"/>
                        </a:lnSpc>
                        <a:spcAft>
                          <a:spcPts val="0"/>
                        </a:spcAft>
                      </a:pPr>
                      <a:endParaRPr lang="en-GB" sz="1100">
                        <a:effectLst/>
                        <a:latin typeface="Calibri" panose="020F0502020204030204" pitchFamily="34" charset="0"/>
                      </a:endParaRPr>
                    </a:p>
                  </a:txBody>
                  <a:tcPr marL="51435" marR="51435" marT="9525" marB="0" anchor="ctr">
                    <a:lnL>
                      <a:noFill/>
                    </a:lnL>
                    <a:lnR>
                      <a:noFill/>
                    </a:lnR>
                    <a:lnT>
                      <a:noFill/>
                    </a:lnT>
                    <a:lnB>
                      <a:noFill/>
                    </a:lnB>
                  </a:tcPr>
                </a:tc>
                <a:tc>
                  <a:txBody>
                    <a:bodyPr/>
                    <a:lstStyle/>
                    <a:p>
                      <a:pPr>
                        <a:lnSpc>
                          <a:spcPct val="100000"/>
                        </a:lnSpc>
                        <a:spcAft>
                          <a:spcPts val="0"/>
                        </a:spcAft>
                      </a:pPr>
                      <a:endParaRPr lang="en-GB" sz="1100" dirty="0">
                        <a:effectLst/>
                        <a:latin typeface="Calibri" panose="020F0502020204030204" pitchFamily="34" charset="0"/>
                      </a:endParaRPr>
                    </a:p>
                  </a:txBody>
                  <a:tcPr marL="51435" marR="51435" marT="9525" marB="0" anchor="ctr">
                    <a:lnL>
                      <a:noFill/>
                    </a:lnL>
                    <a:lnR>
                      <a:noFill/>
                    </a:lnR>
                    <a:lnT>
                      <a:noFill/>
                    </a:lnT>
                    <a:lnB>
                      <a:noFill/>
                    </a:lnB>
                  </a:tcPr>
                </a:tc>
                <a:tc vMerge="1">
                  <a:txBody>
                    <a:bodyPr/>
                    <a:lstStyle/>
                    <a:p>
                      <a:endParaRPr lang="en-GB"/>
                    </a:p>
                  </a:txBody>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B0006</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Miranda</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a:effectLst/>
                          <a:latin typeface="Calibri" panose="020F0502020204030204" pitchFamily="34" charset="0"/>
                          <a:ea typeface="Calibri"/>
                          <a:cs typeface="Times New Roman"/>
                        </a:rPr>
                        <a:t>Wolpert</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a:effectLst/>
                          <a:latin typeface="Calibri" panose="020F0502020204030204" pitchFamily="34" charset="0"/>
                          <a:ea typeface="Calibri"/>
                          <a:cs typeface="Times New Roman"/>
                        </a:rPr>
                        <a:t>31/03/2012</a:t>
                      </a: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100" dirty="0" smtClean="0">
                          <a:effectLst/>
                          <a:latin typeface="Calibri" panose="020F0502020204030204" pitchFamily="34" charset="0"/>
                          <a:ea typeface="Calibri"/>
                          <a:cs typeface="Times New Roman"/>
                        </a:rPr>
                        <a:t>95%</a:t>
                      </a:r>
                      <a:endParaRPr lang="en-GB" sz="1100" dirty="0">
                        <a:effectLst/>
                        <a:latin typeface="Calibri" panose="020F0502020204030204" pitchFamily="34" charset="0"/>
                        <a:ea typeface="Calibri"/>
                        <a:cs typeface="Times New Roman"/>
                      </a:endParaRPr>
                    </a:p>
                  </a:txBody>
                  <a:tcPr marL="51435" marR="5143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0945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else does data linkage include?</a:t>
            </a:r>
            <a:endParaRPr lang="en-GB" dirty="0"/>
          </a:p>
        </p:txBody>
      </p:sp>
      <p:sp>
        <p:nvSpPr>
          <p:cNvPr id="3" name="Content Placeholder 2"/>
          <p:cNvSpPr>
            <a:spLocks noGrp="1"/>
          </p:cNvSpPr>
          <p:nvPr>
            <p:ph sz="quarter" idx="10"/>
          </p:nvPr>
        </p:nvSpPr>
        <p:spPr/>
        <p:txBody>
          <a:bodyPr/>
          <a:lstStyle/>
          <a:p>
            <a:r>
              <a:rPr lang="en-GB" dirty="0" smtClean="0"/>
              <a:t>Developing </a:t>
            </a:r>
            <a:r>
              <a:rPr lang="en-GB" dirty="0"/>
              <a:t>procedures and obtaining agreements for data set holders to share person-level data</a:t>
            </a:r>
          </a:p>
        </p:txBody>
      </p:sp>
      <p:sp>
        <p:nvSpPr>
          <p:cNvPr id="4" name="Slide Number Placeholder 3"/>
          <p:cNvSpPr>
            <a:spLocks noGrp="1"/>
          </p:cNvSpPr>
          <p:nvPr>
            <p:ph type="sldNum" sz="quarter" idx="4"/>
          </p:nvPr>
        </p:nvSpPr>
        <p:spPr/>
        <p:txBody>
          <a:bodyPr/>
          <a:lstStyle/>
          <a:p>
            <a:fld id="{06FBA855-4BF7-43C5-9B00-58478E316E30}" type="slidenum">
              <a:rPr lang="en-GB" smtClean="0"/>
              <a:pPr/>
              <a:t>4</a:t>
            </a:fld>
            <a:endParaRPr lang="en-GB"/>
          </a:p>
        </p:txBody>
      </p:sp>
      <p:sp>
        <p:nvSpPr>
          <p:cNvPr id="9" name="Rounded Rectangle 8"/>
          <p:cNvSpPr/>
          <p:nvPr/>
        </p:nvSpPr>
        <p:spPr>
          <a:xfrm>
            <a:off x="4932040" y="2420888"/>
            <a:ext cx="1997710" cy="935990"/>
          </a:xfrm>
          <a:prstGeom prst="roundRect">
            <a:avLst/>
          </a:prstGeom>
          <a:solidFill>
            <a:schemeClr val="bg1">
              <a:lumMod val="95000"/>
            </a:schemeClr>
          </a:solidFill>
          <a:ln w="9525">
            <a:solidFill>
              <a:srgbClr val="EA652C"/>
            </a:solid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pPr algn="ctr">
              <a:spcAft>
                <a:spcPts val="0"/>
              </a:spcAft>
            </a:pPr>
            <a:r>
              <a:rPr lang="en-GB" sz="1000" b="1" kern="1200">
                <a:solidFill>
                  <a:srgbClr val="000000"/>
                </a:solidFill>
                <a:effectLst/>
                <a:ea typeface="Times New Roman"/>
                <a:cs typeface="Times New Roman"/>
              </a:rPr>
              <a:t>Organisation B</a:t>
            </a:r>
            <a:endParaRPr lang="en-GB" sz="1200">
              <a:effectLst/>
              <a:latin typeface="Times New Roman"/>
              <a:ea typeface="Times New Roman"/>
            </a:endParaRPr>
          </a:p>
        </p:txBody>
      </p:sp>
      <p:sp>
        <p:nvSpPr>
          <p:cNvPr id="12" name="Rounded Rectangle 11"/>
          <p:cNvSpPr/>
          <p:nvPr/>
        </p:nvSpPr>
        <p:spPr>
          <a:xfrm>
            <a:off x="1926218" y="2421002"/>
            <a:ext cx="1997710" cy="935990"/>
          </a:xfrm>
          <a:prstGeom prst="roundRect">
            <a:avLst/>
          </a:prstGeom>
          <a:solidFill>
            <a:schemeClr val="bg1">
              <a:lumMod val="95000"/>
            </a:schemeClr>
          </a:solidFill>
          <a:ln w="9525">
            <a:solidFill>
              <a:srgbClr val="EA652C"/>
            </a:solid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pPr algn="ctr">
              <a:spcAft>
                <a:spcPts val="0"/>
              </a:spcAft>
            </a:pPr>
            <a:r>
              <a:rPr lang="en-GB" sz="1000" b="1" kern="1200">
                <a:solidFill>
                  <a:srgbClr val="000000"/>
                </a:solidFill>
                <a:effectLst/>
                <a:ea typeface="Times New Roman"/>
                <a:cs typeface="Times New Roman"/>
              </a:rPr>
              <a:t>Organisation A</a:t>
            </a:r>
            <a:endParaRPr lang="en-GB" sz="1200">
              <a:effectLst/>
              <a:latin typeface="Times New Roman"/>
              <a:ea typeface="Times New Roman"/>
            </a:endParaRPr>
          </a:p>
        </p:txBody>
      </p:sp>
      <p:cxnSp>
        <p:nvCxnSpPr>
          <p:cNvPr id="18" name="Straight Arrow Connector 17"/>
          <p:cNvCxnSpPr/>
          <p:nvPr/>
        </p:nvCxnSpPr>
        <p:spPr>
          <a:xfrm>
            <a:off x="2904634" y="3429000"/>
            <a:ext cx="504056" cy="719852"/>
          </a:xfrm>
          <a:prstGeom prst="straightConnector1">
            <a:avLst/>
          </a:prstGeom>
          <a:ln w="3175">
            <a:solidFill>
              <a:schemeClr val="tx1"/>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2358653" y="2421002"/>
            <a:ext cx="567055" cy="93599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endParaRPr lang="en-GB"/>
          </a:p>
        </p:txBody>
      </p:sp>
      <p:sp>
        <p:nvSpPr>
          <p:cNvPr id="21" name="Rounded Rectangle 20"/>
          <p:cNvSpPr/>
          <p:nvPr/>
        </p:nvSpPr>
        <p:spPr>
          <a:xfrm>
            <a:off x="1926218" y="2421002"/>
            <a:ext cx="593725" cy="93599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endParaRPr lang="en-GB"/>
          </a:p>
        </p:txBody>
      </p:sp>
      <p:sp>
        <p:nvSpPr>
          <p:cNvPr id="27" name="Rounded Rectangle 26"/>
          <p:cNvSpPr/>
          <p:nvPr/>
        </p:nvSpPr>
        <p:spPr>
          <a:xfrm>
            <a:off x="2925708" y="2421002"/>
            <a:ext cx="991870" cy="93599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endParaRPr lang="en-GB"/>
          </a:p>
        </p:txBody>
      </p:sp>
      <p:sp>
        <p:nvSpPr>
          <p:cNvPr id="28" name="Rounded Rectangle 27"/>
          <p:cNvSpPr/>
          <p:nvPr/>
        </p:nvSpPr>
        <p:spPr>
          <a:xfrm>
            <a:off x="5363840" y="2420888"/>
            <a:ext cx="567055" cy="93599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endParaRPr lang="en-GB"/>
          </a:p>
        </p:txBody>
      </p:sp>
      <p:sp>
        <p:nvSpPr>
          <p:cNvPr id="29" name="Rounded Rectangle 28"/>
          <p:cNvSpPr/>
          <p:nvPr/>
        </p:nvSpPr>
        <p:spPr>
          <a:xfrm>
            <a:off x="4932040" y="2420888"/>
            <a:ext cx="593725" cy="93599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endParaRPr lang="en-GB"/>
          </a:p>
        </p:txBody>
      </p:sp>
      <p:sp>
        <p:nvSpPr>
          <p:cNvPr id="30" name="Rounded Rectangle 29"/>
          <p:cNvSpPr/>
          <p:nvPr/>
        </p:nvSpPr>
        <p:spPr>
          <a:xfrm>
            <a:off x="5930895" y="2420888"/>
            <a:ext cx="991870" cy="935990"/>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endParaRPr lang="en-GB"/>
          </a:p>
        </p:txBody>
      </p:sp>
      <p:sp>
        <p:nvSpPr>
          <p:cNvPr id="42" name="Rounded Rectangle 41"/>
          <p:cNvSpPr/>
          <p:nvPr/>
        </p:nvSpPr>
        <p:spPr>
          <a:xfrm>
            <a:off x="3421643" y="4293096"/>
            <a:ext cx="1997710" cy="935990"/>
          </a:xfrm>
          <a:prstGeom prst="roundRect">
            <a:avLst/>
          </a:prstGeom>
          <a:solidFill>
            <a:schemeClr val="bg1">
              <a:lumMod val="95000"/>
            </a:schemeClr>
          </a:solidFill>
          <a:ln w="9525">
            <a:solidFill>
              <a:srgbClr val="EA652C"/>
            </a:solid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nchorCtr="0"/>
          <a:lstStyle/>
          <a:p>
            <a:pPr algn="ctr">
              <a:spcAft>
                <a:spcPts val="0"/>
              </a:spcAft>
            </a:pPr>
            <a:r>
              <a:rPr lang="en-GB" sz="1000" b="1" kern="1200" dirty="0" smtClean="0">
                <a:solidFill>
                  <a:srgbClr val="000000"/>
                </a:solidFill>
                <a:effectLst/>
                <a:ea typeface="Times New Roman"/>
                <a:cs typeface="Times New Roman"/>
              </a:rPr>
              <a:t>Trusted third party organisation</a:t>
            </a:r>
            <a:endParaRPr lang="en-GB" sz="1200" dirty="0">
              <a:effectLst/>
              <a:latin typeface="Times New Roman"/>
              <a:ea typeface="Times New Roman"/>
            </a:endParaRPr>
          </a:p>
        </p:txBody>
      </p:sp>
      <p:cxnSp>
        <p:nvCxnSpPr>
          <p:cNvPr id="44" name="Straight Arrow Connector 43"/>
          <p:cNvCxnSpPr/>
          <p:nvPr/>
        </p:nvCxnSpPr>
        <p:spPr>
          <a:xfrm flipV="1">
            <a:off x="5426839" y="3429000"/>
            <a:ext cx="441305" cy="719852"/>
          </a:xfrm>
          <a:prstGeom prst="straightConnector1">
            <a:avLst/>
          </a:prstGeom>
          <a:ln w="3175">
            <a:solidFill>
              <a:schemeClr val="tx1"/>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5228902" y="3429000"/>
            <a:ext cx="418590" cy="648072"/>
          </a:xfrm>
          <a:prstGeom prst="straightConnector1">
            <a:avLst/>
          </a:prstGeom>
          <a:ln w="3175">
            <a:solidFill>
              <a:schemeClr val="tx1"/>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3156662" y="3429000"/>
            <a:ext cx="479234" cy="648072"/>
          </a:xfrm>
          <a:prstGeom prst="straightConnector1">
            <a:avLst/>
          </a:prstGeom>
          <a:ln w="3175">
            <a:solidFill>
              <a:schemeClr val="tx1"/>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36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nodePh="1">
                                  <p:stCondLst>
                                    <p:cond delay="0"/>
                                  </p:stCondLst>
                                  <p:endCondLst>
                                    <p:cond evt="begin" delay="0">
                                      <p:tn val="11"/>
                                    </p:cond>
                                  </p:end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nodePh="1">
                                  <p:stCondLst>
                                    <p:cond delay="0"/>
                                  </p:stCondLst>
                                  <p:endCondLst>
                                    <p:cond evt="begin" delay="0">
                                      <p:tn val="13"/>
                                    </p:cond>
                                  </p:end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nodePh="1">
                                  <p:stCondLst>
                                    <p:cond delay="0"/>
                                  </p:stCondLst>
                                  <p:endCondLst>
                                    <p:cond evt="begin" delay="0">
                                      <p:tn val="15"/>
                                    </p:cond>
                                  </p:end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nodePh="1">
                                  <p:stCondLst>
                                    <p:cond delay="0"/>
                                  </p:stCondLst>
                                  <p:endCondLst>
                                    <p:cond evt="begin" delay="0">
                                      <p:tn val="17"/>
                                    </p:cond>
                                  </p:end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nodePh="1">
                                  <p:stCondLst>
                                    <p:cond delay="0"/>
                                  </p:stCondLst>
                                  <p:endCondLst>
                                    <p:cond evt="begin" delay="0">
                                      <p:tn val="19"/>
                                    </p:cond>
                                  </p:end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nodePh="1">
                                  <p:stCondLst>
                                    <p:cond delay="0"/>
                                  </p:stCondLst>
                                  <p:endCondLst>
                                    <p:cond evt="begin" delay="0">
                                      <p:tn val="21"/>
                                    </p:cond>
                                  </p:end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20" grpId="0"/>
      <p:bldP spid="21" grpId="0"/>
      <p:bldP spid="27" grpId="0"/>
      <p:bldP spid="28" grpId="0"/>
      <p:bldP spid="29" grpId="0"/>
      <p:bldP spid="30" grpId="0"/>
      <p:bldP spid="4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benefits</a:t>
            </a:r>
            <a:endParaRPr lang="en-GB" dirty="0"/>
          </a:p>
        </p:txBody>
      </p:sp>
      <p:sp>
        <p:nvSpPr>
          <p:cNvPr id="3" name="Content Placeholder 2"/>
          <p:cNvSpPr>
            <a:spLocks noGrp="1"/>
          </p:cNvSpPr>
          <p:nvPr>
            <p:ph sz="quarter" idx="10"/>
          </p:nvPr>
        </p:nvSpPr>
        <p:spPr/>
        <p:txBody>
          <a:bodyPr/>
          <a:lstStyle/>
          <a:p>
            <a:r>
              <a:rPr lang="en-GB" dirty="0" smtClean="0"/>
              <a:t>Supporting </a:t>
            </a:r>
            <a:r>
              <a:rPr lang="en-GB" dirty="0" smtClean="0"/>
              <a:t>integrated </a:t>
            </a:r>
            <a:r>
              <a:rPr lang="en-GB" dirty="0" smtClean="0"/>
              <a:t>working through integrated data</a:t>
            </a:r>
            <a:endParaRPr lang="en-GB" dirty="0" smtClean="0"/>
          </a:p>
          <a:p>
            <a:endParaRPr lang="en-GB" dirty="0"/>
          </a:p>
          <a:p>
            <a:r>
              <a:rPr lang="en-GB" dirty="0" smtClean="0"/>
              <a:t>Considering </a:t>
            </a:r>
            <a:r>
              <a:rPr lang="en-GB" dirty="0"/>
              <a:t>outcomes </a:t>
            </a:r>
            <a:r>
              <a:rPr lang="en-GB" dirty="0" smtClean="0"/>
              <a:t>relevant to </a:t>
            </a:r>
            <a:r>
              <a:rPr lang="en-GB" dirty="0"/>
              <a:t>partner organisations in different </a:t>
            </a:r>
            <a:r>
              <a:rPr lang="en-GB" dirty="0" smtClean="0"/>
              <a:t>sectors</a:t>
            </a:r>
          </a:p>
          <a:p>
            <a:pPr lvl="1"/>
            <a:r>
              <a:rPr lang="en-GB" dirty="0" smtClean="0"/>
              <a:t>e.g</a:t>
            </a:r>
            <a:r>
              <a:rPr lang="en-GB" dirty="0" smtClean="0"/>
              <a:t>. linking </a:t>
            </a:r>
            <a:r>
              <a:rPr lang="en-GB" dirty="0"/>
              <a:t>mental health data sets to education data to consider the impact of services on academic </a:t>
            </a:r>
            <a:r>
              <a:rPr lang="en-GB" dirty="0" smtClean="0"/>
              <a:t>attainment/attendance</a:t>
            </a:r>
            <a:endParaRPr lang="en-GB" dirty="0"/>
          </a:p>
        </p:txBody>
      </p:sp>
      <p:sp>
        <p:nvSpPr>
          <p:cNvPr id="4" name="Slide Number Placeholder 3"/>
          <p:cNvSpPr>
            <a:spLocks noGrp="1"/>
          </p:cNvSpPr>
          <p:nvPr>
            <p:ph type="sldNum" sz="quarter" idx="4"/>
          </p:nvPr>
        </p:nvSpPr>
        <p:spPr/>
        <p:txBody>
          <a:bodyPr/>
          <a:lstStyle/>
          <a:p>
            <a:fld id="{06FBA855-4BF7-43C5-9B00-58478E316E30}" type="slidenum">
              <a:rPr lang="en-GB" smtClean="0"/>
              <a:pPr/>
              <a:t>5</a:t>
            </a:fld>
            <a:endParaRPr lang="en-GB"/>
          </a:p>
        </p:txBody>
      </p:sp>
    </p:spTree>
    <p:extLst>
      <p:ext uri="{BB962C8B-B14F-4D97-AF65-F5344CB8AC3E}">
        <p14:creationId xmlns:p14="http://schemas.microsoft.com/office/powerpoint/2010/main" val="3956259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us</a:t>
            </a:r>
            <a:endParaRPr lang="en-GB" dirty="0"/>
          </a:p>
        </p:txBody>
      </p:sp>
      <p:sp>
        <p:nvSpPr>
          <p:cNvPr id="6" name="Content Placeholder 5"/>
          <p:cNvSpPr>
            <a:spLocks noGrp="1"/>
          </p:cNvSpPr>
          <p:nvPr>
            <p:ph sz="quarter" idx="10"/>
          </p:nvPr>
        </p:nvSpPr>
        <p:spPr>
          <a:xfrm>
            <a:off x="2123729" y="1196753"/>
            <a:ext cx="6768752" cy="4896543"/>
          </a:xfrm>
        </p:spPr>
        <p:txBody>
          <a:bodyPr>
            <a:normAutofit fontScale="70000" lnSpcReduction="20000"/>
          </a:bodyPr>
          <a:lstStyle/>
          <a:p>
            <a:pPr marL="0" indent="0">
              <a:buNone/>
            </a:pPr>
            <a:r>
              <a:rPr lang="en-GB" dirty="0" smtClean="0"/>
              <a:t>CORC is a </a:t>
            </a:r>
            <a:r>
              <a:rPr lang="en-GB" dirty="0"/>
              <a:t>not-for-profit, grassroots learning collaboration open to all those providing emotional wellbeing, counselling and mental health support and interventions for children, young people and families and who share their commitment to using data about outcomes to improve quality of care and provision. </a:t>
            </a:r>
            <a:r>
              <a:rPr lang="en-GB" dirty="0" smtClean="0">
                <a:hlinkClick r:id="rId2"/>
              </a:rPr>
              <a:t>www.corc.uk.net</a:t>
            </a:r>
            <a:endParaRPr lang="en-GB" dirty="0" smtClean="0"/>
          </a:p>
          <a:p>
            <a:pPr marL="0" indent="0">
              <a:buNone/>
            </a:pPr>
            <a:endParaRPr lang="en-GB" dirty="0"/>
          </a:p>
          <a:p>
            <a:pPr marL="0" indent="0">
              <a:buNone/>
            </a:pPr>
            <a:r>
              <a:rPr lang="en-GB" dirty="0" smtClean="0"/>
              <a:t>EBPU is part </a:t>
            </a:r>
            <a:r>
              <a:rPr lang="en-GB" dirty="0"/>
              <a:t>of </a:t>
            </a:r>
            <a:r>
              <a:rPr lang="en-GB" dirty="0" smtClean="0"/>
              <a:t>University </a:t>
            </a:r>
            <a:r>
              <a:rPr lang="en-GB" dirty="0"/>
              <a:t>College London (UCL) and the AFC </a:t>
            </a:r>
            <a:r>
              <a:rPr lang="en-GB" dirty="0" smtClean="0"/>
              <a:t>and is </a:t>
            </a:r>
            <a:r>
              <a:rPr lang="en-GB" dirty="0"/>
              <a:t>dedicated to finding the best ways to help young people with mental health problems. This involves bridging the worlds of research, service development, audit and service </a:t>
            </a:r>
            <a:r>
              <a:rPr lang="en-GB" dirty="0" smtClean="0"/>
              <a:t>evaluation. </a:t>
            </a:r>
            <a:r>
              <a:rPr lang="en-GB" dirty="0" smtClean="0">
                <a:hlinkClick r:id="rId3"/>
              </a:rPr>
              <a:t>www.ucl.ac.uk/ebpu</a:t>
            </a:r>
            <a:endParaRPr lang="en-GB" dirty="0" smtClean="0"/>
          </a:p>
          <a:p>
            <a:pPr marL="0" indent="0">
              <a:buNone/>
            </a:pPr>
            <a:endParaRPr lang="en-GB" dirty="0"/>
          </a:p>
          <a:p>
            <a:pPr marL="0" indent="0">
              <a:buNone/>
            </a:pPr>
            <a:r>
              <a:rPr lang="en-GB" dirty="0" smtClean="0"/>
              <a:t>CPRU is a consortium that aims to </a:t>
            </a:r>
            <a:r>
              <a:rPr lang="en-GB" dirty="0"/>
              <a:t>provide evidence for policy and practice for the health and wellbeing of children, young people and families</a:t>
            </a:r>
            <a:r>
              <a:rPr lang="en-GB" dirty="0" smtClean="0"/>
              <a:t>. EBPU leads CPRU’s mental health stream. </a:t>
            </a:r>
            <a:r>
              <a:rPr lang="en-GB" dirty="0" smtClean="0">
                <a:hlinkClick r:id="rId4"/>
              </a:rPr>
              <a:t>www.ucl.ac.uk/cpru</a:t>
            </a:r>
            <a:endParaRPr lang="en-GB" dirty="0"/>
          </a:p>
        </p:txBody>
      </p:sp>
      <p:sp>
        <p:nvSpPr>
          <p:cNvPr id="4" name="Slide Number Placeholder 3"/>
          <p:cNvSpPr>
            <a:spLocks noGrp="1"/>
          </p:cNvSpPr>
          <p:nvPr>
            <p:ph type="sldNum" sz="quarter" idx="4"/>
          </p:nvPr>
        </p:nvSpPr>
        <p:spPr/>
        <p:txBody>
          <a:bodyPr/>
          <a:lstStyle/>
          <a:p>
            <a:fld id="{06FBA855-4BF7-43C5-9B00-58478E316E30}" type="slidenum">
              <a:rPr lang="en-GB" smtClean="0">
                <a:solidFill>
                  <a:prstClr val="black">
                    <a:tint val="75000"/>
                  </a:prstClr>
                </a:solidFill>
              </a:rPr>
              <a:pPr/>
              <a:t>6</a:t>
            </a:fld>
            <a:endParaRPr lang="en-GB">
              <a:solidFill>
                <a:prstClr val="black">
                  <a:tint val="75000"/>
                </a:prstClr>
              </a:solidFill>
            </a:endParaRPr>
          </a:p>
        </p:txBody>
      </p:sp>
      <p:pic>
        <p:nvPicPr>
          <p:cNvPr id="7" name="Picture 6"/>
          <p:cNvPicPr/>
          <p:nvPr/>
        </p:nvPicPr>
        <p:blipFill>
          <a:blip r:embed="rId5" cstate="print">
            <a:extLst>
              <a:ext uri="{28A0092B-C50C-407E-A947-70E740481C1C}">
                <a14:useLocalDpi xmlns:a14="http://schemas.microsoft.com/office/drawing/2010/main" val="0"/>
              </a:ext>
            </a:extLst>
          </a:blip>
          <a:stretch>
            <a:fillRect/>
          </a:stretch>
        </p:blipFill>
        <p:spPr>
          <a:xfrm>
            <a:off x="295149" y="1260293"/>
            <a:ext cx="1684563" cy="686486"/>
          </a:xfrm>
          <a:prstGeom prst="rect">
            <a:avLst/>
          </a:prstGeom>
        </p:spPr>
      </p:pic>
      <p:pic>
        <p:nvPicPr>
          <p:cNvPr id="8" name="Picture 7"/>
          <p:cNvPicPr/>
          <p:nvPr/>
        </p:nvPicPr>
        <p:blipFill rotWithShape="1">
          <a:blip r:embed="rId6" cstate="print">
            <a:extLst>
              <a:ext uri="{28A0092B-C50C-407E-A947-70E740481C1C}">
                <a14:useLocalDpi xmlns:a14="http://schemas.microsoft.com/office/drawing/2010/main" val="0"/>
              </a:ext>
            </a:extLst>
          </a:blip>
          <a:srcRect r="35003"/>
          <a:stretch/>
        </p:blipFill>
        <p:spPr>
          <a:xfrm>
            <a:off x="240472" y="2962329"/>
            <a:ext cx="1874789" cy="737923"/>
          </a:xfrm>
          <a:prstGeom prst="rect">
            <a:avLst/>
          </a:prstGeom>
        </p:spPr>
      </p:pic>
      <p:pic>
        <p:nvPicPr>
          <p:cNvPr id="9" name="Picture 3" descr="Y:\Projects\Research\CPRU\MH_projects\schedules for feedback\Misc\CPRU logo.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7575" y="4674419"/>
            <a:ext cx="1493599" cy="647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0134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Exploring data linkage feasibility</a:t>
            </a:r>
            <a:endParaRPr lang="en-GB" dirty="0"/>
          </a:p>
        </p:txBody>
      </p:sp>
      <p:sp>
        <p:nvSpPr>
          <p:cNvPr id="3" name="Content Placeholder 2"/>
          <p:cNvSpPr>
            <a:spLocks noGrp="1"/>
          </p:cNvSpPr>
          <p:nvPr>
            <p:ph sz="quarter" idx="10"/>
          </p:nvPr>
        </p:nvSpPr>
        <p:spPr/>
        <p:txBody>
          <a:bodyPr/>
          <a:lstStyle/>
          <a:p>
            <a:r>
              <a:rPr lang="en-GB" dirty="0" smtClean="0"/>
              <a:t>CPRU response mode project</a:t>
            </a:r>
          </a:p>
          <a:p>
            <a:r>
              <a:rPr lang="en-GB" dirty="0" smtClean="0"/>
              <a:t>Across sectors</a:t>
            </a:r>
            <a:r>
              <a:rPr lang="en-GB" dirty="0"/>
              <a:t>: health, social care, </a:t>
            </a:r>
            <a:r>
              <a:rPr lang="en-GB" dirty="0" smtClean="0"/>
              <a:t>education, </a:t>
            </a:r>
            <a:r>
              <a:rPr lang="en-GB" dirty="0" smtClean="0"/>
              <a:t>voluntary</a:t>
            </a:r>
            <a:endParaRPr lang="en-GB" dirty="0" smtClean="0"/>
          </a:p>
          <a:p>
            <a:r>
              <a:rPr lang="en-GB" dirty="0" smtClean="0"/>
              <a:t>Support from CORC and EBPU on facilitating discussions of shared outcomes and linking </a:t>
            </a:r>
            <a:r>
              <a:rPr lang="en-GB" dirty="0" smtClean="0"/>
              <a:t>data</a:t>
            </a:r>
            <a:endParaRPr lang="en-GB" dirty="0" smtClean="0"/>
          </a:p>
          <a:p>
            <a:r>
              <a:rPr lang="en-GB" dirty="0"/>
              <a:t>8 partnerships </a:t>
            </a:r>
            <a:r>
              <a:rPr lang="en-GB" dirty="0" smtClean="0"/>
              <a:t>signed up</a:t>
            </a:r>
          </a:p>
          <a:p>
            <a:r>
              <a:rPr lang="en-GB" dirty="0" smtClean="0"/>
              <a:t>4 </a:t>
            </a:r>
            <a:r>
              <a:rPr lang="en-GB" dirty="0" smtClean="0"/>
              <a:t>are currently </a:t>
            </a:r>
            <a:r>
              <a:rPr lang="en-GB" dirty="0" smtClean="0"/>
              <a:t>exploring </a:t>
            </a:r>
            <a:r>
              <a:rPr lang="en-GB" dirty="0" smtClean="0"/>
              <a:t>feasibility</a:t>
            </a:r>
            <a:endParaRPr lang="en-GB" dirty="0" smtClean="0"/>
          </a:p>
          <a:p>
            <a:endParaRPr lang="en-GB" dirty="0"/>
          </a:p>
        </p:txBody>
      </p:sp>
      <p:sp>
        <p:nvSpPr>
          <p:cNvPr id="4" name="Slide Number Placeholder 3"/>
          <p:cNvSpPr>
            <a:spLocks noGrp="1"/>
          </p:cNvSpPr>
          <p:nvPr>
            <p:ph type="sldNum" sz="quarter" idx="4"/>
          </p:nvPr>
        </p:nvSpPr>
        <p:spPr/>
        <p:txBody>
          <a:bodyPr/>
          <a:lstStyle/>
          <a:p>
            <a:fld id="{06FBA855-4BF7-43C5-9B00-58478E316E30}" type="slidenum">
              <a:rPr lang="en-GB" smtClean="0"/>
              <a:pPr/>
              <a:t>7</a:t>
            </a:fld>
            <a:endParaRPr lang="en-GB"/>
          </a:p>
        </p:txBody>
      </p:sp>
    </p:spTree>
    <p:extLst>
      <p:ext uri="{BB962C8B-B14F-4D97-AF65-F5344CB8AC3E}">
        <p14:creationId xmlns:p14="http://schemas.microsoft.com/office/powerpoint/2010/main" val="1770587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Linking Feasibility Project in Kent</a:t>
            </a:r>
            <a:endParaRPr lang="en-GB" dirty="0"/>
          </a:p>
        </p:txBody>
      </p:sp>
      <p:sp>
        <p:nvSpPr>
          <p:cNvPr id="3" name="Content Placeholder 2"/>
          <p:cNvSpPr>
            <a:spLocks noGrp="1"/>
          </p:cNvSpPr>
          <p:nvPr>
            <p:ph sz="quarter" idx="10"/>
          </p:nvPr>
        </p:nvSpPr>
        <p:spPr/>
        <p:txBody>
          <a:bodyPr/>
          <a:lstStyle/>
          <a:p>
            <a:r>
              <a:rPr lang="en-GB" dirty="0" smtClean="0"/>
              <a:t>Separate slides from KCC</a:t>
            </a:r>
            <a:endParaRPr lang="en-GB" dirty="0"/>
          </a:p>
        </p:txBody>
      </p:sp>
      <p:sp>
        <p:nvSpPr>
          <p:cNvPr id="4" name="Slide Number Placeholder 3"/>
          <p:cNvSpPr>
            <a:spLocks noGrp="1"/>
          </p:cNvSpPr>
          <p:nvPr>
            <p:ph type="sldNum" sz="quarter" idx="4"/>
          </p:nvPr>
        </p:nvSpPr>
        <p:spPr/>
        <p:txBody>
          <a:bodyPr/>
          <a:lstStyle/>
          <a:p>
            <a:fld id="{06FBA855-4BF7-43C5-9B00-58478E316E30}" type="slidenum">
              <a:rPr lang="en-GB" smtClean="0"/>
              <a:pPr/>
              <a:t>8</a:t>
            </a:fld>
            <a:endParaRPr lang="en-GB"/>
          </a:p>
        </p:txBody>
      </p:sp>
    </p:spTree>
    <p:extLst>
      <p:ext uri="{BB962C8B-B14F-4D97-AF65-F5344CB8AC3E}">
        <p14:creationId xmlns:p14="http://schemas.microsoft.com/office/powerpoint/2010/main" val="1440760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CORC ppt Nov2012">
  <a:themeElements>
    <a:clrScheme name="Custom 1">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0070C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rgbClr val="EA652C"/>
          </a:solidFill>
        </a:ln>
      </a:spPr>
      <a:bodyPr lIns="36000" tIns="36000" rIns="36000" bIns="36000" rtlCol="0" anchor="ctr">
        <a:spAutoFit/>
      </a:bodyPr>
      <a:lstStyle>
        <a:defPPr algn="ctr">
          <a:defRPr sz="1600" dirty="0" smtClean="0">
            <a:solidFill>
              <a:schemeClr val="tx1">
                <a:lumMod val="85000"/>
                <a:lumOff val="15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50800">
          <a:solidFill>
            <a:schemeClr val="tx1">
              <a:lumMod val="65000"/>
              <a:lumOff val="35000"/>
            </a:schemeClr>
          </a:solidFill>
          <a:tailEnd type="triangle" w="med" len="sm"/>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spAutoFit/>
      </a:bodyPr>
      <a:lstStyle>
        <a:defPPr algn="ctr">
          <a:defRPr sz="1600" dirty="0" smtClean="0">
            <a:solidFill>
              <a:schemeClr val="tx1">
                <a:lumMod val="85000"/>
                <a:lumOff val="1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CORC ppt Nov2012</Template>
  <TotalTime>0</TotalTime>
  <Words>410</Words>
  <Application>Microsoft Office PowerPoint</Application>
  <PresentationFormat>On-screen Show (4:3)</PresentationFormat>
  <Paragraphs>102</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New CORC ppt Nov2012</vt:lpstr>
      <vt:lpstr>Linking data sets across sectors</vt:lpstr>
      <vt:lpstr>What is data linkage?</vt:lpstr>
      <vt:lpstr>What does data linkage include?</vt:lpstr>
      <vt:lpstr>What else does data linkage include?</vt:lpstr>
      <vt:lpstr>Examples of benefits</vt:lpstr>
      <vt:lpstr>About us</vt:lpstr>
      <vt:lpstr>Exploring data linkage feasibility</vt:lpstr>
      <vt:lpstr>Data Linking Feasibility Project in Kent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2015-10-24T09:36:52Z</dcterms:created>
  <dcterms:modified xsi:type="dcterms:W3CDTF">2016-04-20T08:18:54Z</dcterms:modified>
</cp:coreProperties>
</file>