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21"/>
  </p:notesMasterIdLst>
  <p:handoutMasterIdLst>
    <p:handoutMasterId r:id="rId22"/>
  </p:handoutMasterIdLst>
  <p:sldIdLst>
    <p:sldId id="264" r:id="rId5"/>
    <p:sldId id="267" r:id="rId6"/>
    <p:sldId id="273" r:id="rId7"/>
    <p:sldId id="268" r:id="rId8"/>
    <p:sldId id="274" r:id="rId9"/>
    <p:sldId id="270" r:id="rId10"/>
    <p:sldId id="271" r:id="rId11"/>
    <p:sldId id="281" r:id="rId12"/>
    <p:sldId id="282" r:id="rId13"/>
    <p:sldId id="275" r:id="rId14"/>
    <p:sldId id="276" r:id="rId15"/>
    <p:sldId id="277" r:id="rId16"/>
    <p:sldId id="278" r:id="rId17"/>
    <p:sldId id="280" r:id="rId18"/>
    <p:sldId id="279" r:id="rId19"/>
    <p:sldId id="272" r:id="rId20"/>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589" autoAdjust="0"/>
    <p:restoredTop sz="89837" autoAdjust="0"/>
  </p:normalViewPr>
  <p:slideViewPr>
    <p:cSldViewPr snapToGrid="0" snapToObjects="1">
      <p:cViewPr>
        <p:scale>
          <a:sx n="50" d="100"/>
          <a:sy n="50" d="100"/>
        </p:scale>
        <p:origin x="-2784" y="-984"/>
      </p:cViewPr>
      <p:guideLst>
        <p:guide orient="horz" pos="2160"/>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1A942AC4-2294-4610-89B9-DAFE92615F7F}" type="datetimeFigureOut">
              <a:rPr lang="en-GB" smtClean="0"/>
              <a:t>11/04/2017</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B2C8AAF-6901-4CA5-BA08-7C748CBAF446}" type="slidenum">
              <a:rPr lang="en-GB" smtClean="0"/>
              <a:t>‹#›</a:t>
            </a:fld>
            <a:endParaRPr lang="en-GB"/>
          </a:p>
        </p:txBody>
      </p:sp>
    </p:spTree>
    <p:extLst>
      <p:ext uri="{BB962C8B-B14F-4D97-AF65-F5344CB8AC3E}">
        <p14:creationId xmlns:p14="http://schemas.microsoft.com/office/powerpoint/2010/main" val="19779187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2BC4405-BA36-4DDF-AF54-982B9D2CE4C1}" type="datetimeFigureOut">
              <a:rPr lang="en-GB" smtClean="0"/>
              <a:t>11/04/2017</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84F0611C-42EF-4E03-8D53-3F1E1F586172}" type="slidenum">
              <a:rPr lang="en-GB" smtClean="0"/>
              <a:t>‹#›</a:t>
            </a:fld>
            <a:endParaRPr lang="en-GB"/>
          </a:p>
        </p:txBody>
      </p:sp>
    </p:spTree>
    <p:extLst>
      <p:ext uri="{BB962C8B-B14F-4D97-AF65-F5344CB8AC3E}">
        <p14:creationId xmlns:p14="http://schemas.microsoft.com/office/powerpoint/2010/main" val="1362234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4F0611C-42EF-4E03-8D53-3F1E1F586172}" type="slidenum">
              <a:rPr lang="en-GB" smtClean="0"/>
              <a:t>1</a:t>
            </a:fld>
            <a:endParaRPr lang="en-GB"/>
          </a:p>
        </p:txBody>
      </p:sp>
    </p:spTree>
    <p:extLst>
      <p:ext uri="{BB962C8B-B14F-4D97-AF65-F5344CB8AC3E}">
        <p14:creationId xmlns:p14="http://schemas.microsoft.com/office/powerpoint/2010/main" val="15344587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What we wanted to achieve: This is because in theory, we could have a 100% completion rate of the clinician rated measures.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1) This meant that CGAS and HONOSCA completion rates were poor unnecessarily, as clinicians can complete these even if the YP and/or their families don’t want to or don’t post back ROMs. </a:t>
            </a:r>
          </a:p>
        </p:txBody>
      </p:sp>
      <p:sp>
        <p:nvSpPr>
          <p:cNvPr id="4" name="Slide Number Placeholder 3"/>
          <p:cNvSpPr>
            <a:spLocks noGrp="1"/>
          </p:cNvSpPr>
          <p:nvPr>
            <p:ph type="sldNum" sz="quarter" idx="10"/>
          </p:nvPr>
        </p:nvSpPr>
        <p:spPr/>
        <p:txBody>
          <a:bodyPr/>
          <a:lstStyle/>
          <a:p>
            <a:fld id="{84F0611C-42EF-4E03-8D53-3F1E1F586172}" type="slidenum">
              <a:rPr lang="en-GB" smtClean="0"/>
              <a:t>10</a:t>
            </a:fld>
            <a:endParaRPr lang="en-GB"/>
          </a:p>
        </p:txBody>
      </p:sp>
    </p:spTree>
    <p:extLst>
      <p:ext uri="{BB962C8B-B14F-4D97-AF65-F5344CB8AC3E}">
        <p14:creationId xmlns:p14="http://schemas.microsoft.com/office/powerpoint/2010/main" val="2332157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How we did it: </a:t>
            </a:r>
            <a:r>
              <a:rPr lang="en-GB" dirty="0" smtClean="0">
                <a:solidFill>
                  <a:schemeClr val="bg1"/>
                </a:solidFill>
              </a:rPr>
              <a:t>These ensure clinicians are using these measures as a clinical judgement task rather than an administrative task. </a:t>
            </a:r>
          </a:p>
          <a:p>
            <a:endParaRPr lang="en-GB" dirty="0" smtClean="0">
              <a:solidFill>
                <a:schemeClr val="bg1"/>
              </a:solidFill>
            </a:endParaRPr>
          </a:p>
          <a:p>
            <a:r>
              <a:rPr lang="en-GB" dirty="0" smtClean="0">
                <a:solidFill>
                  <a:schemeClr val="bg1"/>
                </a:solidFill>
              </a:rPr>
              <a:t>This also helps to moderate the variability in subjective levels of clinical judgement. </a:t>
            </a:r>
          </a:p>
          <a:p>
            <a:endParaRPr lang="en-GB"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Conclusion: We have had some informal discussions in team meetings to explore why CGAS and HONOSCA rates are still poor and found that sometimes there aren’t completed as a result of competing demands on clinicians time. Other times clinicians are unaware of the clinical use of these measures or believe that the service is using too many measures. </a:t>
            </a:r>
          </a:p>
        </p:txBody>
      </p:sp>
      <p:sp>
        <p:nvSpPr>
          <p:cNvPr id="4" name="Slide Number Placeholder 3"/>
          <p:cNvSpPr>
            <a:spLocks noGrp="1"/>
          </p:cNvSpPr>
          <p:nvPr>
            <p:ph type="sldNum" sz="quarter" idx="10"/>
          </p:nvPr>
        </p:nvSpPr>
        <p:spPr/>
        <p:txBody>
          <a:bodyPr/>
          <a:lstStyle/>
          <a:p>
            <a:fld id="{84F0611C-42EF-4E03-8D53-3F1E1F586172}" type="slidenum">
              <a:rPr lang="en-GB" smtClean="0"/>
              <a:t>11</a:t>
            </a:fld>
            <a:endParaRPr lang="en-GB"/>
          </a:p>
        </p:txBody>
      </p:sp>
    </p:spTree>
    <p:extLst>
      <p:ext uri="{BB962C8B-B14F-4D97-AF65-F5344CB8AC3E}">
        <p14:creationId xmlns:p14="http://schemas.microsoft.com/office/powerpoint/2010/main" val="2332157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84F0611C-42EF-4E03-8D53-3F1E1F586172}" type="slidenum">
              <a:rPr lang="en-GB" smtClean="0"/>
              <a:t>12</a:t>
            </a:fld>
            <a:endParaRPr lang="en-GB"/>
          </a:p>
        </p:txBody>
      </p:sp>
    </p:spTree>
    <p:extLst>
      <p:ext uri="{BB962C8B-B14F-4D97-AF65-F5344CB8AC3E}">
        <p14:creationId xmlns:p14="http://schemas.microsoft.com/office/powerpoint/2010/main" val="2332157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GB" baseline="0" dirty="0" smtClean="0"/>
              <a:t>The purpose of this was to keep ROMs at the forefront of clinicians minds, and to create motivation to continually beat previous months’ rates.</a:t>
            </a:r>
          </a:p>
          <a:p>
            <a:pPr marL="228600" indent="-228600">
              <a:buAutoNum type="arabicParenR"/>
            </a:pPr>
            <a:r>
              <a:rPr lang="en-GB" baseline="0" dirty="0" smtClean="0"/>
              <a:t>Automatic – and by automatic completion, we still mean it requires clinical judgement, adequate thought and ought to be used clinically within sessions, but becomes seen as mandatory in clinical case management. </a:t>
            </a:r>
          </a:p>
        </p:txBody>
      </p:sp>
      <p:sp>
        <p:nvSpPr>
          <p:cNvPr id="4" name="Slide Number Placeholder 3"/>
          <p:cNvSpPr>
            <a:spLocks noGrp="1"/>
          </p:cNvSpPr>
          <p:nvPr>
            <p:ph type="sldNum" sz="quarter" idx="10"/>
          </p:nvPr>
        </p:nvSpPr>
        <p:spPr/>
        <p:txBody>
          <a:bodyPr/>
          <a:lstStyle/>
          <a:p>
            <a:fld id="{84F0611C-42EF-4E03-8D53-3F1E1F586172}" type="slidenum">
              <a:rPr lang="en-GB" smtClean="0"/>
              <a:t>13</a:t>
            </a:fld>
            <a:endParaRPr lang="en-GB"/>
          </a:p>
        </p:txBody>
      </p:sp>
    </p:spTree>
    <p:extLst>
      <p:ext uri="{BB962C8B-B14F-4D97-AF65-F5344CB8AC3E}">
        <p14:creationId xmlns:p14="http://schemas.microsoft.com/office/powerpoint/2010/main" val="2332157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What we can suggest is that anyone considering to become a ROMs champion needs to allotted enough time in their job plans, as this can sometimes be a demanding role. </a:t>
            </a:r>
          </a:p>
          <a:p>
            <a:endParaRPr lang="en-GB" baseline="0" dirty="0" smtClean="0"/>
          </a:p>
          <a:p>
            <a:r>
              <a:rPr lang="en-GB" baseline="0" dirty="0" smtClean="0"/>
              <a:t>The ROMs champion would need to work very closely with the Assistant Psychologist so regular supervision time would need to be allocated to discussing ROMs matters. </a:t>
            </a:r>
          </a:p>
          <a:p>
            <a:endParaRPr lang="en-GB" baseline="0" dirty="0" smtClean="0"/>
          </a:p>
          <a:p>
            <a:r>
              <a:rPr lang="en-GB" baseline="0" dirty="0" smtClean="0"/>
              <a:t>We have found that it’s quite crucial that the ROMs champion attends the monthly ROMs meeting in order to stay up to date with the latest progress and matters arising.  This saves a lot of time from the AP feeding back from the meeting each month! </a:t>
            </a:r>
          </a:p>
        </p:txBody>
      </p:sp>
      <p:sp>
        <p:nvSpPr>
          <p:cNvPr id="4" name="Slide Number Placeholder 3"/>
          <p:cNvSpPr>
            <a:spLocks noGrp="1"/>
          </p:cNvSpPr>
          <p:nvPr>
            <p:ph type="sldNum" sz="quarter" idx="10"/>
          </p:nvPr>
        </p:nvSpPr>
        <p:spPr/>
        <p:txBody>
          <a:bodyPr/>
          <a:lstStyle/>
          <a:p>
            <a:fld id="{84F0611C-42EF-4E03-8D53-3F1E1F586172}" type="slidenum">
              <a:rPr lang="en-GB" smtClean="0"/>
              <a:t>14</a:t>
            </a:fld>
            <a:endParaRPr lang="en-GB"/>
          </a:p>
        </p:txBody>
      </p:sp>
    </p:spTree>
    <p:extLst>
      <p:ext uri="{BB962C8B-B14F-4D97-AF65-F5344CB8AC3E}">
        <p14:creationId xmlns:p14="http://schemas.microsoft.com/office/powerpoint/2010/main" val="23321571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For visualisation’s sake, we have included our ROMs process flowchart, which we emailed to clinicians and included in their packs. If anyone would like to see this in more detail, or find out any more information about anything that we have said, we would be more than happy to talk to you today or communicate via email.</a:t>
            </a:r>
          </a:p>
        </p:txBody>
      </p:sp>
      <p:sp>
        <p:nvSpPr>
          <p:cNvPr id="4" name="Slide Number Placeholder 3"/>
          <p:cNvSpPr>
            <a:spLocks noGrp="1"/>
          </p:cNvSpPr>
          <p:nvPr>
            <p:ph type="sldNum" sz="quarter" idx="10"/>
          </p:nvPr>
        </p:nvSpPr>
        <p:spPr/>
        <p:txBody>
          <a:bodyPr/>
          <a:lstStyle/>
          <a:p>
            <a:fld id="{84F0611C-42EF-4E03-8D53-3F1E1F586172}" type="slidenum">
              <a:rPr lang="en-GB" smtClean="0"/>
              <a:t>15</a:t>
            </a:fld>
            <a:endParaRPr lang="en-GB"/>
          </a:p>
        </p:txBody>
      </p:sp>
    </p:spTree>
    <p:extLst>
      <p:ext uri="{BB962C8B-B14F-4D97-AF65-F5344CB8AC3E}">
        <p14:creationId xmlns:p14="http://schemas.microsoft.com/office/powerpoint/2010/main" val="23321571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We would like to thank the other assistants and our respective teams for helping us continually improve our service. Thanks for listening! </a:t>
            </a:r>
          </a:p>
        </p:txBody>
      </p:sp>
      <p:sp>
        <p:nvSpPr>
          <p:cNvPr id="4" name="Slide Number Placeholder 3"/>
          <p:cNvSpPr>
            <a:spLocks noGrp="1"/>
          </p:cNvSpPr>
          <p:nvPr>
            <p:ph type="sldNum" sz="quarter" idx="10"/>
          </p:nvPr>
        </p:nvSpPr>
        <p:spPr/>
        <p:txBody>
          <a:bodyPr/>
          <a:lstStyle/>
          <a:p>
            <a:fld id="{84F0611C-42EF-4E03-8D53-3F1E1F586172}" type="slidenum">
              <a:rPr lang="en-GB" smtClean="0"/>
              <a:t>16</a:t>
            </a:fld>
            <a:endParaRPr lang="en-GB"/>
          </a:p>
        </p:txBody>
      </p:sp>
    </p:spTree>
    <p:extLst>
      <p:ext uri="{BB962C8B-B14F-4D97-AF65-F5344CB8AC3E}">
        <p14:creationId xmlns:p14="http://schemas.microsoft.com/office/powerpoint/2010/main" val="2332157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smtClean="0"/>
              <a:t>Each team has a ROMs champion who supervises the respective assistant psychologist for that team. </a:t>
            </a:r>
          </a:p>
          <a:p>
            <a:pPr marL="171450" indent="-171450">
              <a:buFontTx/>
              <a:buChar char="-"/>
            </a:pPr>
            <a:r>
              <a:rPr lang="en-GB" dirty="0" smtClean="0"/>
              <a:t>The idea behind the appointment</a:t>
            </a:r>
            <a:r>
              <a:rPr lang="en-GB" baseline="0" dirty="0" smtClean="0"/>
              <a:t> of the ROMs champions was to select senior psychologists who were believed to be “thought leaders”. The reasoning behind this was to appoint someone whose experience would be sought after in the MDT and whose voice would carry weight in decision making. We believe this to be the most crucial quality in an effective ROMs champion. </a:t>
            </a:r>
          </a:p>
          <a:p>
            <a:pPr marL="171450" indent="-171450">
              <a:buFontTx/>
              <a:buChar char="-"/>
            </a:pPr>
            <a:r>
              <a:rPr lang="en-GB" baseline="0" dirty="0" smtClean="0"/>
              <a:t>It also followed that as the Assistant Psychologists were hired to implement the ROM process, that their direct supervisors (i.e. the more senior psychologists), would hold the ROM champion role. </a:t>
            </a:r>
          </a:p>
          <a:p>
            <a:pPr marL="171450" indent="-171450">
              <a:buFontTx/>
              <a:buChar char="-"/>
            </a:pPr>
            <a:r>
              <a:rPr lang="en-GB" baseline="0" dirty="0" smtClean="0"/>
              <a:t>Psychologists can take on the role by expressing interest, however in our experience they have usually been appointed through discussions in local psychology meetings, based on the availability of psychologists in the team.  </a:t>
            </a:r>
            <a:endParaRPr lang="en-GB" dirty="0" smtClean="0"/>
          </a:p>
        </p:txBody>
      </p:sp>
      <p:sp>
        <p:nvSpPr>
          <p:cNvPr id="4" name="Slide Number Placeholder 3"/>
          <p:cNvSpPr>
            <a:spLocks noGrp="1"/>
          </p:cNvSpPr>
          <p:nvPr>
            <p:ph type="sldNum" sz="quarter" idx="10"/>
          </p:nvPr>
        </p:nvSpPr>
        <p:spPr/>
        <p:txBody>
          <a:bodyPr/>
          <a:lstStyle/>
          <a:p>
            <a:fld id="{84F0611C-42EF-4E03-8D53-3F1E1F586172}" type="slidenum">
              <a:rPr lang="en-GB" smtClean="0"/>
              <a:t>2</a:t>
            </a:fld>
            <a:endParaRPr lang="en-GB"/>
          </a:p>
        </p:txBody>
      </p:sp>
    </p:spTree>
    <p:extLst>
      <p:ext uri="{BB962C8B-B14F-4D97-AF65-F5344CB8AC3E}">
        <p14:creationId xmlns:p14="http://schemas.microsoft.com/office/powerpoint/2010/main" val="2151367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smtClean="0"/>
          </a:p>
        </p:txBody>
      </p:sp>
      <p:sp>
        <p:nvSpPr>
          <p:cNvPr id="4" name="Slide Number Placeholder 3"/>
          <p:cNvSpPr>
            <a:spLocks noGrp="1"/>
          </p:cNvSpPr>
          <p:nvPr>
            <p:ph type="sldNum" sz="quarter" idx="10"/>
          </p:nvPr>
        </p:nvSpPr>
        <p:spPr/>
        <p:txBody>
          <a:bodyPr/>
          <a:lstStyle/>
          <a:p>
            <a:fld id="{84F0611C-42EF-4E03-8D53-3F1E1F586172}" type="slidenum">
              <a:rPr lang="en-GB" smtClean="0"/>
              <a:t>3</a:t>
            </a:fld>
            <a:endParaRPr lang="en-GB"/>
          </a:p>
        </p:txBody>
      </p:sp>
    </p:spTree>
    <p:extLst>
      <p:ext uri="{BB962C8B-B14F-4D97-AF65-F5344CB8AC3E}">
        <p14:creationId xmlns:p14="http://schemas.microsoft.com/office/powerpoint/2010/main" val="2151367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currently carried out as a paper exercise, with</a:t>
            </a:r>
            <a:r>
              <a:rPr lang="en-GB" baseline="0" dirty="0" smtClean="0"/>
              <a:t> clinicians inputting reported scores on the patient system after completion. </a:t>
            </a:r>
          </a:p>
          <a:p>
            <a:endParaRPr lang="en-GB" baseline="0" dirty="0" smtClean="0"/>
          </a:p>
          <a:p>
            <a:r>
              <a:rPr lang="en-GB" baseline="0" dirty="0" smtClean="0"/>
              <a:t>Eating Disorders Examination Questionnaire (EDE-Q) – YP only</a:t>
            </a:r>
          </a:p>
          <a:p>
            <a:endParaRPr lang="en-GB" baseline="0" dirty="0" smtClean="0"/>
          </a:p>
          <a:p>
            <a:r>
              <a:rPr lang="en-GB" baseline="0" dirty="0" smtClean="0"/>
              <a:t>Mood and Feelings Questionnaire (MFQ) – parent and YP</a:t>
            </a:r>
          </a:p>
          <a:p>
            <a:endParaRPr lang="en-GB" baseline="0" dirty="0" smtClean="0"/>
          </a:p>
          <a:p>
            <a:r>
              <a:rPr lang="en-GB" baseline="0" dirty="0" smtClean="0"/>
              <a:t>Screen for Child Anxiety Related Disorders (SCARED) – parent and YP</a:t>
            </a:r>
          </a:p>
          <a:p>
            <a:endParaRPr lang="en-GB" baseline="0" dirty="0" smtClean="0"/>
          </a:p>
          <a:p>
            <a:r>
              <a:rPr lang="en-GB" baseline="0" dirty="0" smtClean="0"/>
              <a:t>Child Obsessive-Compulsive Inventory (CHILD OCI) – YP only</a:t>
            </a:r>
            <a:endParaRPr lang="en-GB" dirty="0"/>
          </a:p>
        </p:txBody>
      </p:sp>
      <p:sp>
        <p:nvSpPr>
          <p:cNvPr id="4" name="Slide Number Placeholder 3"/>
          <p:cNvSpPr>
            <a:spLocks noGrp="1"/>
          </p:cNvSpPr>
          <p:nvPr>
            <p:ph type="sldNum" sz="quarter" idx="10"/>
          </p:nvPr>
        </p:nvSpPr>
        <p:spPr/>
        <p:txBody>
          <a:bodyPr/>
          <a:lstStyle/>
          <a:p>
            <a:fld id="{84F0611C-42EF-4E03-8D53-3F1E1F586172}" type="slidenum">
              <a:rPr lang="en-GB" smtClean="0"/>
              <a:t>4</a:t>
            </a:fld>
            <a:endParaRPr lang="en-GB"/>
          </a:p>
        </p:txBody>
      </p:sp>
    </p:spTree>
    <p:extLst>
      <p:ext uri="{BB962C8B-B14F-4D97-AF65-F5344CB8AC3E}">
        <p14:creationId xmlns:p14="http://schemas.microsoft.com/office/powerpoint/2010/main" val="1295888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GB" dirty="0" smtClean="0"/>
              <a:t>This</a:t>
            </a:r>
            <a:r>
              <a:rPr lang="en-GB" baseline="0" dirty="0" smtClean="0"/>
              <a:t> is based on the consideration of staff working hours and staff numbers within a given team. </a:t>
            </a:r>
          </a:p>
          <a:p>
            <a:pPr marL="228600" indent="-228600">
              <a:buAutoNum type="arabicParenR"/>
            </a:pPr>
            <a:r>
              <a:rPr lang="en-GB" baseline="0" dirty="0" smtClean="0"/>
              <a:t>For instance, in some teams admin support in posting out ROM at T2 &amp; closure. </a:t>
            </a:r>
            <a:endParaRPr lang="en-GB" dirty="0"/>
          </a:p>
        </p:txBody>
      </p:sp>
      <p:sp>
        <p:nvSpPr>
          <p:cNvPr id="4" name="Slide Number Placeholder 3"/>
          <p:cNvSpPr>
            <a:spLocks noGrp="1"/>
          </p:cNvSpPr>
          <p:nvPr>
            <p:ph type="sldNum" sz="quarter" idx="10"/>
          </p:nvPr>
        </p:nvSpPr>
        <p:spPr/>
        <p:txBody>
          <a:bodyPr/>
          <a:lstStyle/>
          <a:p>
            <a:fld id="{84F0611C-42EF-4E03-8D53-3F1E1F586172}" type="slidenum">
              <a:rPr lang="en-GB" smtClean="0"/>
              <a:t>5</a:t>
            </a:fld>
            <a:endParaRPr lang="en-GB"/>
          </a:p>
        </p:txBody>
      </p:sp>
    </p:spTree>
    <p:extLst>
      <p:ext uri="{BB962C8B-B14F-4D97-AF65-F5344CB8AC3E}">
        <p14:creationId xmlns:p14="http://schemas.microsoft.com/office/powerpoint/2010/main" val="1295888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we had</a:t>
            </a:r>
            <a:r>
              <a:rPr lang="en-GB" baseline="0" dirty="0" smtClean="0"/>
              <a:t> done: </a:t>
            </a:r>
          </a:p>
          <a:p>
            <a:endParaRPr lang="en-GB" baseline="0" dirty="0" smtClean="0"/>
          </a:p>
          <a:p>
            <a:r>
              <a:rPr lang="en-GB" baseline="0" dirty="0" smtClean="0"/>
              <a:t>We had added to clinicians stress and workload by taking a punitive stance on non-completion of measures, making clinicians feel as if they were under surveillance. </a:t>
            </a:r>
          </a:p>
          <a:p>
            <a:endParaRPr lang="en-GB" baseline="0" dirty="0" smtClean="0"/>
          </a:p>
          <a:p>
            <a:r>
              <a:rPr lang="en-GB" baseline="0" dirty="0" smtClean="0"/>
              <a:t>This fed into the perception that clinicians are asked to do thankless tasks and not appreciated for it. </a:t>
            </a:r>
            <a:endParaRPr lang="en-GB" dirty="0"/>
          </a:p>
        </p:txBody>
      </p:sp>
      <p:sp>
        <p:nvSpPr>
          <p:cNvPr id="4" name="Slide Number Placeholder 3"/>
          <p:cNvSpPr>
            <a:spLocks noGrp="1"/>
          </p:cNvSpPr>
          <p:nvPr>
            <p:ph type="sldNum" sz="quarter" idx="10"/>
          </p:nvPr>
        </p:nvSpPr>
        <p:spPr/>
        <p:txBody>
          <a:bodyPr/>
          <a:lstStyle/>
          <a:p>
            <a:fld id="{84F0611C-42EF-4E03-8D53-3F1E1F586172}" type="slidenum">
              <a:rPr lang="en-GB" smtClean="0"/>
              <a:t>6</a:t>
            </a:fld>
            <a:endParaRPr lang="en-GB"/>
          </a:p>
        </p:txBody>
      </p:sp>
    </p:spTree>
    <p:extLst>
      <p:ext uri="{BB962C8B-B14F-4D97-AF65-F5344CB8AC3E}">
        <p14:creationId xmlns:p14="http://schemas.microsoft.com/office/powerpoint/2010/main" val="2332157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GB" baseline="0" dirty="0" smtClean="0">
                <a:solidFill>
                  <a:schemeClr val="bg1"/>
                </a:solidFill>
              </a:rPr>
              <a:t>In session ROMs are known to be best practice in order to be used in a clinically meaningful way/we also find that return rates are poor on ROMs that are posted to patients and families. This was done by providing training on ROM implementation in sessions, where the CORC training videos were shown to clinicians and discussed with regards to their clinical use.</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solidFill>
                  <a:schemeClr val="bg1"/>
                </a:solidFill>
              </a:rPr>
              <a:t>2) Where clinicians have collected Time 1 and Time 2, and/or closure, we can provide a visual graph mapping the child’s progress. For the experience of service questionnaire, we have also created word clouds of service users’ and their families comments. This provides feedback to the teams, boosting moral and highlighting areas that need improvement.</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GB" dirty="0" smtClean="0">
              <a:solidFill>
                <a:schemeClr val="bg1"/>
              </a:solidFill>
            </a:endParaRPr>
          </a:p>
          <a:p>
            <a:r>
              <a:rPr lang="en-GB" baseline="0" dirty="0" smtClean="0"/>
              <a:t>3) However we found that it’s important to work on the retention of this effect to prevent clinicians disengagement with implementing ROMs.</a:t>
            </a:r>
          </a:p>
        </p:txBody>
      </p:sp>
      <p:sp>
        <p:nvSpPr>
          <p:cNvPr id="4" name="Slide Number Placeholder 3"/>
          <p:cNvSpPr>
            <a:spLocks noGrp="1"/>
          </p:cNvSpPr>
          <p:nvPr>
            <p:ph type="sldNum" sz="quarter" idx="10"/>
          </p:nvPr>
        </p:nvSpPr>
        <p:spPr/>
        <p:txBody>
          <a:bodyPr/>
          <a:lstStyle/>
          <a:p>
            <a:fld id="{84F0611C-42EF-4E03-8D53-3F1E1F586172}" type="slidenum">
              <a:rPr lang="en-GB" smtClean="0"/>
              <a:t>7</a:t>
            </a:fld>
            <a:endParaRPr lang="en-GB"/>
          </a:p>
        </p:txBody>
      </p:sp>
    </p:spTree>
    <p:extLst>
      <p:ext uri="{BB962C8B-B14F-4D97-AF65-F5344CB8AC3E}">
        <p14:creationId xmlns:p14="http://schemas.microsoft.com/office/powerpoint/2010/main" val="2332157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p:txBody>
      </p:sp>
      <p:sp>
        <p:nvSpPr>
          <p:cNvPr id="4" name="Slide Number Placeholder 3"/>
          <p:cNvSpPr>
            <a:spLocks noGrp="1"/>
          </p:cNvSpPr>
          <p:nvPr>
            <p:ph type="sldNum" sz="quarter" idx="10"/>
          </p:nvPr>
        </p:nvSpPr>
        <p:spPr/>
        <p:txBody>
          <a:bodyPr/>
          <a:lstStyle/>
          <a:p>
            <a:fld id="{84F0611C-42EF-4E03-8D53-3F1E1F586172}" type="slidenum">
              <a:rPr lang="en-GB" smtClean="0"/>
              <a:t>8</a:t>
            </a:fld>
            <a:endParaRPr lang="en-GB"/>
          </a:p>
        </p:txBody>
      </p:sp>
    </p:spTree>
    <p:extLst>
      <p:ext uri="{BB962C8B-B14F-4D97-AF65-F5344CB8AC3E}">
        <p14:creationId xmlns:p14="http://schemas.microsoft.com/office/powerpoint/2010/main" val="2332157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p:txBody>
      </p:sp>
      <p:sp>
        <p:nvSpPr>
          <p:cNvPr id="4" name="Slide Number Placeholder 3"/>
          <p:cNvSpPr>
            <a:spLocks noGrp="1"/>
          </p:cNvSpPr>
          <p:nvPr>
            <p:ph type="sldNum" sz="quarter" idx="10"/>
          </p:nvPr>
        </p:nvSpPr>
        <p:spPr/>
        <p:txBody>
          <a:bodyPr/>
          <a:lstStyle/>
          <a:p>
            <a:fld id="{84F0611C-42EF-4E03-8D53-3F1E1F586172}" type="slidenum">
              <a:rPr lang="en-GB" smtClean="0"/>
              <a:t>9</a:t>
            </a:fld>
            <a:endParaRPr lang="en-GB"/>
          </a:p>
        </p:txBody>
      </p:sp>
    </p:spTree>
    <p:extLst>
      <p:ext uri="{BB962C8B-B14F-4D97-AF65-F5344CB8AC3E}">
        <p14:creationId xmlns:p14="http://schemas.microsoft.com/office/powerpoint/2010/main" val="2332157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CDB3CC-F982-40F9-8DD6-BCC9AFBF44BD}" type="datetime1">
              <a:rPr lang="en-US" smtClean="0"/>
              <a:pPr/>
              <a:t>4/11/2017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4/11/2017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7233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4/11/2017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1799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4/11/2017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4/11/2017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C2560D-EC28-3B41-86E8-18F1CE0113B4}" type="datetimeFigureOut">
              <a:rPr lang="en-US" smtClean="0"/>
              <a:t>4/11/2017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C2560D-EC28-3B41-86E8-18F1CE0113B4}" type="datetimeFigureOut">
              <a:rPr lang="en-US" smtClean="0"/>
              <a:t>4/11/2017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C2560D-EC28-3B41-86E8-18F1CE0113B4}" type="datetimeFigureOut">
              <a:rPr lang="en-US" smtClean="0"/>
              <a:t>4/11/2017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4/11/2017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4/11/2017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4/11/2017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t>4/11/2017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hyperlink" Target="http://www.google.co.uk/url?sa=i&amp;rct=j&amp;q=&amp;esrc=s&amp;source=images&amp;cd=&amp;cad=rja&amp;uact=8&amp;ved=0ahUKEwiHsM7eoO_SAhVHIsAKHXNWBX4QjRwIBw&amp;url=http://dphhs.mt.gov/schoolhealth/schoolnurse/mentalhealthissues&amp;bvm=bv.150729734,d.ZGg&amp;psig=AFQjCNG_zftCKNRPZlJdgHaqNQHppjH3Jw&amp;ust=1490448792598311"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hyperlink" Target="http://www.google.co.uk/url?sa=i&amp;rct=j&amp;q=&amp;esrc=s&amp;source=images&amp;cd=&amp;cad=rja&amp;uact=8&amp;ved=0ahUKEwiv-avroe_SAhXJDMAKHQEDAZwQjRwIBw&amp;url=http://www.canstockphoto.com/images-photos/voting.html&amp;bvm=bv.150729734,bs.2,d.ZGg&amp;psig=AFQjCNGyMrFrQYACAbgOJT_iCYPS2JYNMQ&amp;ust=1490449071725412"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hyperlink" Target="https://www.google.co.uk/url?sa=i&amp;rct=j&amp;q=&amp;esrc=s&amp;source=images&amp;cd=&amp;cad=rja&amp;uact=8&amp;ved=0ahUKEwiiz9_Uou_SAhWmJcAKHRfcCAwQjRwIBw&amp;url=https://www.minded.org.uk/course/view.php?id%3D115&amp;bvm=bv.150729734,bs.2,d.ZGg&amp;psig=AFQjCNFJj0iUdQxIrpD1skxlrArB3UhYpQ&amp;ust=1490449348351703" TargetMode="External"/><Relationship Id="rId4" Type="http://schemas.openxmlformats.org/officeDocument/2006/relationships/hyperlink" Target="http://www.google.co.uk/url?sa=i&amp;rct=j&amp;q=&amp;esrc=s&amp;source=images&amp;cd=&amp;cad=rja&amp;uact=8&amp;ved=0ahUKEwj0-tiMoe_SAhXFLMAKHQSpAyEQjRwIBw&amp;url=http://www.123rf.com/photo_20685007_schoolgirl-or-woman-taking-a-test-or-filling-out-a-form-or-survey.html&amp;bvm=bv.150729734,bs.2,d.ZGg&amp;psig=AFQjCNGSZp-bISz9Gy5aeUycC0adc1GTCw&amp;ust=1490448931237791"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PFT Powerpoint cover template.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69875"/>
          </a:xfrm>
          <a:prstGeom prst="rect">
            <a:avLst/>
          </a:prstGeom>
        </p:spPr>
      </p:pic>
      <p:sp>
        <p:nvSpPr>
          <p:cNvPr id="4" name="TextBox 3"/>
          <p:cNvSpPr txBox="1"/>
          <p:nvPr/>
        </p:nvSpPr>
        <p:spPr>
          <a:xfrm>
            <a:off x="0" y="1947980"/>
            <a:ext cx="9144000" cy="830997"/>
          </a:xfrm>
          <a:prstGeom prst="rect">
            <a:avLst/>
          </a:prstGeom>
          <a:noFill/>
        </p:spPr>
        <p:txBody>
          <a:bodyPr wrap="square" rtlCol="0">
            <a:spAutoFit/>
          </a:bodyPr>
          <a:lstStyle/>
          <a:p>
            <a:pPr algn="ctr"/>
            <a:r>
              <a:rPr lang="en-US" sz="2400" b="1" dirty="0" smtClean="0">
                <a:solidFill>
                  <a:schemeClr val="bg1"/>
                </a:solidFill>
              </a:rPr>
              <a:t>Developing an outcome-focused service in Sussex Partnership: introducing the ROMs champion </a:t>
            </a:r>
            <a:endParaRPr lang="en-US" sz="2400" b="1" dirty="0">
              <a:solidFill>
                <a:schemeClr val="bg1"/>
              </a:solidFill>
            </a:endParaRPr>
          </a:p>
        </p:txBody>
      </p:sp>
      <p:sp>
        <p:nvSpPr>
          <p:cNvPr id="3" name="TextBox 2"/>
          <p:cNvSpPr txBox="1"/>
          <p:nvPr/>
        </p:nvSpPr>
        <p:spPr>
          <a:xfrm>
            <a:off x="629392" y="3814226"/>
            <a:ext cx="7726332" cy="2031325"/>
          </a:xfrm>
          <a:prstGeom prst="rect">
            <a:avLst/>
          </a:prstGeom>
          <a:noFill/>
        </p:spPr>
        <p:txBody>
          <a:bodyPr wrap="square" rtlCol="0">
            <a:spAutoFit/>
          </a:bodyPr>
          <a:lstStyle/>
          <a:p>
            <a:r>
              <a:rPr lang="en-GB" b="1" dirty="0">
                <a:solidFill>
                  <a:schemeClr val="bg1"/>
                </a:solidFill>
              </a:rPr>
              <a:t>Aryana Shirazi </a:t>
            </a:r>
          </a:p>
          <a:p>
            <a:r>
              <a:rPr lang="en-GB" b="1" dirty="0">
                <a:solidFill>
                  <a:schemeClr val="bg1"/>
                </a:solidFill>
              </a:rPr>
              <a:t>Aryana.Shirazi@sussexpartnership.nhs.uk</a:t>
            </a:r>
          </a:p>
          <a:p>
            <a:r>
              <a:rPr lang="en-GB" b="1" dirty="0">
                <a:solidFill>
                  <a:schemeClr val="bg1"/>
                </a:solidFill>
              </a:rPr>
              <a:t>Assistant Psychologist - East Kent CAMHS</a:t>
            </a:r>
            <a:endParaRPr lang="en-GB" b="1" dirty="0" smtClean="0">
              <a:solidFill>
                <a:schemeClr val="bg1"/>
              </a:solidFill>
            </a:endParaRPr>
          </a:p>
          <a:p>
            <a:endParaRPr lang="en-GB" b="1" dirty="0">
              <a:solidFill>
                <a:schemeClr val="bg1"/>
              </a:solidFill>
            </a:endParaRPr>
          </a:p>
          <a:p>
            <a:r>
              <a:rPr lang="en-GB" b="1" dirty="0" smtClean="0">
                <a:solidFill>
                  <a:schemeClr val="bg1"/>
                </a:solidFill>
              </a:rPr>
              <a:t>Nicola Vince </a:t>
            </a:r>
          </a:p>
          <a:p>
            <a:r>
              <a:rPr lang="en-GB" b="1" dirty="0" smtClean="0">
                <a:solidFill>
                  <a:schemeClr val="bg1"/>
                </a:solidFill>
              </a:rPr>
              <a:t>Nicola.Vince@sussexpartnership.nhs.uk </a:t>
            </a:r>
          </a:p>
          <a:p>
            <a:r>
              <a:rPr lang="en-GB" b="1" dirty="0" smtClean="0">
                <a:solidFill>
                  <a:schemeClr val="bg1"/>
                </a:solidFill>
              </a:rPr>
              <a:t>Assistant Psychologist - East Kent CAMHS Eating Disorders Service</a:t>
            </a:r>
          </a:p>
        </p:txBody>
      </p:sp>
    </p:spTree>
    <p:extLst>
      <p:ext uri="{BB962C8B-B14F-4D97-AF65-F5344CB8AC3E}">
        <p14:creationId xmlns:p14="http://schemas.microsoft.com/office/powerpoint/2010/main" val="19072718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PFT Powerpoint cover template.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
            <a:ext cx="9144000" cy="6858000"/>
          </a:xfrm>
          <a:prstGeom prst="rect">
            <a:avLst/>
          </a:prstGeom>
        </p:spPr>
      </p:pic>
      <p:sp>
        <p:nvSpPr>
          <p:cNvPr id="4" name="TextBox 3"/>
          <p:cNvSpPr txBox="1"/>
          <p:nvPr/>
        </p:nvSpPr>
        <p:spPr>
          <a:xfrm>
            <a:off x="760021" y="1187532"/>
            <a:ext cx="7303324" cy="5078313"/>
          </a:xfrm>
          <a:prstGeom prst="rect">
            <a:avLst/>
          </a:prstGeom>
          <a:noFill/>
        </p:spPr>
        <p:txBody>
          <a:bodyPr wrap="square" rtlCol="0">
            <a:spAutoFit/>
          </a:bodyPr>
          <a:lstStyle/>
          <a:p>
            <a:pPr algn="ctr"/>
            <a:r>
              <a:rPr lang="en-GB" sz="2000" b="1" u="sng" dirty="0">
                <a:solidFill>
                  <a:schemeClr val="bg1"/>
                </a:solidFill>
              </a:rPr>
              <a:t>C</a:t>
            </a:r>
            <a:r>
              <a:rPr lang="en-GB" sz="2000" b="1" u="sng" dirty="0" smtClean="0">
                <a:solidFill>
                  <a:schemeClr val="bg1"/>
                </a:solidFill>
              </a:rPr>
              <a:t>ase study from South Kent</a:t>
            </a:r>
          </a:p>
          <a:p>
            <a:endParaRPr lang="en-GB" b="1" dirty="0">
              <a:solidFill>
                <a:schemeClr val="bg1"/>
              </a:solidFill>
            </a:endParaRPr>
          </a:p>
          <a:p>
            <a:r>
              <a:rPr lang="en-GB" b="1" dirty="0" smtClean="0">
                <a:solidFill>
                  <a:schemeClr val="bg1"/>
                </a:solidFill>
              </a:rPr>
              <a:t>Problem: </a:t>
            </a:r>
          </a:p>
          <a:p>
            <a:r>
              <a:rPr lang="en-GB" b="1" dirty="0" smtClean="0">
                <a:solidFill>
                  <a:schemeClr val="bg1"/>
                </a:solidFill>
              </a:rPr>
              <a:t>We found that clinicians were waiting for young people (YP) and their families to complete or post back ROMs before completing the clinician rated measures (the CGAS and HONOSCA).</a:t>
            </a:r>
          </a:p>
          <a:p>
            <a:endParaRPr lang="en-GB" b="1" dirty="0" smtClean="0">
              <a:solidFill>
                <a:schemeClr val="bg1"/>
              </a:solidFill>
            </a:endParaRPr>
          </a:p>
          <a:p>
            <a:endParaRPr lang="en-GB" b="1" dirty="0">
              <a:solidFill>
                <a:schemeClr val="bg1"/>
              </a:solidFill>
            </a:endParaRPr>
          </a:p>
          <a:p>
            <a:r>
              <a:rPr lang="en-GB" b="1" dirty="0" smtClean="0">
                <a:solidFill>
                  <a:schemeClr val="bg1"/>
                </a:solidFill>
              </a:rPr>
              <a:t>What we wanted to achieve: </a:t>
            </a:r>
          </a:p>
          <a:p>
            <a:r>
              <a:rPr lang="en-GB" b="1" dirty="0" smtClean="0">
                <a:solidFill>
                  <a:schemeClr val="bg1"/>
                </a:solidFill>
              </a:rPr>
              <a:t>We wanted to encourage the completion of CGAS and HONOSCA regardless of whether other ROMs had been posted out, received back, completed in session or refused to be completed. </a:t>
            </a:r>
          </a:p>
          <a:p>
            <a:endParaRPr lang="en-GB" dirty="0" smtClean="0">
              <a:solidFill>
                <a:schemeClr val="bg1"/>
              </a:solidFill>
            </a:endParaRPr>
          </a:p>
          <a:p>
            <a:endParaRPr lang="en-GB" dirty="0">
              <a:solidFill>
                <a:schemeClr val="bg1"/>
              </a:solidFill>
            </a:endParaRPr>
          </a:p>
          <a:p>
            <a:r>
              <a:rPr lang="en-GB" dirty="0" smtClean="0"/>
              <a:t> </a:t>
            </a:r>
          </a:p>
          <a:p>
            <a:endParaRPr lang="en-GB" dirty="0"/>
          </a:p>
          <a:p>
            <a:endParaRPr lang="en-GB" dirty="0" smtClean="0"/>
          </a:p>
          <a:p>
            <a:r>
              <a:rPr lang="en-GB" dirty="0" smtClean="0"/>
              <a:t> </a:t>
            </a:r>
            <a:endParaRPr lang="en-GB" dirty="0"/>
          </a:p>
        </p:txBody>
      </p:sp>
      <p:pic>
        <p:nvPicPr>
          <p:cNvPr id="2050" name="Picture 2" descr="Image result for kids with mental health problems">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1471" y="4813098"/>
            <a:ext cx="4459679" cy="1657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3348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PFT Powerpoint cover template.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760021" y="1168863"/>
            <a:ext cx="7303324" cy="4524315"/>
          </a:xfrm>
          <a:prstGeom prst="rect">
            <a:avLst/>
          </a:prstGeom>
          <a:noFill/>
        </p:spPr>
        <p:txBody>
          <a:bodyPr wrap="square" rtlCol="0">
            <a:spAutoFit/>
          </a:bodyPr>
          <a:lstStyle/>
          <a:p>
            <a:r>
              <a:rPr lang="en-GB" b="1" dirty="0" smtClean="0">
                <a:solidFill>
                  <a:schemeClr val="bg1"/>
                </a:solidFill>
              </a:rPr>
              <a:t>How we did it: </a:t>
            </a:r>
          </a:p>
          <a:p>
            <a:endParaRPr lang="en-GB" b="1" dirty="0">
              <a:solidFill>
                <a:schemeClr val="bg1"/>
              </a:solidFill>
            </a:endParaRPr>
          </a:p>
          <a:p>
            <a:r>
              <a:rPr lang="en-GB" b="1" dirty="0" smtClean="0">
                <a:solidFill>
                  <a:schemeClr val="bg1"/>
                </a:solidFill>
              </a:rPr>
              <a:t>The </a:t>
            </a:r>
            <a:r>
              <a:rPr lang="en-GB" b="1" dirty="0">
                <a:solidFill>
                  <a:schemeClr val="bg1"/>
                </a:solidFill>
              </a:rPr>
              <a:t>South Kent ROM champion and AP encouraged regular inter-rater reliability sessions amongst </a:t>
            </a:r>
            <a:r>
              <a:rPr lang="en-GB" b="1" dirty="0" smtClean="0">
                <a:solidFill>
                  <a:schemeClr val="bg1"/>
                </a:solidFill>
              </a:rPr>
              <a:t>clinicians after weekly team meetings. </a:t>
            </a:r>
          </a:p>
          <a:p>
            <a:endParaRPr lang="en-GB" b="1" dirty="0">
              <a:solidFill>
                <a:schemeClr val="bg1"/>
              </a:solidFill>
            </a:endParaRPr>
          </a:p>
          <a:p>
            <a:r>
              <a:rPr lang="en-GB" b="1" dirty="0" smtClean="0">
                <a:solidFill>
                  <a:schemeClr val="bg1"/>
                </a:solidFill>
              </a:rPr>
              <a:t>Outcome: </a:t>
            </a:r>
          </a:p>
          <a:p>
            <a:r>
              <a:rPr lang="en-GB" b="1" dirty="0" smtClean="0">
                <a:solidFill>
                  <a:schemeClr val="bg1"/>
                </a:solidFill>
              </a:rPr>
              <a:t>Since these sessions were introduced, CGAS and HONOSCA rates have stayed around the same as patient measure completion rates. </a:t>
            </a:r>
          </a:p>
          <a:p>
            <a:endParaRPr lang="en-GB" b="1" dirty="0" smtClean="0">
              <a:solidFill>
                <a:schemeClr val="bg1"/>
              </a:solidFill>
            </a:endParaRPr>
          </a:p>
          <a:p>
            <a:r>
              <a:rPr lang="en-GB" b="1" dirty="0" smtClean="0">
                <a:solidFill>
                  <a:schemeClr val="bg1"/>
                </a:solidFill>
              </a:rPr>
              <a:t>Conclusion:</a:t>
            </a:r>
          </a:p>
          <a:p>
            <a:r>
              <a:rPr lang="en-GB" b="1" dirty="0" smtClean="0">
                <a:solidFill>
                  <a:schemeClr val="bg1"/>
                </a:solidFill>
              </a:rPr>
              <a:t>There needs to be further exploration of why clinician rated measures are still poor.  </a:t>
            </a:r>
            <a:endParaRPr lang="en-GB" b="1" dirty="0"/>
          </a:p>
          <a:p>
            <a:endParaRPr lang="en-GB" b="1" dirty="0" smtClean="0"/>
          </a:p>
          <a:p>
            <a:r>
              <a:rPr lang="en-GB" b="1" dirty="0" smtClean="0"/>
              <a:t> </a:t>
            </a:r>
            <a:endParaRPr lang="en-GB" b="1" dirty="0"/>
          </a:p>
        </p:txBody>
      </p:sp>
    </p:spTree>
    <p:extLst>
      <p:ext uri="{BB962C8B-B14F-4D97-AF65-F5344CB8AC3E}">
        <p14:creationId xmlns:p14="http://schemas.microsoft.com/office/powerpoint/2010/main" val="36294695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PFT Powerpoint cover template.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298"/>
            <a:ext cx="9144000" cy="6858000"/>
          </a:xfrm>
          <a:prstGeom prst="rect">
            <a:avLst/>
          </a:prstGeom>
        </p:spPr>
      </p:pic>
      <p:sp>
        <p:nvSpPr>
          <p:cNvPr id="3" name="TextBox 2"/>
          <p:cNvSpPr txBox="1"/>
          <p:nvPr/>
        </p:nvSpPr>
        <p:spPr>
          <a:xfrm>
            <a:off x="361667" y="1196158"/>
            <a:ext cx="5870692" cy="4801314"/>
          </a:xfrm>
          <a:prstGeom prst="rect">
            <a:avLst/>
          </a:prstGeom>
          <a:noFill/>
        </p:spPr>
        <p:txBody>
          <a:bodyPr wrap="square" rtlCol="0">
            <a:spAutoFit/>
          </a:bodyPr>
          <a:lstStyle/>
          <a:p>
            <a:endParaRPr lang="en-GB" b="1" dirty="0" smtClean="0">
              <a:solidFill>
                <a:schemeClr val="bg1"/>
              </a:solidFill>
            </a:endParaRPr>
          </a:p>
          <a:p>
            <a:r>
              <a:rPr lang="en-GB" b="1" dirty="0" smtClean="0">
                <a:solidFill>
                  <a:schemeClr val="bg1"/>
                </a:solidFill>
              </a:rPr>
              <a:t>In trying to raise the profile for ROMs across the different teams, our regional APs and ROM champions have worked together in empowering our fellow clinicians to implement ROMs. </a:t>
            </a:r>
          </a:p>
          <a:p>
            <a:endParaRPr lang="en-GB" b="1" dirty="0">
              <a:solidFill>
                <a:schemeClr val="bg1"/>
              </a:solidFill>
            </a:endParaRPr>
          </a:p>
          <a:p>
            <a:r>
              <a:rPr lang="en-GB" b="1" dirty="0" smtClean="0">
                <a:solidFill>
                  <a:schemeClr val="bg1"/>
                </a:solidFill>
              </a:rPr>
              <a:t>In the Child in Care team, the presence of an AP is a recent phenomena: a ROMs process flowchart was cascaded via e-mail to the team to show the exact process and responsibility of each team member. </a:t>
            </a:r>
          </a:p>
          <a:p>
            <a:endParaRPr lang="en-GB" b="1" dirty="0">
              <a:solidFill>
                <a:schemeClr val="bg1"/>
              </a:solidFill>
            </a:endParaRPr>
          </a:p>
          <a:p>
            <a:r>
              <a:rPr lang="en-GB" b="1" dirty="0" smtClean="0">
                <a:solidFill>
                  <a:schemeClr val="bg1"/>
                </a:solidFill>
              </a:rPr>
              <a:t>“ROM clinics” were also put in place for staff who wanted support in learning to score and input ROMs on our patient system. </a:t>
            </a:r>
          </a:p>
          <a:p>
            <a:endParaRPr lang="en-GB" b="1" dirty="0">
              <a:solidFill>
                <a:schemeClr val="bg1"/>
              </a:solidFill>
            </a:endParaRPr>
          </a:p>
          <a:p>
            <a:r>
              <a:rPr lang="en-GB" b="1" dirty="0" smtClean="0">
                <a:solidFill>
                  <a:schemeClr val="bg1"/>
                </a:solidFill>
              </a:rPr>
              <a:t>Overtime, this has lead to regular use of ROMs across a wider range of clinicians.</a:t>
            </a:r>
            <a:endParaRPr lang="en-GB" b="1" dirty="0">
              <a:solidFill>
                <a:schemeClr val="bg1"/>
              </a:solidFill>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4876" y="2220327"/>
            <a:ext cx="2755900" cy="267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313732" y="851729"/>
            <a:ext cx="6516535" cy="400110"/>
          </a:xfrm>
          <a:prstGeom prst="rect">
            <a:avLst/>
          </a:prstGeom>
          <a:noFill/>
        </p:spPr>
        <p:txBody>
          <a:bodyPr wrap="square" rtlCol="0">
            <a:spAutoFit/>
          </a:bodyPr>
          <a:lstStyle/>
          <a:p>
            <a:pPr algn="ctr"/>
            <a:r>
              <a:rPr lang="en-GB" sz="2000" b="1" u="sng" dirty="0">
                <a:solidFill>
                  <a:schemeClr val="bg1"/>
                </a:solidFill>
              </a:rPr>
              <a:t>ROM Champion &amp; AP: A collaborative approach</a:t>
            </a:r>
          </a:p>
        </p:txBody>
      </p:sp>
    </p:spTree>
    <p:extLst>
      <p:ext uri="{BB962C8B-B14F-4D97-AF65-F5344CB8AC3E}">
        <p14:creationId xmlns:p14="http://schemas.microsoft.com/office/powerpoint/2010/main" val="17263337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PFT Powerpoint cover template.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361666" y="756694"/>
            <a:ext cx="8420668" cy="3200876"/>
          </a:xfrm>
          <a:prstGeom prst="rect">
            <a:avLst/>
          </a:prstGeom>
          <a:noFill/>
        </p:spPr>
        <p:txBody>
          <a:bodyPr wrap="square" rtlCol="0">
            <a:spAutoFit/>
          </a:bodyPr>
          <a:lstStyle/>
          <a:p>
            <a:pPr algn="ctr"/>
            <a:r>
              <a:rPr lang="en-GB" sz="2000" b="1" u="sng" dirty="0" smtClean="0">
                <a:solidFill>
                  <a:schemeClr val="bg1"/>
                </a:solidFill>
              </a:rPr>
              <a:t>ROM Champion &amp; AP: A collaborative approach</a:t>
            </a:r>
          </a:p>
          <a:p>
            <a:pPr algn="ctr"/>
            <a:endParaRPr lang="en-GB" sz="2000" b="1" dirty="0">
              <a:solidFill>
                <a:schemeClr val="bg1"/>
              </a:solidFill>
            </a:endParaRPr>
          </a:p>
          <a:p>
            <a:endParaRPr lang="en-GB" b="1" dirty="0" smtClean="0">
              <a:solidFill>
                <a:schemeClr val="bg1"/>
              </a:solidFill>
            </a:endParaRPr>
          </a:p>
          <a:p>
            <a:r>
              <a:rPr lang="en-GB" b="1" dirty="0" smtClean="0">
                <a:solidFill>
                  <a:schemeClr val="bg1"/>
                </a:solidFill>
              </a:rPr>
              <a:t>In East Kent, we have started to implement a monthly ROMs update e-mail, to enable the team to see our latest  completion rates for each measure.  </a:t>
            </a:r>
          </a:p>
          <a:p>
            <a:endParaRPr lang="en-GB" b="1" dirty="0">
              <a:solidFill>
                <a:schemeClr val="bg1"/>
              </a:solidFill>
            </a:endParaRPr>
          </a:p>
          <a:p>
            <a:r>
              <a:rPr lang="en-GB" b="1" dirty="0" smtClean="0">
                <a:solidFill>
                  <a:schemeClr val="bg1"/>
                </a:solidFill>
              </a:rPr>
              <a:t>In addition to this, we have created a checklist pack for clinicians which covers everything they need to implement for their clinical cases. E.g. risk assessments, care plan etc. This pack also includes a ROMs checklist and ROM process flowchart to visually aid clinicians and to encourage automatic ROMs completion. </a:t>
            </a:r>
          </a:p>
        </p:txBody>
      </p:sp>
      <p:pic>
        <p:nvPicPr>
          <p:cNvPr id="1028" name="Picture 4" descr="Related image">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9174"/>
          <a:stretch/>
        </p:blipFill>
        <p:spPr bwMode="auto">
          <a:xfrm>
            <a:off x="2826586" y="4079535"/>
            <a:ext cx="2659814" cy="2547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44083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PFT Powerpoint cover template.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693683" y="1734207"/>
            <a:ext cx="7630510" cy="3693319"/>
          </a:xfrm>
          <a:prstGeom prst="rect">
            <a:avLst/>
          </a:prstGeom>
          <a:noFill/>
        </p:spPr>
        <p:txBody>
          <a:bodyPr wrap="square" rtlCol="0">
            <a:spAutoFit/>
          </a:bodyPr>
          <a:lstStyle/>
          <a:p>
            <a:r>
              <a:rPr lang="en-GB" b="1" dirty="0" smtClean="0">
                <a:solidFill>
                  <a:schemeClr val="bg1"/>
                </a:solidFill>
              </a:rPr>
              <a:t>In our experience, having ROM champions has been a great asset to our Kent wide ROM process. This is especially true in areas where the champion has capacity to be actively involved in the upkeep of the ROMs improvement plan. </a:t>
            </a:r>
          </a:p>
          <a:p>
            <a:endParaRPr lang="en-GB" b="1" dirty="0" smtClean="0">
              <a:solidFill>
                <a:schemeClr val="bg1"/>
              </a:solidFill>
            </a:endParaRPr>
          </a:p>
          <a:p>
            <a:endParaRPr lang="en-GB" b="1" dirty="0">
              <a:solidFill>
                <a:schemeClr val="bg1"/>
              </a:solidFill>
            </a:endParaRPr>
          </a:p>
          <a:p>
            <a:pPr algn="ctr"/>
            <a:r>
              <a:rPr lang="en-GB" b="1" i="1" dirty="0" smtClean="0">
                <a:solidFill>
                  <a:schemeClr val="bg1"/>
                </a:solidFill>
              </a:rPr>
              <a:t>“From an AP perspective, it’s highly valuable having someone to reinforce tasks that are asked of clinicians”</a:t>
            </a:r>
          </a:p>
          <a:p>
            <a:pPr algn="ctr"/>
            <a:endParaRPr lang="en-GB" b="1" i="1" dirty="0" smtClean="0">
              <a:solidFill>
                <a:schemeClr val="bg1"/>
              </a:solidFill>
            </a:endParaRPr>
          </a:p>
          <a:p>
            <a:pPr algn="ctr"/>
            <a:r>
              <a:rPr lang="en-GB" b="1" i="1" dirty="0" smtClean="0">
                <a:solidFill>
                  <a:schemeClr val="bg1"/>
                </a:solidFill>
              </a:rPr>
              <a:t>“the presence of a ROMs champion works by feeding back the progress of ROMs into local leadership teams. This then creates continuity and consistency in the ROMs process across Kent ”</a:t>
            </a:r>
          </a:p>
          <a:p>
            <a:endParaRPr lang="en-GB" dirty="0">
              <a:solidFill>
                <a:schemeClr val="bg1"/>
              </a:solidFill>
            </a:endParaRPr>
          </a:p>
        </p:txBody>
      </p:sp>
      <p:sp>
        <p:nvSpPr>
          <p:cNvPr id="4" name="TextBox 3"/>
          <p:cNvSpPr txBox="1"/>
          <p:nvPr/>
        </p:nvSpPr>
        <p:spPr>
          <a:xfrm>
            <a:off x="283780" y="851338"/>
            <a:ext cx="8749862" cy="400110"/>
          </a:xfrm>
          <a:prstGeom prst="rect">
            <a:avLst/>
          </a:prstGeom>
          <a:noFill/>
        </p:spPr>
        <p:txBody>
          <a:bodyPr wrap="square" rtlCol="0">
            <a:spAutoFit/>
          </a:bodyPr>
          <a:lstStyle/>
          <a:p>
            <a:pPr algn="ctr"/>
            <a:r>
              <a:rPr lang="en-GB" sz="2000" b="1" u="sng" dirty="0" smtClean="0">
                <a:solidFill>
                  <a:schemeClr val="bg1"/>
                </a:solidFill>
              </a:rPr>
              <a:t>Kent Assistant Psychologists’ experience of ROMs Champions</a:t>
            </a:r>
            <a:endParaRPr lang="en-GB" sz="2000" b="1" u="sng" dirty="0">
              <a:solidFill>
                <a:schemeClr val="bg1"/>
              </a:solidFill>
            </a:endParaRPr>
          </a:p>
        </p:txBody>
      </p:sp>
    </p:spTree>
    <p:extLst>
      <p:ext uri="{BB962C8B-B14F-4D97-AF65-F5344CB8AC3E}">
        <p14:creationId xmlns:p14="http://schemas.microsoft.com/office/powerpoint/2010/main" val="28343788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PFT Powerpoint cover template.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424" t="21983" r="37961" b="10776"/>
          <a:stretch/>
        </p:blipFill>
        <p:spPr bwMode="auto">
          <a:xfrm>
            <a:off x="0" y="0"/>
            <a:ext cx="914400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23658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PFT Powerpoint cover template.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783771" y="1104405"/>
            <a:ext cx="7481455" cy="3416320"/>
          </a:xfrm>
          <a:prstGeom prst="rect">
            <a:avLst/>
          </a:prstGeom>
          <a:noFill/>
        </p:spPr>
        <p:txBody>
          <a:bodyPr wrap="square" rtlCol="0">
            <a:spAutoFit/>
          </a:bodyPr>
          <a:lstStyle/>
          <a:p>
            <a:r>
              <a:rPr lang="en-GB" b="1" dirty="0" smtClean="0">
                <a:solidFill>
                  <a:schemeClr val="bg1"/>
                </a:solidFill>
              </a:rPr>
              <a:t>With thanks to:</a:t>
            </a:r>
          </a:p>
          <a:p>
            <a:endParaRPr lang="en-GB" b="1" dirty="0">
              <a:solidFill>
                <a:schemeClr val="bg1"/>
              </a:solidFill>
            </a:endParaRPr>
          </a:p>
          <a:p>
            <a:r>
              <a:rPr lang="en-GB" b="1" dirty="0" smtClean="0">
                <a:solidFill>
                  <a:schemeClr val="bg1"/>
                </a:solidFill>
              </a:rPr>
              <a:t>Jenny Cooke – Assistant Psychologist – West Kent CAMHS</a:t>
            </a:r>
          </a:p>
          <a:p>
            <a:r>
              <a:rPr lang="en-GB" b="1" dirty="0" smtClean="0">
                <a:solidFill>
                  <a:schemeClr val="bg1"/>
                </a:solidFill>
              </a:rPr>
              <a:t>Jennifer.Cooke3@sussexpartnership.nhs.uk</a:t>
            </a:r>
          </a:p>
          <a:p>
            <a:endParaRPr lang="en-GB" b="1" dirty="0">
              <a:solidFill>
                <a:schemeClr val="bg1"/>
              </a:solidFill>
            </a:endParaRPr>
          </a:p>
          <a:p>
            <a:r>
              <a:rPr lang="en-GB" b="1" dirty="0">
                <a:solidFill>
                  <a:schemeClr val="bg1"/>
                </a:solidFill>
              </a:rPr>
              <a:t>Faiben Yemane – Assistant Psychologist – South </a:t>
            </a:r>
            <a:r>
              <a:rPr lang="en-GB" b="1" dirty="0" smtClean="0">
                <a:solidFill>
                  <a:schemeClr val="bg1"/>
                </a:solidFill>
              </a:rPr>
              <a:t>Kent CAMHS</a:t>
            </a:r>
            <a:endParaRPr lang="en-GB" b="1" dirty="0">
              <a:solidFill>
                <a:schemeClr val="bg1"/>
              </a:solidFill>
            </a:endParaRPr>
          </a:p>
          <a:p>
            <a:r>
              <a:rPr lang="en-GB" b="1" dirty="0" smtClean="0">
                <a:solidFill>
                  <a:schemeClr val="bg1"/>
                </a:solidFill>
              </a:rPr>
              <a:t>Faiben.Yemane@sussexpartnership.nhs.uk</a:t>
            </a:r>
          </a:p>
          <a:p>
            <a:endParaRPr lang="en-GB" b="1" dirty="0">
              <a:solidFill>
                <a:schemeClr val="bg1"/>
              </a:solidFill>
            </a:endParaRPr>
          </a:p>
          <a:p>
            <a:r>
              <a:rPr lang="en-GB" b="1" dirty="0" smtClean="0">
                <a:solidFill>
                  <a:schemeClr val="bg1"/>
                </a:solidFill>
              </a:rPr>
              <a:t>Kiran Shetra – Assistant Psychologist – CAMHS Child in Care team</a:t>
            </a:r>
          </a:p>
          <a:p>
            <a:r>
              <a:rPr lang="en-GB" b="1" dirty="0" smtClean="0">
                <a:solidFill>
                  <a:schemeClr val="bg1"/>
                </a:solidFill>
              </a:rPr>
              <a:t>Kirandeep.Shetra@sussexpartnership.nhs.uk</a:t>
            </a:r>
          </a:p>
          <a:p>
            <a:endParaRPr lang="en-GB" b="1" dirty="0" smtClean="0">
              <a:solidFill>
                <a:schemeClr val="bg1"/>
              </a:solidFill>
            </a:endParaRPr>
          </a:p>
          <a:p>
            <a:r>
              <a:rPr lang="en-GB" b="1" dirty="0" smtClean="0">
                <a:solidFill>
                  <a:schemeClr val="bg1"/>
                </a:solidFill>
              </a:rPr>
              <a:t>…and the ROMs and respective clinical teams!</a:t>
            </a:r>
            <a:endParaRPr lang="en-GB" b="1" dirty="0">
              <a:solidFill>
                <a:schemeClr val="bg1"/>
              </a:solidFill>
            </a:endParaRPr>
          </a:p>
        </p:txBody>
      </p:sp>
      <p:sp>
        <p:nvSpPr>
          <p:cNvPr id="5" name="TextBox 4"/>
          <p:cNvSpPr txBox="1"/>
          <p:nvPr/>
        </p:nvSpPr>
        <p:spPr>
          <a:xfrm>
            <a:off x="1389412" y="4928966"/>
            <a:ext cx="6270172" cy="523220"/>
          </a:xfrm>
          <a:prstGeom prst="rect">
            <a:avLst/>
          </a:prstGeom>
          <a:noFill/>
        </p:spPr>
        <p:txBody>
          <a:bodyPr wrap="square" rtlCol="0">
            <a:spAutoFit/>
          </a:bodyPr>
          <a:lstStyle/>
          <a:p>
            <a:pPr algn="ctr"/>
            <a:r>
              <a:rPr lang="en-GB" sz="2800" b="1" dirty="0" smtClean="0">
                <a:solidFill>
                  <a:schemeClr val="bg1"/>
                </a:solidFill>
              </a:rPr>
              <a:t>Thanks for listening!</a:t>
            </a:r>
            <a:endParaRPr lang="en-GB" sz="2800" b="1" dirty="0">
              <a:solidFill>
                <a:schemeClr val="bg1"/>
              </a:solidFill>
            </a:endParaRPr>
          </a:p>
        </p:txBody>
      </p:sp>
    </p:spTree>
    <p:extLst>
      <p:ext uri="{BB962C8B-B14F-4D97-AF65-F5344CB8AC3E}">
        <p14:creationId xmlns:p14="http://schemas.microsoft.com/office/powerpoint/2010/main" val="19339729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PFT Powerpoint cover template.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532"/>
            <a:ext cx="9144000" cy="6858000"/>
          </a:xfrm>
          <a:prstGeom prst="rect">
            <a:avLst/>
          </a:prstGeom>
        </p:spPr>
      </p:pic>
      <p:sp>
        <p:nvSpPr>
          <p:cNvPr id="5" name="TextBox 4"/>
          <p:cNvSpPr txBox="1"/>
          <p:nvPr/>
        </p:nvSpPr>
        <p:spPr>
          <a:xfrm>
            <a:off x="600501" y="1452409"/>
            <a:ext cx="7874759" cy="2677656"/>
          </a:xfrm>
          <a:prstGeom prst="rect">
            <a:avLst/>
          </a:prstGeom>
          <a:noFill/>
        </p:spPr>
        <p:txBody>
          <a:bodyPr wrap="square" rtlCol="0">
            <a:spAutoFit/>
          </a:bodyPr>
          <a:lstStyle/>
          <a:p>
            <a:pPr algn="ctr"/>
            <a:r>
              <a:rPr lang="en-GB" sz="2400" b="1" dirty="0" smtClean="0">
                <a:solidFill>
                  <a:schemeClr val="bg1"/>
                </a:solidFill>
              </a:rPr>
              <a:t>In 2014, the role of a Routine Outcome Measures (ROMs) champion was introduced across Kent. </a:t>
            </a:r>
          </a:p>
          <a:p>
            <a:pPr algn="ctr"/>
            <a:endParaRPr lang="en-GB" sz="2400" b="1" dirty="0">
              <a:solidFill>
                <a:schemeClr val="bg1"/>
              </a:solidFill>
            </a:endParaRPr>
          </a:p>
          <a:p>
            <a:pPr algn="ctr"/>
            <a:r>
              <a:rPr lang="en-GB" sz="2400" b="1" i="1" dirty="0" smtClean="0">
                <a:solidFill>
                  <a:schemeClr val="bg1"/>
                </a:solidFill>
              </a:rPr>
              <a:t>“A Routine Outcome Measures (ROMs) champion is an appointed Senior Psychologist who acts as the intermediary between the overall ROM lead and the Assistant </a:t>
            </a:r>
            <a:r>
              <a:rPr lang="en-GB" sz="2400" b="1" i="1" dirty="0">
                <a:solidFill>
                  <a:schemeClr val="bg1"/>
                </a:solidFill>
              </a:rPr>
              <a:t>P</a:t>
            </a:r>
            <a:r>
              <a:rPr lang="en-GB" sz="2400" b="1" i="1" dirty="0" smtClean="0">
                <a:solidFill>
                  <a:schemeClr val="bg1"/>
                </a:solidFill>
              </a:rPr>
              <a:t>sychologists (AP) in different teams.”</a:t>
            </a:r>
          </a:p>
        </p:txBody>
      </p:sp>
      <p:sp>
        <p:nvSpPr>
          <p:cNvPr id="3" name="Oval 2"/>
          <p:cNvSpPr/>
          <p:nvPr/>
        </p:nvSpPr>
        <p:spPr>
          <a:xfrm>
            <a:off x="3360717" y="4833258"/>
            <a:ext cx="2422566" cy="973776"/>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dirty="0" smtClean="0"/>
              <a:t>ROM Champion</a:t>
            </a:r>
            <a:endParaRPr lang="en-GB" dirty="0"/>
          </a:p>
        </p:txBody>
      </p:sp>
      <p:sp>
        <p:nvSpPr>
          <p:cNvPr id="4" name="Oval 3"/>
          <p:cNvSpPr/>
          <p:nvPr/>
        </p:nvSpPr>
        <p:spPr>
          <a:xfrm>
            <a:off x="285008" y="4821382"/>
            <a:ext cx="2291937" cy="973776"/>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dirty="0" smtClean="0"/>
              <a:t>ROM Lead</a:t>
            </a:r>
            <a:endParaRPr lang="en-GB" dirty="0"/>
          </a:p>
        </p:txBody>
      </p:sp>
      <p:sp>
        <p:nvSpPr>
          <p:cNvPr id="7" name="Oval 6"/>
          <p:cNvSpPr/>
          <p:nvPr/>
        </p:nvSpPr>
        <p:spPr>
          <a:xfrm>
            <a:off x="6448302" y="4773880"/>
            <a:ext cx="2280062" cy="1021278"/>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dirty="0" smtClean="0"/>
              <a:t>Assistant Psychologist</a:t>
            </a:r>
            <a:endParaRPr lang="en-GB" dirty="0"/>
          </a:p>
        </p:txBody>
      </p:sp>
      <p:cxnSp>
        <p:nvCxnSpPr>
          <p:cNvPr id="10" name="Straight Arrow Connector 9"/>
          <p:cNvCxnSpPr>
            <a:stCxn id="4" idx="6"/>
            <a:endCxn id="3" idx="2"/>
          </p:cNvCxnSpPr>
          <p:nvPr/>
        </p:nvCxnSpPr>
        <p:spPr>
          <a:xfrm>
            <a:off x="2576945" y="5308270"/>
            <a:ext cx="783772" cy="11876"/>
          </a:xfrm>
          <a:prstGeom prst="straightConnector1">
            <a:avLst/>
          </a:prstGeom>
          <a:ln>
            <a:headEnd type="arrow"/>
            <a:tailEnd type="arrow"/>
          </a:ln>
        </p:spPr>
        <p:style>
          <a:lnRef idx="3">
            <a:schemeClr val="accent6"/>
          </a:lnRef>
          <a:fillRef idx="0">
            <a:schemeClr val="accent6"/>
          </a:fillRef>
          <a:effectRef idx="2">
            <a:schemeClr val="accent6"/>
          </a:effectRef>
          <a:fontRef idx="minor">
            <a:schemeClr val="tx1"/>
          </a:fontRef>
        </p:style>
      </p:cxnSp>
      <p:cxnSp>
        <p:nvCxnSpPr>
          <p:cNvPr id="14" name="Straight Arrow Connector 13"/>
          <p:cNvCxnSpPr>
            <a:stCxn id="3" idx="6"/>
          </p:cNvCxnSpPr>
          <p:nvPr/>
        </p:nvCxnSpPr>
        <p:spPr>
          <a:xfrm>
            <a:off x="5783283" y="5320146"/>
            <a:ext cx="665019" cy="0"/>
          </a:xfrm>
          <a:prstGeom prst="straightConnector1">
            <a:avLst/>
          </a:prstGeom>
          <a:ln>
            <a:headEnd type="arrow"/>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0019358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PFT Powerpoint cover template.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867607" y="1235034"/>
            <a:ext cx="7621300" cy="3416320"/>
          </a:xfrm>
          <a:prstGeom prst="rect">
            <a:avLst/>
          </a:prstGeom>
          <a:noFill/>
        </p:spPr>
        <p:txBody>
          <a:bodyPr wrap="square" rtlCol="0">
            <a:spAutoFit/>
          </a:bodyPr>
          <a:lstStyle/>
          <a:p>
            <a:r>
              <a:rPr lang="en-GB" b="1" dirty="0" smtClean="0">
                <a:solidFill>
                  <a:schemeClr val="bg1"/>
                </a:solidFill>
              </a:rPr>
              <a:t>For example, a ROM champion would:</a:t>
            </a:r>
          </a:p>
          <a:p>
            <a:endParaRPr lang="en-GB" b="1" dirty="0" smtClean="0">
              <a:solidFill>
                <a:schemeClr val="bg1"/>
              </a:solidFill>
            </a:endParaRPr>
          </a:p>
          <a:p>
            <a:endParaRPr lang="en-GB" b="1" dirty="0">
              <a:solidFill>
                <a:schemeClr val="bg1"/>
              </a:solidFill>
            </a:endParaRPr>
          </a:p>
          <a:p>
            <a:pPr marL="285750" indent="-285750">
              <a:buFont typeface="Arial" panose="020B0604020202020204" pitchFamily="34" charset="0"/>
              <a:buChar char="•"/>
            </a:pPr>
            <a:r>
              <a:rPr lang="en-GB" b="1" dirty="0" smtClean="0">
                <a:solidFill>
                  <a:schemeClr val="bg1"/>
                </a:solidFill>
              </a:rPr>
              <a:t>Attend monthly ROMs meetings with their AP and relay important decisions made in the ROM meeting to their team </a:t>
            </a:r>
          </a:p>
          <a:p>
            <a:endParaRPr lang="en-GB" b="1" dirty="0" smtClean="0">
              <a:solidFill>
                <a:schemeClr val="bg1"/>
              </a:solidFill>
            </a:endParaRPr>
          </a:p>
          <a:p>
            <a:pPr marL="285750" indent="-285750">
              <a:buFont typeface="Arial" panose="020B0604020202020204" pitchFamily="34" charset="0"/>
              <a:buChar char="•"/>
            </a:pPr>
            <a:r>
              <a:rPr lang="en-GB" b="1" dirty="0" smtClean="0">
                <a:solidFill>
                  <a:schemeClr val="bg1"/>
                </a:solidFill>
              </a:rPr>
              <a:t>Provide ROM supervision for APs</a:t>
            </a:r>
          </a:p>
          <a:p>
            <a:endParaRPr lang="en-GB" b="1" dirty="0">
              <a:solidFill>
                <a:schemeClr val="bg1"/>
              </a:solidFill>
            </a:endParaRPr>
          </a:p>
          <a:p>
            <a:pPr marL="285750" indent="-285750">
              <a:buFont typeface="Arial" panose="020B0604020202020204" pitchFamily="34" charset="0"/>
              <a:buChar char="•"/>
            </a:pPr>
            <a:r>
              <a:rPr lang="en-GB" b="1" dirty="0" smtClean="0">
                <a:solidFill>
                  <a:schemeClr val="bg1"/>
                </a:solidFill>
              </a:rPr>
              <a:t>Support in the maintenance of ROMs completion rates in their team</a:t>
            </a:r>
          </a:p>
          <a:p>
            <a:endParaRPr lang="en-GB" b="1" dirty="0" smtClean="0">
              <a:solidFill>
                <a:schemeClr val="bg1"/>
              </a:solidFill>
            </a:endParaRPr>
          </a:p>
          <a:p>
            <a:pPr marL="285750" indent="-285750">
              <a:buFont typeface="Arial" panose="020B0604020202020204" pitchFamily="34" charset="0"/>
              <a:buChar char="•"/>
            </a:pPr>
            <a:r>
              <a:rPr lang="en-GB" b="1" dirty="0" smtClean="0">
                <a:solidFill>
                  <a:schemeClr val="bg1"/>
                </a:solidFill>
              </a:rPr>
              <a:t>Ensure ROM action plans are implemented within the team</a:t>
            </a:r>
          </a:p>
        </p:txBody>
      </p:sp>
    </p:spTree>
    <p:extLst>
      <p:ext uri="{BB962C8B-B14F-4D97-AF65-F5344CB8AC3E}">
        <p14:creationId xmlns:p14="http://schemas.microsoft.com/office/powerpoint/2010/main" val="174550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PFT Powerpoint cover template.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80987" y="1582340"/>
            <a:ext cx="7610475" cy="3693319"/>
          </a:xfrm>
          <a:prstGeom prst="rect">
            <a:avLst/>
          </a:prstGeom>
          <a:noFill/>
        </p:spPr>
        <p:txBody>
          <a:bodyPr wrap="square" rtlCol="0">
            <a:spAutoFit/>
          </a:bodyPr>
          <a:lstStyle/>
          <a:p>
            <a:r>
              <a:rPr lang="en-GB" b="1" dirty="0" smtClean="0">
                <a:solidFill>
                  <a:schemeClr val="bg1"/>
                </a:solidFill>
              </a:rPr>
              <a:t>The following five routine outcome measures are currently implemented across Kent in the main CAMHS teams:</a:t>
            </a:r>
          </a:p>
          <a:p>
            <a:endParaRPr lang="en-GB" b="1" dirty="0">
              <a:solidFill>
                <a:schemeClr val="bg1"/>
              </a:solidFill>
            </a:endParaRPr>
          </a:p>
          <a:p>
            <a:pPr marL="285750" indent="-285750">
              <a:buFont typeface="Arial" panose="020B0604020202020204" pitchFamily="34" charset="0"/>
              <a:buChar char="•"/>
            </a:pPr>
            <a:r>
              <a:rPr lang="en-GB" b="1" dirty="0" smtClean="0">
                <a:solidFill>
                  <a:schemeClr val="bg1"/>
                </a:solidFill>
              </a:rPr>
              <a:t>Strengths and Difficulties Questionnaire (SDQ)</a:t>
            </a:r>
          </a:p>
          <a:p>
            <a:endParaRPr lang="en-GB" b="1" dirty="0" smtClean="0">
              <a:solidFill>
                <a:schemeClr val="bg1"/>
              </a:solidFill>
            </a:endParaRPr>
          </a:p>
          <a:p>
            <a:pPr marL="285750" indent="-285750">
              <a:buFont typeface="Arial" panose="020B0604020202020204" pitchFamily="34" charset="0"/>
              <a:buChar char="•"/>
            </a:pPr>
            <a:r>
              <a:rPr lang="en-GB" b="1" dirty="0" smtClean="0">
                <a:solidFill>
                  <a:schemeClr val="bg1"/>
                </a:solidFill>
              </a:rPr>
              <a:t>Revised Children’s Anxiety and Depression Scales (RCADS)</a:t>
            </a:r>
          </a:p>
          <a:p>
            <a:endParaRPr lang="en-GB" b="1" dirty="0" smtClean="0">
              <a:solidFill>
                <a:schemeClr val="bg1"/>
              </a:solidFill>
            </a:endParaRPr>
          </a:p>
          <a:p>
            <a:pPr marL="285750" indent="-285750">
              <a:buFont typeface="Arial" panose="020B0604020202020204" pitchFamily="34" charset="0"/>
              <a:buChar char="•"/>
            </a:pPr>
            <a:r>
              <a:rPr lang="en-GB" b="1" dirty="0" smtClean="0">
                <a:solidFill>
                  <a:schemeClr val="bg1"/>
                </a:solidFill>
              </a:rPr>
              <a:t>Children’s Global Assessment Scale (CGAS)</a:t>
            </a:r>
          </a:p>
          <a:p>
            <a:endParaRPr lang="en-GB" b="1" dirty="0" smtClean="0">
              <a:solidFill>
                <a:schemeClr val="bg1"/>
              </a:solidFill>
            </a:endParaRPr>
          </a:p>
          <a:p>
            <a:pPr marL="285750" indent="-285750">
              <a:buFont typeface="Arial" panose="020B0604020202020204" pitchFamily="34" charset="0"/>
              <a:buChar char="•"/>
            </a:pPr>
            <a:r>
              <a:rPr lang="en-GB" b="1" dirty="0" smtClean="0">
                <a:solidFill>
                  <a:schemeClr val="bg1"/>
                </a:solidFill>
              </a:rPr>
              <a:t>Experience of Service Questionnaire (ESQ)</a:t>
            </a:r>
          </a:p>
          <a:p>
            <a:endParaRPr lang="en-GB" b="1" dirty="0" smtClean="0">
              <a:solidFill>
                <a:schemeClr val="bg1"/>
              </a:solidFill>
            </a:endParaRPr>
          </a:p>
          <a:p>
            <a:pPr marL="285750" indent="-285750">
              <a:buFont typeface="Arial" panose="020B0604020202020204" pitchFamily="34" charset="0"/>
              <a:buChar char="•"/>
            </a:pPr>
            <a:r>
              <a:rPr lang="en-GB" b="1" dirty="0" smtClean="0">
                <a:solidFill>
                  <a:schemeClr val="bg1"/>
                </a:solidFill>
              </a:rPr>
              <a:t>Health of the Nation Outcomes Scales for Children</a:t>
            </a:r>
          </a:p>
          <a:p>
            <a:r>
              <a:rPr lang="en-GB" b="1" dirty="0">
                <a:solidFill>
                  <a:schemeClr val="bg1"/>
                </a:solidFill>
              </a:rPr>
              <a:t> </a:t>
            </a:r>
            <a:r>
              <a:rPr lang="en-GB" b="1" dirty="0" smtClean="0">
                <a:solidFill>
                  <a:schemeClr val="bg1"/>
                </a:solidFill>
              </a:rPr>
              <a:t>    and Adolescents (HONOSCA)</a:t>
            </a:r>
          </a:p>
        </p:txBody>
      </p:sp>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3524" y="3881171"/>
            <a:ext cx="2022475" cy="1858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8542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PFT Powerpoint cover template.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801585" y="1425039"/>
            <a:ext cx="7131132" cy="3693319"/>
          </a:xfrm>
          <a:prstGeom prst="rect">
            <a:avLst/>
          </a:prstGeom>
          <a:noFill/>
        </p:spPr>
        <p:txBody>
          <a:bodyPr wrap="square" rtlCol="0">
            <a:spAutoFit/>
          </a:bodyPr>
          <a:lstStyle/>
          <a:p>
            <a:pPr marL="285750" indent="-285750">
              <a:buFont typeface="Arial" panose="020B0604020202020204" pitchFamily="34" charset="0"/>
              <a:buChar char="•"/>
            </a:pPr>
            <a:r>
              <a:rPr lang="en-GB" b="1" dirty="0" smtClean="0">
                <a:solidFill>
                  <a:schemeClr val="bg1"/>
                </a:solidFill>
              </a:rPr>
              <a:t>Impact can vary across teams depending on the availability of staff for the role</a:t>
            </a:r>
          </a:p>
          <a:p>
            <a:endParaRPr lang="en-GB" b="1" dirty="0" smtClean="0">
              <a:solidFill>
                <a:schemeClr val="bg1"/>
              </a:solidFill>
            </a:endParaRPr>
          </a:p>
          <a:p>
            <a:pPr marL="285750" indent="-285750">
              <a:buFont typeface="Arial" panose="020B0604020202020204" pitchFamily="34" charset="0"/>
              <a:buChar char="•"/>
            </a:pPr>
            <a:r>
              <a:rPr lang="en-GB" b="1" dirty="0" smtClean="0">
                <a:solidFill>
                  <a:schemeClr val="bg1"/>
                </a:solidFill>
              </a:rPr>
              <a:t>Different areas/teams can have different procedures therefore the role of ROM champion needs to be adaptive</a:t>
            </a:r>
          </a:p>
          <a:p>
            <a:endParaRPr lang="en-GB" b="1" dirty="0" smtClean="0">
              <a:solidFill>
                <a:schemeClr val="bg1"/>
              </a:solidFill>
            </a:endParaRPr>
          </a:p>
          <a:p>
            <a:pPr marL="285750" indent="-285750">
              <a:buFont typeface="Arial" panose="020B0604020202020204" pitchFamily="34" charset="0"/>
              <a:buChar char="•"/>
            </a:pPr>
            <a:r>
              <a:rPr lang="en-GB" b="1" dirty="0" smtClean="0">
                <a:solidFill>
                  <a:schemeClr val="bg1"/>
                </a:solidFill>
              </a:rPr>
              <a:t>Where ROM champions are in place we have been able to deliver more training to teams</a:t>
            </a:r>
          </a:p>
          <a:p>
            <a:endParaRPr lang="en-GB" b="1" dirty="0" smtClean="0">
              <a:solidFill>
                <a:schemeClr val="bg1"/>
              </a:solidFill>
            </a:endParaRPr>
          </a:p>
          <a:p>
            <a:pPr marL="285750" indent="-285750">
              <a:buFont typeface="Arial" panose="020B0604020202020204" pitchFamily="34" charset="0"/>
              <a:buChar char="•"/>
            </a:pPr>
            <a:r>
              <a:rPr lang="en-GB" b="1" dirty="0" smtClean="0">
                <a:solidFill>
                  <a:schemeClr val="bg1"/>
                </a:solidFill>
              </a:rPr>
              <a:t>ROM champions provide continuity in implementation and feedback</a:t>
            </a:r>
          </a:p>
          <a:p>
            <a:endParaRPr lang="en-GB" dirty="0" smtClean="0">
              <a:solidFill>
                <a:schemeClr val="bg1"/>
              </a:solidFill>
            </a:endParaRPr>
          </a:p>
          <a:p>
            <a:pPr marL="285750" indent="-285750">
              <a:buFont typeface="Arial" panose="020B0604020202020204" pitchFamily="34" charset="0"/>
              <a:buChar char="•"/>
            </a:pPr>
            <a:endParaRPr lang="en-GB" dirty="0">
              <a:solidFill>
                <a:schemeClr val="bg1"/>
              </a:solidFill>
            </a:endParaRPr>
          </a:p>
        </p:txBody>
      </p:sp>
      <p:sp>
        <p:nvSpPr>
          <p:cNvPr id="6" name="TextBox 5"/>
          <p:cNvSpPr txBox="1"/>
          <p:nvPr/>
        </p:nvSpPr>
        <p:spPr>
          <a:xfrm>
            <a:off x="1045029" y="819397"/>
            <a:ext cx="7374576" cy="400110"/>
          </a:xfrm>
          <a:prstGeom prst="rect">
            <a:avLst/>
          </a:prstGeom>
          <a:noFill/>
        </p:spPr>
        <p:txBody>
          <a:bodyPr wrap="square" rtlCol="0">
            <a:spAutoFit/>
          </a:bodyPr>
          <a:lstStyle/>
          <a:p>
            <a:r>
              <a:rPr lang="en-GB" sz="2000" b="1" u="sng" dirty="0" smtClean="0">
                <a:solidFill>
                  <a:schemeClr val="bg1"/>
                </a:solidFill>
              </a:rPr>
              <a:t>Considering the effectiveness of ROMs champions  </a:t>
            </a:r>
            <a:endParaRPr lang="en-GB" sz="2000" b="1" u="sng" dirty="0">
              <a:solidFill>
                <a:schemeClr val="bg1"/>
              </a:solidFill>
            </a:endParaRPr>
          </a:p>
        </p:txBody>
      </p:sp>
      <p:pic>
        <p:nvPicPr>
          <p:cNvPr id="6146" name="Picture 2" descr="C:\Users\shirazia\AppData\Local\Microsoft\Windows\Temporary Internet Files\Content.IE5\ENDVFI3E\green_tick[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5422" y="4469247"/>
            <a:ext cx="2172850" cy="2166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50151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PFT Powerpoint cover template.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1038225" y="1765519"/>
            <a:ext cx="6905625" cy="4616648"/>
          </a:xfrm>
          <a:prstGeom prst="rect">
            <a:avLst/>
          </a:prstGeom>
          <a:noFill/>
        </p:spPr>
        <p:txBody>
          <a:bodyPr wrap="square" rtlCol="0">
            <a:spAutoFit/>
          </a:bodyPr>
          <a:lstStyle/>
          <a:p>
            <a:endParaRPr lang="en-GB" b="1" dirty="0" smtClean="0">
              <a:solidFill>
                <a:schemeClr val="bg1"/>
              </a:solidFill>
            </a:endParaRPr>
          </a:p>
          <a:p>
            <a:r>
              <a:rPr lang="en-GB" sz="2000" b="1" u="sng" dirty="0" smtClean="0">
                <a:solidFill>
                  <a:schemeClr val="bg1"/>
                </a:solidFill>
              </a:rPr>
              <a:t>Case Study from West Kent </a:t>
            </a:r>
          </a:p>
          <a:p>
            <a:endParaRPr lang="en-GB" b="1" u="sng" dirty="0" smtClean="0">
              <a:solidFill>
                <a:schemeClr val="bg1"/>
              </a:solidFill>
            </a:endParaRPr>
          </a:p>
          <a:p>
            <a:r>
              <a:rPr lang="en-GB" b="1" dirty="0" smtClean="0">
                <a:solidFill>
                  <a:schemeClr val="bg1"/>
                </a:solidFill>
              </a:rPr>
              <a:t>Problem: </a:t>
            </a:r>
          </a:p>
          <a:p>
            <a:r>
              <a:rPr lang="en-GB" b="1" dirty="0" smtClean="0">
                <a:solidFill>
                  <a:schemeClr val="bg1"/>
                </a:solidFill>
              </a:rPr>
              <a:t>Since data collection began on outcome measures, we have found poor </a:t>
            </a:r>
            <a:r>
              <a:rPr lang="en-GB" b="1" dirty="0">
                <a:solidFill>
                  <a:schemeClr val="bg1"/>
                </a:solidFill>
              </a:rPr>
              <a:t>completion of ROM at T2 </a:t>
            </a:r>
            <a:r>
              <a:rPr lang="en-GB" b="1" dirty="0" smtClean="0">
                <a:solidFill>
                  <a:schemeClr val="bg1"/>
                </a:solidFill>
              </a:rPr>
              <a:t>and closure.</a:t>
            </a:r>
          </a:p>
          <a:p>
            <a:endParaRPr lang="en-GB" b="1" dirty="0">
              <a:solidFill>
                <a:schemeClr val="bg1"/>
              </a:solidFill>
            </a:endParaRPr>
          </a:p>
          <a:p>
            <a:r>
              <a:rPr lang="en-GB" b="1" dirty="0">
                <a:solidFill>
                  <a:schemeClr val="bg1"/>
                </a:solidFill>
              </a:rPr>
              <a:t>What we wanted to </a:t>
            </a:r>
            <a:r>
              <a:rPr lang="en-GB" b="1" dirty="0" smtClean="0">
                <a:solidFill>
                  <a:schemeClr val="bg1"/>
                </a:solidFill>
              </a:rPr>
              <a:t>achieve:</a:t>
            </a:r>
            <a:endParaRPr lang="en-GB" b="1" dirty="0">
              <a:solidFill>
                <a:schemeClr val="bg1"/>
              </a:solidFill>
            </a:endParaRPr>
          </a:p>
          <a:p>
            <a:r>
              <a:rPr lang="en-GB" b="1" dirty="0" smtClean="0">
                <a:solidFill>
                  <a:schemeClr val="bg1"/>
                </a:solidFill>
              </a:rPr>
              <a:t>Improve </a:t>
            </a:r>
            <a:r>
              <a:rPr lang="en-GB" b="1" dirty="0">
                <a:solidFill>
                  <a:schemeClr val="bg1"/>
                </a:solidFill>
              </a:rPr>
              <a:t>clinician’s engagement with </a:t>
            </a:r>
            <a:r>
              <a:rPr lang="en-GB" b="1" dirty="0" smtClean="0">
                <a:solidFill>
                  <a:schemeClr val="bg1"/>
                </a:solidFill>
              </a:rPr>
              <a:t>ROM implementation to increase completion rates.</a:t>
            </a:r>
            <a:endParaRPr lang="en-GB" b="1" dirty="0">
              <a:solidFill>
                <a:schemeClr val="bg1"/>
              </a:solidFill>
            </a:endParaRPr>
          </a:p>
          <a:p>
            <a:endParaRPr lang="en-GB" dirty="0" smtClean="0"/>
          </a:p>
          <a:p>
            <a:endParaRPr lang="en-GB" dirty="0"/>
          </a:p>
          <a:p>
            <a:endParaRPr lang="en-GB" dirty="0"/>
          </a:p>
          <a:p>
            <a:r>
              <a:rPr lang="en-GB" dirty="0"/>
              <a:t> </a:t>
            </a:r>
          </a:p>
          <a:p>
            <a:endParaRPr lang="en-GB" dirty="0" smtClean="0"/>
          </a:p>
          <a:p>
            <a:endParaRPr lang="en-GB" dirty="0"/>
          </a:p>
        </p:txBody>
      </p:sp>
      <p:sp>
        <p:nvSpPr>
          <p:cNvPr id="5" name="Rectangle 4"/>
          <p:cNvSpPr/>
          <p:nvPr/>
        </p:nvSpPr>
        <p:spPr>
          <a:xfrm>
            <a:off x="1038225" y="1032692"/>
            <a:ext cx="6905625" cy="923330"/>
          </a:xfrm>
          <a:prstGeom prst="rect">
            <a:avLst/>
          </a:prstGeom>
        </p:spPr>
        <p:txBody>
          <a:bodyPr wrap="square">
            <a:spAutoFit/>
          </a:bodyPr>
          <a:lstStyle/>
          <a:p>
            <a:r>
              <a:rPr lang="en-GB" b="1" dirty="0">
                <a:solidFill>
                  <a:schemeClr val="bg1"/>
                </a:solidFill>
              </a:rPr>
              <a:t>These measures are all given out at initial assessment (Time 1), at 4-8 months after assessment (Time 2), and at case closure. </a:t>
            </a:r>
          </a:p>
        </p:txBody>
      </p:sp>
      <p:sp>
        <p:nvSpPr>
          <p:cNvPr id="3" name="AutoShape 2" descr="Image result for child filling in a questionnaire">
            <a:hlinkClick r:id="rId4"/>
          </p:cNvPr>
          <p:cNvSpPr>
            <a:spLocks noChangeAspect="1" noChangeArrowheads="1"/>
          </p:cNvSpPr>
          <p:nvPr/>
        </p:nvSpPr>
        <p:spPr bwMode="auto">
          <a:xfrm>
            <a:off x="53975" y="-1271588"/>
            <a:ext cx="2895600" cy="26574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7" name="Picture 5" descr="Image result for routine outcome measures">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1255" y="4794664"/>
            <a:ext cx="2895600" cy="1847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51328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PFT Powerpoint cover template.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614919" y="1026721"/>
            <a:ext cx="7924800" cy="4524315"/>
          </a:xfrm>
          <a:prstGeom prst="rect">
            <a:avLst/>
          </a:prstGeom>
          <a:noFill/>
        </p:spPr>
        <p:txBody>
          <a:bodyPr wrap="square" rtlCol="0">
            <a:spAutoFit/>
          </a:bodyPr>
          <a:lstStyle/>
          <a:p>
            <a:r>
              <a:rPr lang="en-GB" b="1" dirty="0" smtClean="0">
                <a:solidFill>
                  <a:schemeClr val="bg1"/>
                </a:solidFill>
              </a:rPr>
              <a:t>How </a:t>
            </a:r>
            <a:r>
              <a:rPr lang="en-GB" b="1" dirty="0">
                <a:solidFill>
                  <a:schemeClr val="bg1"/>
                </a:solidFill>
              </a:rPr>
              <a:t>we </a:t>
            </a:r>
            <a:r>
              <a:rPr lang="en-GB" b="1" dirty="0" smtClean="0">
                <a:solidFill>
                  <a:schemeClr val="bg1"/>
                </a:solidFill>
              </a:rPr>
              <a:t>did </a:t>
            </a:r>
            <a:r>
              <a:rPr lang="en-GB" b="1" dirty="0">
                <a:solidFill>
                  <a:schemeClr val="bg1"/>
                </a:solidFill>
              </a:rPr>
              <a:t>it:</a:t>
            </a:r>
          </a:p>
          <a:p>
            <a:r>
              <a:rPr lang="en-GB" b="1" dirty="0">
                <a:solidFill>
                  <a:schemeClr val="bg1"/>
                </a:solidFill>
              </a:rPr>
              <a:t>I</a:t>
            </a:r>
            <a:r>
              <a:rPr lang="en-GB" b="1" dirty="0" smtClean="0">
                <a:solidFill>
                  <a:schemeClr val="bg1"/>
                </a:solidFill>
              </a:rPr>
              <a:t>mproved clinician's </a:t>
            </a:r>
            <a:r>
              <a:rPr lang="en-GB" b="1" dirty="0">
                <a:solidFill>
                  <a:schemeClr val="bg1"/>
                </a:solidFill>
              </a:rPr>
              <a:t>self-efficacy around completing </a:t>
            </a:r>
            <a:r>
              <a:rPr lang="en-GB" b="1" dirty="0" smtClean="0">
                <a:solidFill>
                  <a:schemeClr val="bg1"/>
                </a:solidFill>
              </a:rPr>
              <a:t>ROMs </a:t>
            </a:r>
            <a:r>
              <a:rPr lang="en-GB" b="1" dirty="0">
                <a:solidFill>
                  <a:schemeClr val="bg1"/>
                </a:solidFill>
              </a:rPr>
              <a:t>in session </a:t>
            </a:r>
            <a:endParaRPr lang="en-GB" b="1" dirty="0" smtClean="0">
              <a:solidFill>
                <a:schemeClr val="bg1"/>
              </a:solidFill>
            </a:endParaRPr>
          </a:p>
          <a:p>
            <a:endParaRPr lang="en-GB" b="1" dirty="0">
              <a:solidFill>
                <a:schemeClr val="bg1"/>
              </a:solidFill>
            </a:endParaRPr>
          </a:p>
          <a:p>
            <a:r>
              <a:rPr lang="en-GB" b="1" dirty="0" smtClean="0">
                <a:solidFill>
                  <a:schemeClr val="bg1"/>
                </a:solidFill>
              </a:rPr>
              <a:t>Gave individual feedback </a:t>
            </a:r>
            <a:r>
              <a:rPr lang="en-GB" b="1" dirty="0">
                <a:solidFill>
                  <a:schemeClr val="bg1"/>
                </a:solidFill>
              </a:rPr>
              <a:t>of measures already collected to improve confidence and establish trust to improve engagement </a:t>
            </a:r>
          </a:p>
          <a:p>
            <a:r>
              <a:rPr lang="en-GB" b="1" dirty="0">
                <a:solidFill>
                  <a:schemeClr val="bg1"/>
                </a:solidFill>
              </a:rPr>
              <a:t> </a:t>
            </a:r>
          </a:p>
          <a:p>
            <a:r>
              <a:rPr lang="en-GB" b="1" dirty="0">
                <a:solidFill>
                  <a:schemeClr val="bg1"/>
                </a:solidFill>
              </a:rPr>
              <a:t>Outcome</a:t>
            </a:r>
            <a:r>
              <a:rPr lang="en-GB" b="1" dirty="0" smtClean="0">
                <a:solidFill>
                  <a:schemeClr val="bg1"/>
                </a:solidFill>
              </a:rPr>
              <a:t>:</a:t>
            </a:r>
            <a:endParaRPr lang="en-GB" b="1" dirty="0">
              <a:solidFill>
                <a:schemeClr val="bg1"/>
              </a:solidFill>
            </a:endParaRPr>
          </a:p>
          <a:p>
            <a:r>
              <a:rPr lang="en-GB" b="1" dirty="0">
                <a:solidFill>
                  <a:schemeClr val="bg1"/>
                </a:solidFill>
              </a:rPr>
              <a:t>Completion rates improved according to the months we provided </a:t>
            </a:r>
            <a:r>
              <a:rPr lang="en-GB" b="1" dirty="0" smtClean="0">
                <a:solidFill>
                  <a:schemeClr val="bg1"/>
                </a:solidFill>
              </a:rPr>
              <a:t>training </a:t>
            </a:r>
            <a:r>
              <a:rPr lang="en-GB" b="1" dirty="0">
                <a:solidFill>
                  <a:schemeClr val="bg1"/>
                </a:solidFill>
              </a:rPr>
              <a:t>in team meetings (or at away days). </a:t>
            </a:r>
            <a:r>
              <a:rPr lang="en-GB" b="1" dirty="0" smtClean="0">
                <a:solidFill>
                  <a:schemeClr val="bg1"/>
                </a:solidFill>
              </a:rPr>
              <a:t>The rates dropped </a:t>
            </a:r>
            <a:r>
              <a:rPr lang="en-GB" b="1" dirty="0">
                <a:solidFill>
                  <a:schemeClr val="bg1"/>
                </a:solidFill>
              </a:rPr>
              <a:t>off again in months where we </a:t>
            </a:r>
            <a:r>
              <a:rPr lang="en-GB" b="1" dirty="0" smtClean="0">
                <a:solidFill>
                  <a:schemeClr val="bg1"/>
                </a:solidFill>
              </a:rPr>
              <a:t>didn’t do this. </a:t>
            </a:r>
            <a:endParaRPr lang="en-GB" b="1" dirty="0">
              <a:solidFill>
                <a:schemeClr val="bg1"/>
              </a:solidFill>
            </a:endParaRPr>
          </a:p>
          <a:p>
            <a:r>
              <a:rPr lang="en-GB" b="1" dirty="0">
                <a:solidFill>
                  <a:schemeClr val="bg1"/>
                </a:solidFill>
              </a:rPr>
              <a:t> </a:t>
            </a:r>
          </a:p>
          <a:p>
            <a:r>
              <a:rPr lang="en-GB" b="1" dirty="0">
                <a:solidFill>
                  <a:schemeClr val="bg1"/>
                </a:solidFill>
              </a:rPr>
              <a:t>Conclusion:</a:t>
            </a:r>
          </a:p>
          <a:p>
            <a:r>
              <a:rPr lang="en-GB" b="1" dirty="0" smtClean="0">
                <a:solidFill>
                  <a:schemeClr val="bg1"/>
                </a:solidFill>
              </a:rPr>
              <a:t>Raising </a:t>
            </a:r>
            <a:r>
              <a:rPr lang="en-GB" b="1" dirty="0">
                <a:solidFill>
                  <a:schemeClr val="bg1"/>
                </a:solidFill>
              </a:rPr>
              <a:t>the profile of ROM and keeping a continuous dialogue open around its use and benefits, twinned with </a:t>
            </a:r>
            <a:r>
              <a:rPr lang="en-GB" b="1" dirty="0" smtClean="0">
                <a:solidFill>
                  <a:schemeClr val="bg1"/>
                </a:solidFill>
              </a:rPr>
              <a:t>data feedback can </a:t>
            </a:r>
            <a:r>
              <a:rPr lang="en-GB" b="1" dirty="0">
                <a:solidFill>
                  <a:schemeClr val="bg1"/>
                </a:solidFill>
              </a:rPr>
              <a:t>improve completion </a:t>
            </a:r>
            <a:r>
              <a:rPr lang="en-GB" b="1" dirty="0" smtClean="0">
                <a:solidFill>
                  <a:schemeClr val="bg1"/>
                </a:solidFill>
              </a:rPr>
              <a:t>rates, but </a:t>
            </a:r>
            <a:r>
              <a:rPr lang="en-GB" b="1" dirty="0">
                <a:solidFill>
                  <a:schemeClr val="bg1"/>
                </a:solidFill>
              </a:rPr>
              <a:t>we need to work on the retention of this effect </a:t>
            </a:r>
            <a:r>
              <a:rPr lang="en-GB" b="1" dirty="0" smtClean="0">
                <a:solidFill>
                  <a:schemeClr val="bg1"/>
                </a:solidFill>
              </a:rPr>
              <a:t>. </a:t>
            </a:r>
            <a:endParaRPr lang="en-GB" b="1" dirty="0">
              <a:solidFill>
                <a:schemeClr val="bg1"/>
              </a:solidFill>
            </a:endParaRPr>
          </a:p>
          <a:p>
            <a:endParaRPr lang="en-GB" dirty="0"/>
          </a:p>
        </p:txBody>
      </p:sp>
    </p:spTree>
    <p:extLst>
      <p:ext uri="{BB962C8B-B14F-4D97-AF65-F5344CB8AC3E}">
        <p14:creationId xmlns:p14="http://schemas.microsoft.com/office/powerpoint/2010/main" val="35530627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PFT Powerpoint cover template.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609600" y="891690"/>
            <a:ext cx="7924800" cy="400110"/>
          </a:xfrm>
          <a:prstGeom prst="rect">
            <a:avLst/>
          </a:prstGeom>
          <a:noFill/>
        </p:spPr>
        <p:txBody>
          <a:bodyPr wrap="square" rtlCol="0">
            <a:spAutoFit/>
          </a:bodyPr>
          <a:lstStyle/>
          <a:p>
            <a:pPr algn="ctr"/>
            <a:r>
              <a:rPr lang="en-GB" sz="2000" b="1" u="sng" dirty="0" smtClean="0">
                <a:solidFill>
                  <a:schemeClr val="bg1"/>
                </a:solidFill>
              </a:rPr>
              <a:t>Parents Experience of Service Questionnaire Word Cloud </a:t>
            </a:r>
            <a:endParaRPr lang="en-GB" sz="2000" b="1" u="sng" dirty="0">
              <a:solidFill>
                <a:schemeClr val="bg1"/>
              </a:solidFill>
            </a:endParaRPr>
          </a:p>
        </p:txBody>
      </p:sp>
      <p:pic>
        <p:nvPicPr>
          <p:cNvPr id="1026" name="Picture 2" descr="C:\Users\shirazia\AppData\Local\Microsoft\Windows\Temporary Internet Files\Content.Outlook\2A83LMNH\Parents feedbac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7583" y="1442596"/>
            <a:ext cx="7168834" cy="4643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98583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PFT Powerpoint cover template.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362607" y="891690"/>
            <a:ext cx="8171792" cy="400110"/>
          </a:xfrm>
          <a:prstGeom prst="rect">
            <a:avLst/>
          </a:prstGeom>
          <a:noFill/>
        </p:spPr>
        <p:txBody>
          <a:bodyPr wrap="square" rtlCol="0">
            <a:spAutoFit/>
          </a:bodyPr>
          <a:lstStyle/>
          <a:p>
            <a:pPr algn="ctr"/>
            <a:r>
              <a:rPr lang="en-GB" sz="2000" b="1" u="sng" dirty="0" smtClean="0">
                <a:solidFill>
                  <a:schemeClr val="bg1"/>
                </a:solidFill>
              </a:rPr>
              <a:t>Young People’s Experience of Service Questionnaire Word Cloud </a:t>
            </a:r>
            <a:endParaRPr lang="en-GB" sz="2000" b="1" u="sng" dirty="0">
              <a:solidFill>
                <a:schemeClr val="bg1"/>
              </a:solidFill>
            </a:endParaRPr>
          </a:p>
        </p:txBody>
      </p:sp>
      <p:pic>
        <p:nvPicPr>
          <p:cNvPr id="2050" name="Picture 2" descr="C:\Users\shirazia\AppData\Local\Microsoft\Windows\Temporary Internet Files\Content.Outlook\2A83LMNH\YP feedbac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9398" y="1442894"/>
            <a:ext cx="7112548" cy="4607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88524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6F2769-7194-4217-93D3-3AF3A4742282}">
  <ds:schemaRefs>
    <ds:schemaRef ds:uri="http://purl.org/dc/elements/1.1/"/>
    <ds:schemaRef ds:uri="http://schemas.microsoft.com/office/2006/documentManagement/types"/>
    <ds:schemaRef ds:uri="http://schemas.microsoft.com/sharepoint/v3/fields"/>
    <ds:schemaRef ds:uri="http://purl.org/dc/terms/"/>
    <ds:schemaRef ds:uri="http://schemas.microsoft.com/office/2006/metadata/properties"/>
    <ds:schemaRef ds:uri="http://www.w3.org/XML/1998/namespace"/>
    <ds:schemaRef ds:uri="http://schemas.openxmlformats.org/package/2006/metadata/core-properties"/>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1323</TotalTime>
  <Words>1785</Words>
  <Application>Microsoft Office PowerPoint</Application>
  <PresentationFormat>On-screen Show (4:3)</PresentationFormat>
  <Paragraphs>188</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Rebecca Neale</cp:lastModifiedBy>
  <cp:revision>146</cp:revision>
  <cp:lastPrinted>2017-03-31T08:45:08Z</cp:lastPrinted>
  <dcterms:created xsi:type="dcterms:W3CDTF">2010-04-12T23:12:02Z</dcterms:created>
  <dcterms:modified xsi:type="dcterms:W3CDTF">2017-04-11T14:32:55Z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