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5"/>
  </p:sldMasterIdLst>
  <p:notesMasterIdLst>
    <p:notesMasterId r:id="rId23"/>
  </p:notesMasterIdLst>
  <p:sldIdLst>
    <p:sldId id="315" r:id="rId6"/>
    <p:sldId id="319" r:id="rId7"/>
    <p:sldId id="323" r:id="rId8"/>
    <p:sldId id="336" r:id="rId9"/>
    <p:sldId id="324" r:id="rId10"/>
    <p:sldId id="334" r:id="rId11"/>
    <p:sldId id="335" r:id="rId12"/>
    <p:sldId id="337" r:id="rId13"/>
    <p:sldId id="333" r:id="rId14"/>
    <p:sldId id="326" r:id="rId15"/>
    <p:sldId id="340" r:id="rId16"/>
    <p:sldId id="344" r:id="rId17"/>
    <p:sldId id="338" r:id="rId18"/>
    <p:sldId id="328" r:id="rId19"/>
    <p:sldId id="339" r:id="rId20"/>
    <p:sldId id="332" r:id="rId21"/>
    <p:sldId id="31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B"/>
    <a:srgbClr val="3F3172"/>
    <a:srgbClr val="022246"/>
    <a:srgbClr val="B2A174"/>
    <a:srgbClr val="DEC38A"/>
    <a:srgbClr val="4C3B6A"/>
    <a:srgbClr val="CE3C59"/>
    <a:srgbClr val="DC5F66"/>
    <a:srgbClr val="CD0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83" autoAdjust="0"/>
  </p:normalViewPr>
  <p:slideViewPr>
    <p:cSldViewPr snapToGrid="0" snapToObjects="1" showGuides="1">
      <p:cViewPr>
        <p:scale>
          <a:sx n="109" d="100"/>
          <a:sy n="109" d="100"/>
        </p:scale>
        <p:origin x="-1128" y="-36"/>
      </p:cViewPr>
      <p:guideLst>
        <p:guide orient="horz" pos="673"/>
        <p:guide pos="342"/>
      </p:guideLst>
    </p:cSldViewPr>
  </p:slideViewPr>
  <p:outlineViewPr>
    <p:cViewPr>
      <p:scale>
        <a:sx n="33" d="100"/>
        <a:sy n="33" d="100"/>
      </p:scale>
      <p:origin x="0" y="82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47" d="100"/>
          <a:sy n="147" d="100"/>
        </p:scale>
        <p:origin x="-37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EE85F2-8C45-EE4B-B12D-EE1C9D79C76C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75197D-925C-8945-B32F-55D90546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67ECE2-250F-4540-941C-15BC8318008D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EBBD8-5C44-394F-B13A-F4EDE426C1BA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96E0A-DA9E-804A-ACBD-D323E5FF77ED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939D1-75CE-A448-ACC5-37421F174E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81D5B-5C84-6F46-879D-91C849069B3B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DF221-1D67-074B-9B65-D1C792460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3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8236F-5833-A34F-BC85-448919B5A48D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34B97-EB5A-F547-8690-70897A55F6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94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448AA-40E7-4D43-91FA-F5218927BDB1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CA5B6-BEE1-5244-A731-2E0E528D04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D0779-A2DC-1D46-82C4-11C0B06488DA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5B99-96E5-0A40-9ECC-A07D3EE05C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D6C26-E0D7-3940-8292-1F5BC37E5FC9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3AD42-90B9-6943-8CA8-8FC616CEF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3B755-3021-8442-B67E-E4684B1202EC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B232F-ED87-8C4B-8BDD-32FF298E4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1D244-F122-DF45-A65C-C79793F6E8A9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0A414-9B9D-144F-8443-C59F6C317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95B00-F95C-1640-AB03-B3FBBDF972EC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57A15-31D9-564F-82B2-62F421515B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00142-EF71-B246-8519-4CFAF2709668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B62-116F-A64D-BBF9-D3F8F87FE5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9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E5F392-D75E-6A4F-A52F-F2C2BB4B1D5F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B9651-8C2B-C748-B87F-BA99ADF5BA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BF1C7E-43B0-614A-91DC-007EAAEED957}" type="datetimeFigureOut">
              <a:rPr lang="en-US" smtClean="0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79FB7C-D8BB-4C4B-B37B-C2D3DF242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3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17" r:id="rId12"/>
    <p:sldLayoutId id="214748371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420-_MG_0742_Myla Le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12464" r="20127" b="35058"/>
          <a:stretch/>
        </p:blipFill>
        <p:spPr>
          <a:xfrm>
            <a:off x="0" y="0"/>
            <a:ext cx="9144000" cy="4680000"/>
          </a:xfrm>
          <a:prstGeom prst="rect">
            <a:avLst/>
          </a:prstGeo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98069" y="5068888"/>
            <a:ext cx="84105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Using data to transform lives: making the most of CORC reports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CORC Members’ Forum 5 April 2017: Building an outcomes-focused service</a:t>
            </a:r>
          </a:p>
          <a:p>
            <a:pPr eaLnBrk="1" hangingPunct="1">
              <a:spcBef>
                <a:spcPts val="1200"/>
              </a:spcBef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1800" b="1" dirty="0" smtClean="0">
                <a:latin typeface="Arial" charset="0"/>
                <a:cs typeface="Arial" charset="0"/>
              </a:rPr>
              <a:t>Rachel Bryant-Waugh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245758" y="633874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95262" y="358558"/>
            <a:ext cx="8948738" cy="116046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What tasks have we set?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8" y="1186132"/>
            <a:ext cx="8449957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Specific team targets for improvement on uptake rates </a:t>
            </a:r>
          </a:p>
          <a:p>
            <a:endParaRPr lang="en-GB" sz="2800" dirty="0"/>
          </a:p>
          <a:p>
            <a:r>
              <a:rPr lang="en-GB" sz="2800" dirty="0" smtClean="0"/>
              <a:t>Aim to achieve better consistency and inter-team support around data capture and reporting processes </a:t>
            </a:r>
          </a:p>
          <a:p>
            <a:endParaRPr lang="en-GB" sz="2800" dirty="0"/>
          </a:p>
          <a:p>
            <a:r>
              <a:rPr lang="en-GB" sz="2800" dirty="0" smtClean="0"/>
              <a:t>To </a:t>
            </a:r>
            <a:r>
              <a:rPr lang="en-GB" sz="2800" dirty="0"/>
              <a:t>use our report as fully as possible in relation to its envisaged purpose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0" y="4693727"/>
            <a:ext cx="3631720" cy="19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238699" y="715992"/>
            <a:ext cx="8710039" cy="763648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The purpose of CORC reports 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3490" y="1296718"/>
            <a:ext cx="8505248" cy="5308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To collate and analyze routinely collected data related to outcomes and experience for CYP and their families to inform our practice and service development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To allow comparison with other CORC member services - important for benchmarking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To underline the importance of mental health related outcome monitoring in our specific setting</a:t>
            </a:r>
            <a:endParaRPr lang="en-US" sz="2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91" y="1113311"/>
            <a:ext cx="1592580" cy="18364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1" y="5426884"/>
            <a:ext cx="1242204" cy="1242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91" y="2621928"/>
            <a:ext cx="1592580" cy="183642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25" y="4352962"/>
            <a:ext cx="1592580" cy="1836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2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238699" y="715992"/>
            <a:ext cx="8710039" cy="763648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The purpose of CORC reports 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3490" y="1217029"/>
            <a:ext cx="8579740" cy="5308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ensure we are in line with key national </a:t>
            </a:r>
            <a:r>
              <a:rPr lang="en-US" sz="2800" dirty="0" smtClean="0"/>
              <a:t>directives, by: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Monitoring </a:t>
            </a:r>
            <a:r>
              <a:rPr lang="en-US" sz="2400" dirty="0"/>
              <a:t>whether we are providing effective care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Assisting </a:t>
            </a:r>
            <a:r>
              <a:rPr lang="en-US" sz="2400" dirty="0"/>
              <a:t>with developing our workforce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Strengthening accountability and transparency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6" y="1296718"/>
            <a:ext cx="2058423" cy="2210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57" y="1296718"/>
            <a:ext cx="1666921" cy="2354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67" y="1217029"/>
            <a:ext cx="3124666" cy="23459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68003" y="4658265"/>
            <a:ext cx="6961517" cy="586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Improving reliability through higher completion rates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8360" y="5512280"/>
            <a:ext cx="7732413" cy="59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Highlighting areas for improvement/closer scrutiny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272068" y="6021237"/>
            <a:ext cx="1513246" cy="33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95262" y="477772"/>
            <a:ext cx="8948738" cy="116046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Sharing the importance of MH outcomes</a:t>
            </a: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4" y="1383531"/>
            <a:ext cx="7439025" cy="4977582"/>
          </a:xfr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5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07052" y="256480"/>
            <a:ext cx="8948738" cy="116046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GB" sz="3600" b="1" dirty="0" smtClean="0">
                <a:solidFill>
                  <a:schemeClr val="accent1"/>
                </a:solidFill>
                <a:latin typeface="Arial" charset="0"/>
              </a:rPr>
              <a:t>Why is this so important?</a:t>
            </a: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4855" y="1237621"/>
            <a:ext cx="8527990" cy="5308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We need to ensure our data are </a:t>
            </a:r>
            <a:r>
              <a:rPr lang="en-US" sz="2800" b="1" dirty="0" smtClean="0">
                <a:latin typeface="+mj-lt"/>
              </a:rPr>
              <a:t>representative </a:t>
            </a:r>
            <a:r>
              <a:rPr lang="en-US" sz="2800" dirty="0" smtClean="0">
                <a:latin typeface="+mj-lt"/>
              </a:rPr>
              <a:t>of the children and young people that we work with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 Representative data can </a:t>
            </a:r>
            <a:r>
              <a:rPr lang="en-US" sz="2800" b="1" dirty="0" smtClean="0">
                <a:latin typeface="+mj-lt"/>
              </a:rPr>
              <a:t>better inform our practice</a:t>
            </a:r>
            <a:r>
              <a:rPr lang="en-US" sz="2800" dirty="0" smtClean="0">
                <a:latin typeface="+mj-lt"/>
              </a:rPr>
              <a:t> and help us to </a:t>
            </a:r>
            <a:r>
              <a:rPr lang="en-US" sz="2800" b="1" dirty="0" smtClean="0">
                <a:latin typeface="+mj-lt"/>
              </a:rPr>
              <a:t>develop responsive services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b="1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 We need evidence that our interventions are consistently optimally helpful to those receiving them</a:t>
            </a:r>
            <a:endParaRPr lang="en-US" sz="2800" b="1" dirty="0">
              <a:latin typeface="+mj-lt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81" y="5072331"/>
            <a:ext cx="1366819" cy="16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95262" y="294677"/>
            <a:ext cx="8948738" cy="116046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GB" sz="3600" b="1" dirty="0" smtClean="0">
                <a:solidFill>
                  <a:schemeClr val="accent1"/>
                </a:solidFill>
                <a:latin typeface="Arial" charset="0"/>
              </a:rPr>
              <a:t>Why is this so important?</a:t>
            </a: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0" y="1616392"/>
            <a:ext cx="3132423" cy="1342467"/>
          </a:xfr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3285586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7" y="2283276"/>
            <a:ext cx="3338423" cy="271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95262" y="256480"/>
            <a:ext cx="8948738" cy="116046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GB" sz="3600" b="1" dirty="0" smtClean="0">
                <a:solidFill>
                  <a:schemeClr val="accent1"/>
                </a:solidFill>
                <a:latin typeface="Arial" charset="0"/>
              </a:rPr>
              <a:t>Acknowledgements</a:t>
            </a: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5625" y="1808163"/>
            <a:ext cx="7439025" cy="53086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>
              <a:latin typeface="Arial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/>
              <a:t>Our patients and families for providing the dat</a:t>
            </a:r>
            <a:r>
              <a:rPr lang="en-US" sz="2800" dirty="0"/>
              <a:t>a</a:t>
            </a:r>
            <a:endParaRPr lang="en-US" sz="2800" dirty="0" smtClean="0"/>
          </a:p>
          <a:p>
            <a:pPr marL="0" indent="0" algn="ctr" eaLnBrk="1" hangingPunct="1">
              <a:buNone/>
            </a:pPr>
            <a:r>
              <a:rPr lang="en-US" sz="2800" dirty="0" smtClean="0"/>
              <a:t>Meredith Mora, Trust Outcomes Lead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GOSH Quality Improvement </a:t>
            </a:r>
            <a:r>
              <a:rPr lang="en-US" sz="2800" dirty="0"/>
              <a:t>T</a:t>
            </a:r>
            <a:r>
              <a:rPr lang="en-US" sz="2800" dirty="0" smtClean="0"/>
              <a:t>eam 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DCAMH colleagues</a:t>
            </a:r>
            <a:endParaRPr lang="en-US" sz="2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54" y="1121434"/>
            <a:ext cx="6250350" cy="31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 descr="GOSH  Sep 2012 DSC_637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1" r="8362" b="42561"/>
          <a:stretch/>
        </p:blipFill>
        <p:spPr bwMode="auto">
          <a:xfrm>
            <a:off x="0" y="0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3087" y="5013324"/>
            <a:ext cx="84105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Thank you for your attention!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b="1" dirty="0" smtClean="0">
                <a:latin typeface="+mn-lt"/>
                <a:cs typeface="Arial" charset="0"/>
              </a:rPr>
              <a:t>rachel.bryant-waugh@gosh.nhs.uk</a:t>
            </a:r>
            <a:endParaRPr lang="en-US" sz="2800" b="1" dirty="0">
              <a:latin typeface="+mn-lt"/>
              <a:cs typeface="Arial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383" y="274106"/>
            <a:ext cx="2276390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95262" y="168777"/>
            <a:ext cx="8948738" cy="1160463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</a:pPr>
            <a:r>
              <a:rPr lang="en-GB" sz="3600" b="1" dirty="0" smtClean="0">
                <a:solidFill>
                  <a:schemeClr val="accent1"/>
                </a:solidFill>
                <a:latin typeface="+mn-lt"/>
              </a:rPr>
              <a:t>Plan for presentation</a:t>
            </a:r>
            <a:endParaRPr lang="en-GB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5625" y="1308603"/>
            <a:ext cx="7439025" cy="5308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The purpose of CORC reports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Our context at GOSH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What did we learn?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What tasks have we set?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Why this is so important?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150423-_MG_3874_Hassan Safi.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1296"/>
          <a:stretch/>
        </p:blipFill>
        <p:spPr>
          <a:xfrm>
            <a:off x="5545666" y="0"/>
            <a:ext cx="3598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238699" y="715992"/>
            <a:ext cx="8710039" cy="763648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The purpose of CORC reports 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3490" y="1296718"/>
            <a:ext cx="8505248" cy="5308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To collate and analyze routinely collected data related to outcomes and experience for CYP and their families to inform our practice and service development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To allow comparison with other CORC member services - important for benchmarking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To underline the importance of mental health related outcome monitoring in our specific setting</a:t>
            </a:r>
            <a:endParaRPr lang="en-US" sz="2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1" y="5426884"/>
            <a:ext cx="1242204" cy="12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238699" y="715992"/>
            <a:ext cx="8710039" cy="763648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The purpose of CORC reports 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3490" y="1206500"/>
            <a:ext cx="8579740" cy="5308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ensure we are in line with key national </a:t>
            </a:r>
            <a:r>
              <a:rPr lang="en-US" sz="2800" dirty="0" smtClean="0"/>
              <a:t>directives, by: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Monitoring </a:t>
            </a:r>
            <a:r>
              <a:rPr lang="en-US" sz="2400" dirty="0"/>
              <a:t>whether we are providing effective care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Assisting </a:t>
            </a:r>
            <a:r>
              <a:rPr lang="en-US" sz="2400" dirty="0"/>
              <a:t>with developing our workforce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Strengthening accountability and transparency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6" y="1296718"/>
            <a:ext cx="2058423" cy="2210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57" y="1296718"/>
            <a:ext cx="1666921" cy="2354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67" y="1217029"/>
            <a:ext cx="3124666" cy="23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95262" y="274106"/>
            <a:ext cx="8948738" cy="1160463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</a:pPr>
            <a:r>
              <a:rPr lang="en-GB" sz="3600" b="1" dirty="0" smtClean="0">
                <a:solidFill>
                  <a:schemeClr val="accent1"/>
                </a:solidFill>
                <a:latin typeface="+mn-lt"/>
              </a:rPr>
              <a:t>Our context at GOSH</a:t>
            </a:r>
            <a:endParaRPr lang="en-GB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0685" y="1392508"/>
            <a:ext cx="8548028" cy="5308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National specialist children’s health care provider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he ‘child first and always’ – </a:t>
            </a:r>
            <a:r>
              <a:rPr lang="en-US" sz="2800" i="1" dirty="0" smtClean="0"/>
              <a:t>always values </a:t>
            </a:r>
            <a:r>
              <a:rPr lang="en-US" sz="2800" dirty="0" smtClean="0"/>
              <a:t>with explicit focus on improving patient experience and enhancing staff engagement in all aspects of care delivery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Mental health </a:t>
            </a:r>
            <a:r>
              <a:rPr lang="en-US" sz="2800" dirty="0"/>
              <a:t>d</a:t>
            </a:r>
            <a:r>
              <a:rPr lang="en-US" sz="2800" dirty="0" smtClean="0"/>
              <a:t>epartment with in-patient and specialist out-patient teams – recent CORC member </a:t>
            </a:r>
            <a:endParaRPr lang="en-US" sz="2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lways_valu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20" y="5282617"/>
            <a:ext cx="2878282" cy="15753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46098" y="2036618"/>
            <a:ext cx="5787735" cy="4262429"/>
            <a:chOff x="3046098" y="2036618"/>
            <a:chExt cx="5787735" cy="426242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046098" y="2036618"/>
              <a:ext cx="5787735" cy="20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6098" y="2036618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8833833" y="2057400"/>
              <a:ext cx="0" cy="424164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33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296832" y="134271"/>
            <a:ext cx="8948738" cy="1160463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</a:pPr>
            <a:r>
              <a:rPr lang="en-GB" sz="3600" b="1" dirty="0" smtClean="0">
                <a:solidFill>
                  <a:schemeClr val="accent1"/>
                </a:solidFill>
                <a:latin typeface="+mn-lt"/>
              </a:rPr>
              <a:t>Our context at GOSH</a:t>
            </a:r>
            <a:endParaRPr lang="en-GB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6832" y="1139631"/>
            <a:ext cx="4976280" cy="275950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81" y="3899140"/>
            <a:ext cx="5148421" cy="2854587"/>
          </a:xfrm>
          <a:prstGeom prst="rect">
            <a:avLst/>
          </a:prstGeom>
        </p:spPr>
      </p:pic>
      <p:pic>
        <p:nvPicPr>
          <p:cNvPr id="12" name="Picture 11" descr="20150423-_MG_4652_Alexander Legr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4" t="1322" r="16444"/>
          <a:stretch/>
        </p:blipFill>
        <p:spPr>
          <a:xfrm>
            <a:off x="5727963" y="0"/>
            <a:ext cx="3416037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95262" y="453448"/>
            <a:ext cx="8948738" cy="116046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What did we learn?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6202" y="1281951"/>
            <a:ext cx="8432511" cy="530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In terms of being in a position to submit our data…….</a:t>
            </a:r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We needed to create a forum for discussion about measures and procedures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We needed to foster a sense of collective ownership and shared purpose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8"/>
            <a:endParaRPr lang="en-US" sz="16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2" y="5193877"/>
            <a:ext cx="2096219" cy="1299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46" y="4561388"/>
            <a:ext cx="2095500" cy="1394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2422" y="5146475"/>
            <a:ext cx="4330224" cy="1035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And more than anything…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any change takes time!</a:t>
            </a:r>
            <a:r>
              <a:rPr lang="en-GB" sz="28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10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95262" y="453448"/>
            <a:ext cx="8948738" cy="116046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What did we learn?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endParaRPr lang="en-GB" sz="3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6202" y="1281951"/>
            <a:ext cx="8638017" cy="530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In terms of the results of our report…..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We need to do better in terms of our </a:t>
            </a:r>
            <a:r>
              <a:rPr lang="en-US" sz="2800" dirty="0"/>
              <a:t>c</a:t>
            </a:r>
            <a:r>
              <a:rPr lang="en-US" sz="2800" dirty="0" smtClean="0"/>
              <a:t>ompletion rates!!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Generally our outcomes are in line with others’ – </a:t>
            </a:r>
          </a:p>
          <a:p>
            <a:pPr marL="0" indent="0" eaLnBrk="1" hangingPunct="1">
              <a:buNone/>
            </a:pPr>
            <a:r>
              <a:rPr lang="en-US" sz="2800" dirty="0"/>
              <a:t>	</a:t>
            </a:r>
            <a:r>
              <a:rPr lang="en-US" sz="2800" dirty="0" smtClean="0"/>
              <a:t>except for CGAS where progress is greater for CYP 	seen at GOSH (perhaps in line with severity of 	presentation at a national service) </a:t>
            </a:r>
            <a:endParaRPr lang="en-US" sz="2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8724"/>
            <a:ext cx="1679276" cy="16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95262" y="177403"/>
            <a:ext cx="8948738" cy="1160463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</a:pPr>
            <a:r>
              <a:rPr lang="en-GB" sz="3600" b="1" dirty="0" smtClean="0">
                <a:solidFill>
                  <a:schemeClr val="accent1"/>
                </a:solidFill>
                <a:latin typeface="+mn-lt"/>
              </a:rPr>
              <a:t>Main challenges</a:t>
            </a:r>
            <a:endParaRPr lang="en-GB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7996" y="1206500"/>
            <a:ext cx="8488234" cy="53086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Uptake</a:t>
            </a:r>
          </a:p>
          <a:p>
            <a:pPr marL="6858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Initial ‘buy in’ across CAMHS department </a:t>
            </a:r>
          </a:p>
          <a:p>
            <a:pPr marL="6858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Remembering to administer and complete measures</a:t>
            </a:r>
          </a:p>
          <a:p>
            <a:pPr marL="6858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Not being clear about last session for T2</a:t>
            </a:r>
          </a:p>
          <a:p>
            <a:pPr marL="6858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Poor follow-up return rate </a:t>
            </a:r>
          </a:p>
          <a:p>
            <a:pPr marL="685800"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Data entry</a:t>
            </a:r>
          </a:p>
          <a:p>
            <a:pPr marL="6858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Staff resources</a:t>
            </a:r>
          </a:p>
          <a:p>
            <a:pPr marL="6858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More missing data than needed</a:t>
            </a:r>
          </a:p>
          <a:p>
            <a:pPr marL="6858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Database infrastructure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56325" y="6361113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rgbClr val="006AAB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63" y="274106"/>
            <a:ext cx="2277283" cy="5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08" y="3710805"/>
            <a:ext cx="3300984" cy="24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613fe7-fadb-4542-90e0-2214e9d49a37">QKNDTM7AQQFC-603-14</_dlc_DocId>
    <_dlc_DocIdUrl xmlns="30613fe7-fadb-4542-90e0-2214e9d49a37">
      <Url>http://goshweb/corporate/communications/_layouts/DocIdRedir.aspx?ID=QKNDTM7AQQFC-603-14</Url>
      <Description>QKNDTM7AQQFC-603-14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686C51C940342A1E2B99D77C60291" ma:contentTypeVersion="2" ma:contentTypeDescription="Create a new document." ma:contentTypeScope="" ma:versionID="8e89d9cbea206625a0124fe352e55a8a">
  <xsd:schema xmlns:xsd="http://www.w3.org/2001/XMLSchema" xmlns:xs="http://www.w3.org/2001/XMLSchema" xmlns:p="http://schemas.microsoft.com/office/2006/metadata/properties" xmlns:ns1="http://schemas.microsoft.com/sharepoint/v3" xmlns:ns2="30613fe7-fadb-4542-90e0-2214e9d49a37" targetNamespace="http://schemas.microsoft.com/office/2006/metadata/properties" ma:root="true" ma:fieldsID="f3c1370e3b65256f788849e12780efed" ns1:_="" ns2:_="">
    <xsd:import namespace="http://schemas.microsoft.com/sharepoint/v3"/>
    <xsd:import namespace="30613fe7-fadb-4542-90e0-2214e9d49a3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13fe7-fadb-4542-90e0-2214e9d49a3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18020BF-6F42-4478-BA13-46EB86C7F9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093066-F948-48E2-9727-A9F331F7BB5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30613fe7-fadb-4542-90e0-2214e9d49a37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7038034-FD26-4041-B285-B33A6B94E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613fe7-fadb-4542-90e0-2214e9d49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954F4D9-F63A-4372-8A5D-0185D27F2C5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662</Words>
  <Application>Microsoft Office PowerPoint</Application>
  <PresentationFormat>On-screen Show (4:3)</PresentationFormat>
  <Paragraphs>144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Plan for presentation</vt:lpstr>
      <vt:lpstr>The purpose of CORC reports  </vt:lpstr>
      <vt:lpstr>The purpose of CORC reports  </vt:lpstr>
      <vt:lpstr>Our context at GOSH</vt:lpstr>
      <vt:lpstr>Our context at GOSH</vt:lpstr>
      <vt:lpstr>What did we learn? </vt:lpstr>
      <vt:lpstr>What did we learn? </vt:lpstr>
      <vt:lpstr>Main challenges</vt:lpstr>
      <vt:lpstr>What tasks have we set? </vt:lpstr>
      <vt:lpstr>The purpose of CORC reports  </vt:lpstr>
      <vt:lpstr>The purpose of CORC reports  </vt:lpstr>
      <vt:lpstr>Sharing the importance of MH outcomes</vt:lpstr>
      <vt:lpstr>Why is this so important?</vt:lpstr>
      <vt:lpstr>Why is this so important?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GOSH PowerPoint template</dc:title>
  <dc:creator>Tim Branch</dc:creator>
  <cp:lastModifiedBy>Rebecca Neale</cp:lastModifiedBy>
  <cp:revision>86</cp:revision>
  <cp:lastPrinted>2014-09-09T17:00:38Z</cp:lastPrinted>
  <dcterms:created xsi:type="dcterms:W3CDTF">2014-09-09T10:53:21Z</dcterms:created>
  <dcterms:modified xsi:type="dcterms:W3CDTF">2017-04-11T14:33:07Z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0x010100C39686C51C940342A1E2B99D77C60291</vt:lpwstr>
  </property>
  <property fmtid="{D5CDD505-2E9C-101B-9397-08002B2CF9AE}" pid="3" name="_dlc_DocIdItemGuid">
    <vt:lpwstr>bab6d576-ebf3-4ce6-942d-b837f081a459</vt:lpwstr>
  </property>
</Properties>
</file>