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3" r:id="rId4"/>
    <p:sldId id="274" r:id="rId5"/>
    <p:sldId id="285" r:id="rId6"/>
    <p:sldId id="275" r:id="rId7"/>
    <p:sldId id="276" r:id="rId8"/>
    <p:sldId id="287" r:id="rId9"/>
    <p:sldId id="290" r:id="rId10"/>
    <p:sldId id="289" r:id="rId11"/>
    <p:sldId id="291" r:id="rId12"/>
    <p:sldId id="292" r:id="rId13"/>
    <p:sldId id="293" r:id="rId14"/>
    <p:sldId id="2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C5"/>
    <a:srgbClr val="EAF7FA"/>
    <a:srgbClr val="C2E8F0"/>
    <a:srgbClr val="C7DDF1"/>
    <a:srgbClr val="69AC18"/>
    <a:srgbClr val="4BAE1A"/>
    <a:srgbClr val="17B1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71087" autoAdjust="0"/>
  </p:normalViewPr>
  <p:slideViewPr>
    <p:cSldViewPr snapToGrid="0">
      <p:cViewPr>
        <p:scale>
          <a:sx n="71" d="100"/>
          <a:sy n="71" d="100"/>
        </p:scale>
        <p:origin x="-1266" y="-84"/>
      </p:cViewPr>
      <p:guideLst>
        <p:guide orient="horz" pos="2160"/>
        <p:guide pos="3840"/>
      </p:guideLst>
    </p:cSldViewPr>
  </p:slideViewPr>
  <p:outlineViewPr>
    <p:cViewPr>
      <p:scale>
        <a:sx n="33" d="100"/>
        <a:sy n="33" d="100"/>
      </p:scale>
      <p:origin x="0" y="-2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3F6C0-2AD6-4F57-8136-09DB24E0AE4F}" type="datetimeFigureOut">
              <a:rPr lang="en-GB" smtClean="0"/>
              <a:t>11/04/2017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D3FE1-EA64-4318-A300-4A19E1FAAB6C}" type="slidenum">
              <a:rPr lang="en-GB" smtClean="0"/>
              <a:t>‹#›</a:t>
            </a:fld>
            <a:endParaRPr lang="en-GB"/>
          </a:p>
        </p:txBody>
      </p:sp>
    </p:spTree>
    <p:extLst>
      <p:ext uri="{BB962C8B-B14F-4D97-AF65-F5344CB8AC3E}">
        <p14:creationId xmlns:p14="http://schemas.microsoft.com/office/powerpoint/2010/main" val="3902735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Tell you a little about Leeds- the context</a:t>
            </a:r>
          </a:p>
          <a:p>
            <a:r>
              <a:rPr lang="en-US" baseline="0" dirty="0" smtClean="0"/>
              <a:t>In essence provide a case study from Leeds – </a:t>
            </a:r>
          </a:p>
          <a:p>
            <a:endParaRPr lang="en-US" baseline="0" dirty="0" smtClean="0"/>
          </a:p>
          <a:p>
            <a:r>
              <a:rPr lang="en-US" baseline="0" dirty="0" smtClean="0"/>
              <a:t>Key points being –</a:t>
            </a:r>
          </a:p>
          <a:p>
            <a:r>
              <a:rPr lang="en-US" baseline="0" dirty="0" smtClean="0"/>
              <a:t>The importance of working with partners across the whole system  – and the how we are doing it (strengths and challenges)</a:t>
            </a:r>
          </a:p>
          <a:p>
            <a:r>
              <a:rPr lang="en-US" baseline="0" dirty="0" smtClean="0"/>
              <a:t>Following the principles of CYP IAPT</a:t>
            </a:r>
          </a:p>
          <a:p>
            <a:r>
              <a:rPr lang="en-US" baseline="0" dirty="0" smtClean="0"/>
              <a:t>Establishment of the HOPE steering group and involvement of CORC to support us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45D3FE1-EA64-4318-A300-4A19E1FAAB6C}" type="slidenum">
              <a:rPr lang="en-GB" smtClean="0"/>
              <a:t>1</a:t>
            </a:fld>
            <a:endParaRPr lang="en-GB"/>
          </a:p>
        </p:txBody>
      </p:sp>
    </p:spTree>
    <p:extLst>
      <p:ext uri="{BB962C8B-B14F-4D97-AF65-F5344CB8AC3E}">
        <p14:creationId xmlns:p14="http://schemas.microsoft.com/office/powerpoint/2010/main" val="362483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0000"/>
              </a:lnSpc>
            </a:pPr>
            <a:r>
              <a:rPr lang="en-GB" dirty="0" smtClean="0"/>
              <a:t>Key Findings:</a:t>
            </a:r>
          </a:p>
          <a:p>
            <a:pPr lvl="1">
              <a:lnSpc>
                <a:spcPct val="130000"/>
              </a:lnSpc>
            </a:pPr>
            <a:r>
              <a:rPr lang="en-GB" dirty="0" smtClean="0"/>
              <a:t>All using different IT for storing and processing data; ranging from integrated service user record system to paper files and spreadsheets </a:t>
            </a:r>
          </a:p>
          <a:p>
            <a:pPr lvl="1">
              <a:lnSpc>
                <a:spcPct val="130000"/>
              </a:lnSpc>
            </a:pPr>
            <a:r>
              <a:rPr lang="en-GB" dirty="0" smtClean="0"/>
              <a:t>Analysis at a service level is inconsistent</a:t>
            </a:r>
          </a:p>
          <a:p>
            <a:pPr lvl="1">
              <a:lnSpc>
                <a:spcPct val="130000"/>
              </a:lnSpc>
            </a:pPr>
            <a:r>
              <a:rPr lang="en-GB" dirty="0" smtClean="0"/>
              <a:t>Feedback loops to staff after the data has been aggregated are better embedded in some services</a:t>
            </a:r>
          </a:p>
          <a:p>
            <a:pPr lvl="1">
              <a:lnSpc>
                <a:spcPct val="130000"/>
              </a:lnSpc>
            </a:pPr>
            <a:r>
              <a:rPr lang="en-GB" dirty="0" smtClean="0"/>
              <a:t>Focus often on data completeness rather than learning and development</a:t>
            </a:r>
          </a:p>
          <a:p>
            <a:pPr lvl="1">
              <a:lnSpc>
                <a:spcPct val="130000"/>
              </a:lnSpc>
            </a:pPr>
            <a:r>
              <a:rPr lang="en-GB" dirty="0" smtClean="0"/>
              <a:t>General use of data to look at specific team / intervention impact is a challenge</a:t>
            </a:r>
          </a:p>
          <a:p>
            <a:endParaRPr lang="en-GB" dirty="0"/>
          </a:p>
        </p:txBody>
      </p:sp>
      <p:sp>
        <p:nvSpPr>
          <p:cNvPr id="4" name="Slide Number Placeholder 3"/>
          <p:cNvSpPr>
            <a:spLocks noGrp="1"/>
          </p:cNvSpPr>
          <p:nvPr>
            <p:ph type="sldNum" sz="quarter" idx="10"/>
          </p:nvPr>
        </p:nvSpPr>
        <p:spPr/>
        <p:txBody>
          <a:bodyPr/>
          <a:lstStyle/>
          <a:p>
            <a:fld id="{F45D3FE1-EA64-4318-A300-4A19E1FAAB6C}" type="slidenum">
              <a:rPr lang="en-GB" smtClean="0"/>
              <a:t>10</a:t>
            </a:fld>
            <a:endParaRPr lang="en-GB"/>
          </a:p>
        </p:txBody>
      </p:sp>
    </p:spTree>
    <p:extLst>
      <p:ext uri="{BB962C8B-B14F-4D97-AF65-F5344CB8AC3E}">
        <p14:creationId xmlns:p14="http://schemas.microsoft.com/office/powerpoint/2010/main" val="2541362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0000"/>
              </a:lnSpc>
            </a:pPr>
            <a:r>
              <a:rPr lang="en-GB" sz="2200" dirty="0" smtClean="0"/>
              <a:t>Purpose: to identify common themes of delivery, understand the evidence base and how interventions are being measured, recognise common moderators of success</a:t>
            </a:r>
          </a:p>
          <a:p>
            <a:pPr>
              <a:lnSpc>
                <a:spcPct val="130000"/>
              </a:lnSpc>
            </a:pPr>
            <a:r>
              <a:rPr lang="en-GB" sz="2200" dirty="0" smtClean="0"/>
              <a:t>Using the EBPU Logic Model with 6 services:</a:t>
            </a:r>
          </a:p>
          <a:p>
            <a:pPr lvl="1">
              <a:lnSpc>
                <a:spcPct val="130000"/>
              </a:lnSpc>
            </a:pPr>
            <a:r>
              <a:rPr lang="en-GB" sz="2200" dirty="0" smtClean="0"/>
              <a:t>Alternative Provision Schools</a:t>
            </a:r>
          </a:p>
          <a:p>
            <a:pPr lvl="1">
              <a:lnSpc>
                <a:spcPct val="130000"/>
              </a:lnSpc>
            </a:pPr>
            <a:r>
              <a:rPr lang="en-GB" sz="2200" dirty="0" smtClean="0"/>
              <a:t>Schools Cluster</a:t>
            </a:r>
          </a:p>
          <a:p>
            <a:pPr lvl="1">
              <a:lnSpc>
                <a:spcPct val="130000"/>
              </a:lnSpc>
            </a:pPr>
            <a:r>
              <a:rPr lang="en-GB" sz="2200" dirty="0" smtClean="0"/>
              <a:t>Voluntary Community Sector organisation</a:t>
            </a:r>
          </a:p>
          <a:p>
            <a:pPr lvl="1">
              <a:lnSpc>
                <a:spcPct val="130000"/>
              </a:lnSpc>
            </a:pPr>
            <a:r>
              <a:rPr lang="en-GB" sz="2200" dirty="0" smtClean="0"/>
              <a:t>Multi Systemic Therapies</a:t>
            </a:r>
          </a:p>
          <a:p>
            <a:pPr lvl="1">
              <a:lnSpc>
                <a:spcPct val="130000"/>
              </a:lnSpc>
            </a:pPr>
            <a:r>
              <a:rPr lang="en-GB" sz="2200" dirty="0" smtClean="0"/>
              <a:t>Local Authority Educational Psychologist Team</a:t>
            </a:r>
          </a:p>
          <a:p>
            <a:endParaRPr lang="en-GB" dirty="0"/>
          </a:p>
        </p:txBody>
      </p:sp>
      <p:sp>
        <p:nvSpPr>
          <p:cNvPr id="4" name="Slide Number Placeholder 3"/>
          <p:cNvSpPr>
            <a:spLocks noGrp="1"/>
          </p:cNvSpPr>
          <p:nvPr>
            <p:ph type="sldNum" sz="quarter" idx="10"/>
          </p:nvPr>
        </p:nvSpPr>
        <p:spPr/>
        <p:txBody>
          <a:bodyPr/>
          <a:lstStyle/>
          <a:p>
            <a:fld id="{F45D3FE1-EA64-4318-A300-4A19E1FAAB6C}" type="slidenum">
              <a:rPr lang="en-GB" smtClean="0"/>
              <a:t>11</a:t>
            </a:fld>
            <a:endParaRPr lang="en-GB"/>
          </a:p>
        </p:txBody>
      </p:sp>
    </p:spTree>
    <p:extLst>
      <p:ext uri="{BB962C8B-B14F-4D97-AF65-F5344CB8AC3E}">
        <p14:creationId xmlns:p14="http://schemas.microsoft.com/office/powerpoint/2010/main" val="2541362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GB" b="1" dirty="0" smtClean="0"/>
              <a:t>Key Findings</a:t>
            </a:r>
          </a:p>
          <a:p>
            <a:pPr>
              <a:lnSpc>
                <a:spcPct val="120000"/>
              </a:lnSpc>
            </a:pPr>
            <a:r>
              <a:rPr lang="en-GB" dirty="0" smtClean="0"/>
              <a:t>Outcomes at the individual level is a key focus with lots of qualitative data</a:t>
            </a:r>
          </a:p>
          <a:p>
            <a:pPr>
              <a:lnSpc>
                <a:spcPct val="120000"/>
              </a:lnSpc>
            </a:pPr>
            <a:r>
              <a:rPr lang="en-GB" dirty="0" smtClean="0"/>
              <a:t>Finding ways to aggregate these outcomes to a service/team level, and consistently across services, is a challenge</a:t>
            </a:r>
          </a:p>
          <a:p>
            <a:pPr>
              <a:lnSpc>
                <a:spcPct val="120000"/>
              </a:lnSpc>
            </a:pPr>
            <a:r>
              <a:rPr lang="en-GB" dirty="0" smtClean="0"/>
              <a:t>Not one method of assessing SEMH needs: all using similar but different ‘checklists’</a:t>
            </a:r>
          </a:p>
          <a:p>
            <a:pPr>
              <a:lnSpc>
                <a:spcPct val="120000"/>
              </a:lnSpc>
            </a:pPr>
            <a:r>
              <a:rPr lang="en-GB" dirty="0" smtClean="0"/>
              <a:t>Bottom up approach to deciding on the evidence based intervention</a:t>
            </a:r>
          </a:p>
          <a:p>
            <a:pPr>
              <a:lnSpc>
                <a:spcPct val="120000"/>
              </a:lnSpc>
            </a:pPr>
            <a:r>
              <a:rPr lang="en-GB" dirty="0" smtClean="0"/>
              <a:t>Case co-ordination across agencies is challenging and can result in conflicting goals</a:t>
            </a:r>
          </a:p>
          <a:p>
            <a:endParaRPr lang="en-GB" dirty="0"/>
          </a:p>
        </p:txBody>
      </p:sp>
      <p:sp>
        <p:nvSpPr>
          <p:cNvPr id="4" name="Slide Number Placeholder 3"/>
          <p:cNvSpPr>
            <a:spLocks noGrp="1"/>
          </p:cNvSpPr>
          <p:nvPr>
            <p:ph type="sldNum" sz="quarter" idx="10"/>
          </p:nvPr>
        </p:nvSpPr>
        <p:spPr/>
        <p:txBody>
          <a:bodyPr/>
          <a:lstStyle/>
          <a:p>
            <a:fld id="{F45D3FE1-EA64-4318-A300-4A19E1FAAB6C}" type="slidenum">
              <a:rPr lang="en-GB" smtClean="0"/>
              <a:t>12</a:t>
            </a:fld>
            <a:endParaRPr lang="en-GB"/>
          </a:p>
        </p:txBody>
      </p:sp>
    </p:spTree>
    <p:extLst>
      <p:ext uri="{BB962C8B-B14F-4D97-AF65-F5344CB8AC3E}">
        <p14:creationId xmlns:p14="http://schemas.microsoft.com/office/powerpoint/2010/main" val="2541362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None/>
            </a:pPr>
            <a:endParaRPr lang="en-GB" sz="800" dirty="0" smtClean="0"/>
          </a:p>
          <a:p>
            <a:pPr>
              <a:spcBef>
                <a:spcPts val="600"/>
              </a:spcBef>
            </a:pPr>
            <a:r>
              <a:rPr lang="en-GB" dirty="0" smtClean="0"/>
              <a:t>Agreement on overall outcomes for children and young people </a:t>
            </a:r>
          </a:p>
          <a:p>
            <a:pPr>
              <a:spcBef>
                <a:spcPts val="600"/>
              </a:spcBef>
            </a:pPr>
            <a:endParaRPr lang="en-GB" sz="900" dirty="0" smtClean="0"/>
          </a:p>
          <a:p>
            <a:pPr>
              <a:spcBef>
                <a:spcPts val="600"/>
              </a:spcBef>
            </a:pPr>
            <a:r>
              <a:rPr lang="en-GB" dirty="0" smtClean="0"/>
              <a:t>Excellent buy in and attendance to ‘the discussion’</a:t>
            </a:r>
          </a:p>
          <a:p>
            <a:pPr marL="0" indent="0">
              <a:spcBef>
                <a:spcPts val="600"/>
              </a:spcBef>
              <a:buNone/>
            </a:pPr>
            <a:endParaRPr lang="en-GB" sz="900" dirty="0" smtClean="0"/>
          </a:p>
          <a:p>
            <a:pPr>
              <a:spcBef>
                <a:spcPts val="600"/>
              </a:spcBef>
            </a:pPr>
            <a:r>
              <a:rPr lang="en-GB" dirty="0" smtClean="0"/>
              <a:t>Conflicting ‘targets / indicators’ for agencies can drive conflicting actions</a:t>
            </a:r>
          </a:p>
          <a:p>
            <a:endParaRPr lang="en-GB" dirty="0"/>
          </a:p>
        </p:txBody>
      </p:sp>
      <p:sp>
        <p:nvSpPr>
          <p:cNvPr id="4" name="Slide Number Placeholder 3"/>
          <p:cNvSpPr>
            <a:spLocks noGrp="1"/>
          </p:cNvSpPr>
          <p:nvPr>
            <p:ph type="sldNum" sz="quarter" idx="10"/>
          </p:nvPr>
        </p:nvSpPr>
        <p:spPr/>
        <p:txBody>
          <a:bodyPr/>
          <a:lstStyle/>
          <a:p>
            <a:fld id="{F45D3FE1-EA64-4318-A300-4A19E1FAAB6C}" type="slidenum">
              <a:rPr lang="en-GB" smtClean="0"/>
              <a:t>13</a:t>
            </a:fld>
            <a:endParaRPr lang="en-GB"/>
          </a:p>
        </p:txBody>
      </p:sp>
    </p:spTree>
    <p:extLst>
      <p:ext uri="{BB962C8B-B14F-4D97-AF65-F5344CB8AC3E}">
        <p14:creationId xmlns:p14="http://schemas.microsoft.com/office/powerpoint/2010/main" val="2541362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5D3FE1-EA64-4318-A300-4A19E1FAAB6C}" type="slidenum">
              <a:rPr lang="en-GB" smtClean="0"/>
              <a:t>14</a:t>
            </a:fld>
            <a:endParaRPr lang="en-GB"/>
          </a:p>
        </p:txBody>
      </p:sp>
    </p:spTree>
    <p:extLst>
      <p:ext uri="{BB962C8B-B14F-4D97-AF65-F5344CB8AC3E}">
        <p14:creationId xmlns:p14="http://schemas.microsoft.com/office/powerpoint/2010/main" val="3064812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vision – key issue flagged by CYP</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To deliver this we recognise the need for us all to work together – to ensure the </a:t>
            </a:r>
            <a:r>
              <a:rPr lang="en-GB" b="1" baseline="0" dirty="0" smtClean="0"/>
              <a:t>adults</a:t>
            </a:r>
            <a:r>
              <a:rPr lang="en-GB" baseline="0" dirty="0" smtClean="0"/>
              <a:t> who are there to support children and young people in our city are confident, skilled and equipped to identify and support emotional and mental health needs</a:t>
            </a:r>
          </a:p>
          <a:p>
            <a:endParaRPr lang="en-GB" dirty="0" smtClean="0"/>
          </a:p>
          <a:p>
            <a:r>
              <a:rPr lang="en-GB" dirty="0" smtClean="0"/>
              <a:t>Key stats here:</a:t>
            </a:r>
          </a:p>
          <a:p>
            <a:r>
              <a:rPr lang="en-GB" dirty="0" smtClean="0"/>
              <a:t>273,000</a:t>
            </a:r>
            <a:r>
              <a:rPr lang="en-GB" baseline="0" dirty="0" smtClean="0"/>
              <a:t> </a:t>
            </a:r>
            <a:r>
              <a:rPr lang="en-GB" dirty="0" smtClean="0"/>
              <a:t>CYP: age 0-25 years</a:t>
            </a:r>
          </a:p>
          <a:p>
            <a:r>
              <a:rPr lang="en-GB" dirty="0" smtClean="0"/>
              <a:t>278 schools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18,000 school staff</a:t>
            </a:r>
          </a:p>
          <a:p>
            <a:r>
              <a:rPr lang="en-GB" dirty="0" smtClean="0"/>
              <a:t>8 colleges and 3 universities</a:t>
            </a:r>
          </a:p>
          <a:p>
            <a:r>
              <a:rPr lang="en-GB" dirty="0" smtClean="0"/>
              <a:t>3 NHS trusts and 107 GP Practices</a:t>
            </a:r>
          </a:p>
          <a:p>
            <a:endParaRPr lang="en-GB" dirty="0"/>
          </a:p>
        </p:txBody>
      </p:sp>
      <p:sp>
        <p:nvSpPr>
          <p:cNvPr id="4" name="Slide Number Placeholder 3"/>
          <p:cNvSpPr>
            <a:spLocks noGrp="1"/>
          </p:cNvSpPr>
          <p:nvPr>
            <p:ph type="sldNum" sz="quarter" idx="10"/>
          </p:nvPr>
        </p:nvSpPr>
        <p:spPr/>
        <p:txBody>
          <a:bodyPr/>
          <a:lstStyle/>
          <a:p>
            <a:fld id="{F45D3FE1-EA64-4318-A300-4A19E1FAAB6C}" type="slidenum">
              <a:rPr lang="en-GB" smtClean="0"/>
              <a:t>2</a:t>
            </a:fld>
            <a:endParaRPr lang="en-GB"/>
          </a:p>
        </p:txBody>
      </p:sp>
    </p:spTree>
    <p:extLst>
      <p:ext uri="{BB962C8B-B14F-4D97-AF65-F5344CB8AC3E}">
        <p14:creationId xmlns:p14="http://schemas.microsoft.com/office/powerpoint/2010/main" val="2541362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Voices of CYP strongly inform content of strategy and plan – have done from</a:t>
            </a:r>
            <a:r>
              <a:rPr lang="en-GB" baseline="0" dirty="0" smtClean="0"/>
              <a:t> beginning and continues to be the case</a:t>
            </a:r>
          </a:p>
          <a:p>
            <a:r>
              <a:rPr lang="en-GB" baseline="0" dirty="0" smtClean="0"/>
              <a:t>Supported by consultation by Young Minds and Leeds Health watch at the beginning – now integral to every development across the system</a:t>
            </a:r>
          </a:p>
          <a:p>
            <a:endParaRPr lang="en-GB" baseline="0" dirty="0" smtClean="0"/>
          </a:p>
          <a:p>
            <a:r>
              <a:rPr lang="en-GB" baseline="0" dirty="0" smtClean="0"/>
              <a:t>We expect CYP voice to be listened to in their own care and in co-production of new services/ pathways and products – example is </a:t>
            </a:r>
            <a:r>
              <a:rPr lang="en-GB" baseline="0" dirty="0" err="1" smtClean="0"/>
              <a:t>MindMate</a:t>
            </a:r>
            <a:r>
              <a:rPr lang="en-GB" baseline="0" dirty="0" smtClean="0"/>
              <a:t> website – from day one CYP developed content, language and design and recruited website developers – this continues – CYP panel oversees and has to approve content – as indicated by the thumb badge</a:t>
            </a:r>
            <a:endParaRPr lang="en-GB" dirty="0"/>
          </a:p>
        </p:txBody>
      </p:sp>
      <p:sp>
        <p:nvSpPr>
          <p:cNvPr id="4" name="Slide Number Placeholder 3"/>
          <p:cNvSpPr>
            <a:spLocks noGrp="1"/>
          </p:cNvSpPr>
          <p:nvPr>
            <p:ph type="sldNum" sz="quarter" idx="10"/>
          </p:nvPr>
        </p:nvSpPr>
        <p:spPr/>
        <p:txBody>
          <a:bodyPr/>
          <a:lstStyle/>
          <a:p>
            <a:fld id="{F45D3FE1-EA64-4318-A300-4A19E1FAAB6C}" type="slidenum">
              <a:rPr lang="en-GB" smtClean="0"/>
              <a:t>3</a:t>
            </a:fld>
            <a:endParaRPr lang="en-GB"/>
          </a:p>
        </p:txBody>
      </p:sp>
    </p:spTree>
    <p:extLst>
      <p:ext uri="{BB962C8B-B14F-4D97-AF65-F5344CB8AC3E}">
        <p14:creationId xmlns:p14="http://schemas.microsoft.com/office/powerpoint/2010/main" val="894183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 couple of years ago undertook a review (data, mapping of services </a:t>
            </a:r>
            <a:r>
              <a:rPr lang="en-GB" b="1" dirty="0" err="1" smtClean="0"/>
              <a:t>etc</a:t>
            </a:r>
            <a:r>
              <a:rPr lang="en-GB" b="1" dirty="0" smtClean="0"/>
              <a:t>) but crucially CYP &amp; families and professionals</a:t>
            </a:r>
          </a:p>
          <a:p>
            <a:endParaRPr lang="en-GB" b="1" dirty="0" smtClean="0"/>
          </a:p>
          <a:p>
            <a:r>
              <a:rPr lang="en-GB" b="1" dirty="0" smtClean="0"/>
              <a:t>Key</a:t>
            </a:r>
            <a:r>
              <a:rPr lang="en-GB" b="1" baseline="0" dirty="0" smtClean="0"/>
              <a:t> factors CYP wanted – </a:t>
            </a:r>
          </a:p>
          <a:p>
            <a:endParaRPr lang="en-GB" b="1" baseline="0" dirty="0" smtClean="0"/>
          </a:p>
          <a:p>
            <a:r>
              <a:rPr lang="en-GB" b="1" baseline="0" dirty="0" smtClean="0"/>
              <a:t>Address the stigma</a:t>
            </a:r>
          </a:p>
          <a:p>
            <a:r>
              <a:rPr lang="en-GB" b="1" baseline="0" dirty="0" smtClean="0"/>
              <a:t>Easy to access information for us (CYP) on emotional and mental health </a:t>
            </a:r>
          </a:p>
          <a:p>
            <a:r>
              <a:rPr lang="en-GB" b="1" baseline="0" dirty="0" smtClean="0"/>
              <a:t>Support and training for teachers</a:t>
            </a:r>
          </a:p>
          <a:p>
            <a:r>
              <a:rPr lang="en-GB" b="1" baseline="0" dirty="0" smtClean="0"/>
              <a:t>Clear pathways to specialist help for teachers (and GPs) when needed</a:t>
            </a:r>
          </a:p>
          <a:p>
            <a:r>
              <a:rPr lang="en-GB" b="1" baseline="0" dirty="0" smtClean="0"/>
              <a:t>Quick support – especially if in crisis</a:t>
            </a:r>
          </a:p>
          <a:p>
            <a:r>
              <a:rPr lang="en-GB" b="1" dirty="0" smtClean="0"/>
              <a:t>Listened to in developing our care</a:t>
            </a:r>
          </a:p>
          <a:p>
            <a:r>
              <a:rPr lang="en-GB" b="1" dirty="0" smtClean="0"/>
              <a:t>Supported</a:t>
            </a:r>
            <a:r>
              <a:rPr lang="en-GB" b="1" baseline="0" dirty="0" smtClean="0"/>
              <a:t> not abandoned if we need to move to adult care as we get older</a:t>
            </a:r>
            <a:endParaRPr lang="en-GB" b="1" dirty="0" smtClean="0"/>
          </a:p>
          <a:p>
            <a:r>
              <a:rPr lang="en-GB" b="1" dirty="0" smtClean="0"/>
              <a:t>Extra support for the most </a:t>
            </a:r>
            <a:r>
              <a:rPr lang="en-GB" b="1" dirty="0" err="1" smtClean="0"/>
              <a:t>vulerable</a:t>
            </a:r>
            <a:r>
              <a:rPr lang="en-GB" b="1" dirty="0" smtClean="0"/>
              <a:t> with the most complex needs</a:t>
            </a:r>
          </a:p>
        </p:txBody>
      </p:sp>
      <p:sp>
        <p:nvSpPr>
          <p:cNvPr id="4" name="Slide Number Placeholder 3"/>
          <p:cNvSpPr>
            <a:spLocks noGrp="1"/>
          </p:cNvSpPr>
          <p:nvPr>
            <p:ph type="sldNum" sz="quarter" idx="10"/>
          </p:nvPr>
        </p:nvSpPr>
        <p:spPr/>
        <p:txBody>
          <a:bodyPr/>
          <a:lstStyle/>
          <a:p>
            <a:fld id="{F45D3FE1-EA64-4318-A300-4A19E1FAAB6C}" type="slidenum">
              <a:rPr lang="en-GB" smtClean="0"/>
              <a:t>4</a:t>
            </a:fld>
            <a:endParaRPr lang="en-GB"/>
          </a:p>
        </p:txBody>
      </p:sp>
    </p:spTree>
    <p:extLst>
      <p:ext uri="{BB962C8B-B14F-4D97-AF65-F5344CB8AC3E}">
        <p14:creationId xmlns:p14="http://schemas.microsoft.com/office/powerpoint/2010/main" val="3264661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Another key issue flagged by CYP right at the beginning</a:t>
            </a:r>
            <a:r>
              <a:rPr lang="en-GB" baseline="0" dirty="0" smtClean="0"/>
              <a:t> – confusion of pathways in trying to get support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dirty="0" smtClean="0"/>
              <a:t>Also very powerfully - A COMPLEX</a:t>
            </a:r>
            <a:r>
              <a:rPr lang="en-GB" baseline="0" dirty="0" smtClean="0"/>
              <a:t> SYSTEM THAT IS DIFFICULT TO UNDERSTAND AND NAVIGATE:</a:t>
            </a:r>
          </a:p>
          <a:p>
            <a:pPr marL="171450" indent="-171450">
              <a:buFont typeface="Arial" pitchFamily="34" charset="0"/>
              <a:buChar char="•"/>
            </a:pPr>
            <a:endParaRPr lang="en-GB" baseline="0" dirty="0" smtClean="0"/>
          </a:p>
          <a:p>
            <a:pPr marL="171450" indent="-171450">
              <a:buFont typeface="Arial" pitchFamily="34" charset="0"/>
              <a:buChar char="•"/>
            </a:pPr>
            <a:r>
              <a:rPr lang="en-GB" baseline="0" dirty="0" smtClean="0"/>
              <a:t>18 months ago work commissioned from Young Minds and Youth Watch (part of local Health Watch) worked with Leeds CYP to understand their pathways – only 14 CYP – but shows complexity</a:t>
            </a:r>
          </a:p>
          <a:p>
            <a:pPr marL="171450" indent="-171450">
              <a:buFont typeface="Arial" pitchFamily="34" charset="0"/>
              <a:buChar char="•"/>
            </a:pPr>
            <a:endParaRPr lang="en-GB" baseline="0" dirty="0" smtClean="0"/>
          </a:p>
          <a:p>
            <a:pPr marL="171450" indent="-171450">
              <a:buFont typeface="Arial" pitchFamily="34" charset="0"/>
              <a:buChar char="•"/>
            </a:pPr>
            <a:r>
              <a:rPr lang="en-GB" baseline="0" dirty="0" smtClean="0"/>
              <a:t>Consultation with professionals, parents and CYP confirmed no one clear of what was available in Leeds, or how to access – disconnected and confusing system</a:t>
            </a:r>
          </a:p>
          <a:p>
            <a:pPr marL="171450" indent="-171450">
              <a:buFont typeface="Arial" pitchFamily="34" charset="0"/>
              <a:buChar char="•"/>
            </a:pPr>
            <a:r>
              <a:rPr lang="en-GB" baseline="0" dirty="0" smtClean="0"/>
              <a:t>Led to whole system model – work to clarify and support pathways and introduction of a SPA – has been in place over a year now – method of clinical triage managed by CAMHS but colleagues from whole system part of SPA team.</a:t>
            </a:r>
            <a:endParaRPr lang="en-GB" dirty="0"/>
          </a:p>
        </p:txBody>
      </p:sp>
      <p:sp>
        <p:nvSpPr>
          <p:cNvPr id="4" name="Slide Number Placeholder 3"/>
          <p:cNvSpPr>
            <a:spLocks noGrp="1"/>
          </p:cNvSpPr>
          <p:nvPr>
            <p:ph type="sldNum" sz="quarter" idx="10"/>
          </p:nvPr>
        </p:nvSpPr>
        <p:spPr/>
        <p:txBody>
          <a:bodyPr/>
          <a:lstStyle/>
          <a:p>
            <a:fld id="{F45D3FE1-EA64-4318-A300-4A19E1FAAB6C}" type="slidenum">
              <a:rPr lang="en-GB" smtClean="0"/>
              <a:t>5</a:t>
            </a:fld>
            <a:endParaRPr lang="en-GB"/>
          </a:p>
        </p:txBody>
      </p:sp>
    </p:spTree>
    <p:extLst>
      <p:ext uri="{BB962C8B-B14F-4D97-AF65-F5344CB8AC3E}">
        <p14:creationId xmlns:p14="http://schemas.microsoft.com/office/powerpoint/2010/main" val="894183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dirty="0" smtClean="0"/>
              <a:t>A key principle is helping as early as possible</a:t>
            </a:r>
            <a:r>
              <a:rPr lang="en-GB" baseline="0" dirty="0" smtClean="0"/>
              <a:t> – supporting CYP, families and schools to build EMOTIONAL RESILIENCE, for professionals to feel able to listen to CYP expressing emotional difficulties and to know where to get support (also working on pregnancy and early years – recently review PNMH pathway and we have excellent infant mental health service)</a:t>
            </a:r>
          </a:p>
          <a:p>
            <a:endParaRPr lang="en-GB" baseline="0" dirty="0" smtClean="0"/>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F45D3FE1-EA64-4318-A300-4A19E1FAAB6C}" type="slidenum">
              <a:rPr lang="en-GB" smtClean="0"/>
              <a:t>6</a:t>
            </a:fld>
            <a:endParaRPr lang="en-GB"/>
          </a:p>
        </p:txBody>
      </p:sp>
    </p:spTree>
    <p:extLst>
      <p:ext uri="{BB962C8B-B14F-4D97-AF65-F5344CB8AC3E}">
        <p14:creationId xmlns:p14="http://schemas.microsoft.com/office/powerpoint/2010/main" val="2938229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Today particularly focussing on number 9</a:t>
            </a:r>
          </a:p>
          <a:p>
            <a:endParaRPr lang="en-GB" baseline="0" dirty="0" smtClean="0"/>
          </a:p>
          <a:p>
            <a:r>
              <a:rPr lang="en-GB" baseline="0" dirty="0" smtClean="0"/>
              <a:t>Working across the Leeds system - How research and evidence will help improve the quality of care/ how CYP will be involved in decisions about their own care and consulted on their experiences. </a:t>
            </a:r>
          </a:p>
          <a:p>
            <a:endParaRPr lang="en-GB" baseline="0" dirty="0" smtClean="0"/>
          </a:p>
          <a:p>
            <a:r>
              <a:rPr lang="en-GB" baseline="0" dirty="0" smtClean="0"/>
              <a:t>Followed on from commitment to use principles of CYP IAPT across the whole system</a:t>
            </a:r>
          </a:p>
          <a:p>
            <a:endParaRPr lang="en-GB" baseline="0" dirty="0" smtClean="0"/>
          </a:p>
          <a:p>
            <a:r>
              <a:rPr lang="en-GB" baseline="0" dirty="0" smtClean="0"/>
              <a:t>Led to the development of HOPE steering group and involvement of CORC </a:t>
            </a:r>
          </a:p>
          <a:p>
            <a:endParaRPr lang="en-GB" baseline="0" dirty="0" smtClean="0"/>
          </a:p>
          <a:p>
            <a:r>
              <a:rPr lang="en-GB" baseline="0" dirty="0" smtClean="0"/>
              <a:t>All services – working to bring down waiting times – key issues for CYP/ and working across system in HOPE group…</a:t>
            </a:r>
          </a:p>
        </p:txBody>
      </p:sp>
      <p:sp>
        <p:nvSpPr>
          <p:cNvPr id="4" name="Slide Number Placeholder 3"/>
          <p:cNvSpPr>
            <a:spLocks noGrp="1"/>
          </p:cNvSpPr>
          <p:nvPr>
            <p:ph type="sldNum" sz="quarter" idx="10"/>
          </p:nvPr>
        </p:nvSpPr>
        <p:spPr/>
        <p:txBody>
          <a:bodyPr/>
          <a:lstStyle/>
          <a:p>
            <a:fld id="{F45D3FE1-EA64-4318-A300-4A19E1FAAB6C}" type="slidenum">
              <a:rPr lang="en-GB" smtClean="0"/>
              <a:t>7</a:t>
            </a:fld>
            <a:endParaRPr lang="en-GB"/>
          </a:p>
        </p:txBody>
      </p:sp>
    </p:spTree>
    <p:extLst>
      <p:ext uri="{BB962C8B-B14F-4D97-AF65-F5344CB8AC3E}">
        <p14:creationId xmlns:p14="http://schemas.microsoft.com/office/powerpoint/2010/main" val="3015444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the 25 clusters and how across</a:t>
            </a:r>
            <a:r>
              <a:rPr lang="en-GB" baseline="0" dirty="0" smtClean="0"/>
              <a:t> the partnership we have built the Early intervention service for each of these from a few </a:t>
            </a:r>
            <a:r>
              <a:rPr lang="en-GB" baseline="0" dirty="0" err="1" smtClean="0"/>
              <a:t>TaMHS</a:t>
            </a:r>
            <a:r>
              <a:rPr lang="en-GB" baseline="0" dirty="0" smtClean="0"/>
              <a:t> pilots to current cross city co-commissioning model</a:t>
            </a:r>
          </a:p>
          <a:p>
            <a:endParaRPr lang="en-GB" baseline="0" dirty="0" smtClean="0"/>
          </a:p>
          <a:p>
            <a:r>
              <a:rPr lang="en-GB" baseline="0" dirty="0" smtClean="0"/>
              <a:t>Developed across the city over several years of a joint innovation fund and match funding to prove the concept – valued and sustained by schools</a:t>
            </a:r>
          </a:p>
          <a:p>
            <a:endParaRPr lang="en-GB" baseline="0" dirty="0" smtClean="0"/>
          </a:p>
          <a:p>
            <a:r>
              <a:rPr lang="en-GB" baseline="0" dirty="0" smtClean="0"/>
              <a:t>That it is now  co-commissioning model – CCGs piloted 2 years of enhancement to ensure schools/clusters key stakeholders in the whole system – data / flows/ approaches</a:t>
            </a:r>
          </a:p>
          <a:p>
            <a:r>
              <a:rPr lang="en-GB" baseline="0" dirty="0" smtClean="0"/>
              <a:t>Just agreed CCGs and LA will continue this with the clusters for at least the next 3 years</a:t>
            </a:r>
          </a:p>
          <a:p>
            <a:endParaRPr lang="en-GB" baseline="0" dirty="0" smtClean="0"/>
          </a:p>
          <a:p>
            <a:r>
              <a:rPr lang="en-GB" baseline="0" dirty="0" smtClean="0"/>
              <a:t>That we are collecting data – have full 12 months now – includes numbers, presenting need, waiting times and impact (SDQs, feedback and case studies)</a:t>
            </a:r>
          </a:p>
          <a:p>
            <a:endParaRPr lang="en-GB" baseline="0" dirty="0" smtClean="0"/>
          </a:p>
          <a:p>
            <a:r>
              <a:rPr lang="en-GB" baseline="0" dirty="0" smtClean="0"/>
              <a:t>Also have a SILC cluster network (more recent development)</a:t>
            </a:r>
          </a:p>
          <a:p>
            <a:endParaRPr lang="en-GB" dirty="0" smtClean="0"/>
          </a:p>
          <a:p>
            <a:r>
              <a:rPr lang="en-GB" dirty="0" smtClean="0"/>
              <a:t>Explain clusters and how across</a:t>
            </a:r>
            <a:r>
              <a:rPr lang="en-GB" baseline="0" dirty="0" smtClean="0"/>
              <a:t> the partnership we have built the Early intervention service for each of these to current co-commissioning model</a:t>
            </a:r>
          </a:p>
          <a:p>
            <a:endParaRPr lang="en-GB" baseline="0" dirty="0" smtClean="0"/>
          </a:p>
          <a:p>
            <a:r>
              <a:rPr lang="en-GB" baseline="0" dirty="0" smtClean="0"/>
              <a:t>That it is a co-commissioning model – commission 3</a:t>
            </a:r>
            <a:r>
              <a:rPr lang="en-GB" baseline="30000" dirty="0" smtClean="0"/>
              <a:t>rd</a:t>
            </a:r>
            <a:r>
              <a:rPr lang="en-GB" baseline="0" dirty="0" smtClean="0"/>
              <a:t> sector mainly – some commission from the CAMHS provider</a:t>
            </a:r>
          </a:p>
          <a:p>
            <a:r>
              <a:rPr lang="en-GB" baseline="0" dirty="0" smtClean="0"/>
              <a:t>That we are collecting data – have full 12 months now – includes numbers, presenting need, waiting times and impact (SDQs, feedback and case studies)</a:t>
            </a:r>
          </a:p>
          <a:p>
            <a:endParaRPr lang="en-GB" baseline="0" dirty="0" smtClean="0"/>
          </a:p>
          <a:p>
            <a:r>
              <a:rPr lang="en-GB" baseline="0" dirty="0" smtClean="0"/>
              <a:t>Importance integral to whole system – via SPA</a:t>
            </a:r>
          </a:p>
          <a:p>
            <a:endParaRPr lang="en-GB" baseline="0" dirty="0" smtClean="0"/>
          </a:p>
        </p:txBody>
      </p:sp>
      <p:sp>
        <p:nvSpPr>
          <p:cNvPr id="4" name="Slide Number Placeholder 3"/>
          <p:cNvSpPr>
            <a:spLocks noGrp="1"/>
          </p:cNvSpPr>
          <p:nvPr>
            <p:ph type="sldNum" sz="quarter" idx="10"/>
          </p:nvPr>
        </p:nvSpPr>
        <p:spPr/>
        <p:txBody>
          <a:bodyPr/>
          <a:lstStyle/>
          <a:p>
            <a:fld id="{F45D3FE1-EA64-4318-A300-4A19E1FAAB6C}" type="slidenum">
              <a:rPr lang="en-GB" smtClean="0"/>
              <a:t>8</a:t>
            </a:fld>
            <a:endParaRPr lang="en-GB"/>
          </a:p>
        </p:txBody>
      </p:sp>
    </p:spTree>
    <p:extLst>
      <p:ext uri="{BB962C8B-B14F-4D97-AF65-F5344CB8AC3E}">
        <p14:creationId xmlns:p14="http://schemas.microsoft.com/office/powerpoint/2010/main" val="3208944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GB" sz="2200" dirty="0" smtClean="0"/>
              <a:t>Specifically SDQ and GBO</a:t>
            </a:r>
            <a:endParaRPr lang="en-GB" sz="2200" i="1" dirty="0" smtClean="0"/>
          </a:p>
          <a:p>
            <a:pPr>
              <a:lnSpc>
                <a:spcPct val="120000"/>
              </a:lnSpc>
            </a:pPr>
            <a:r>
              <a:rPr lang="en-GB" sz="2200" dirty="0" smtClean="0"/>
              <a:t>4 different teams</a:t>
            </a:r>
          </a:p>
          <a:p>
            <a:pPr lvl="1">
              <a:lnSpc>
                <a:spcPct val="120000"/>
              </a:lnSpc>
            </a:pPr>
            <a:r>
              <a:rPr lang="en-GB" sz="2200" dirty="0" smtClean="0"/>
              <a:t>mental health service</a:t>
            </a:r>
          </a:p>
          <a:p>
            <a:pPr lvl="1">
              <a:lnSpc>
                <a:spcPct val="120000"/>
              </a:lnSpc>
            </a:pPr>
            <a:r>
              <a:rPr lang="en-GB" sz="2200" dirty="0" smtClean="0"/>
              <a:t>social care service</a:t>
            </a:r>
          </a:p>
          <a:p>
            <a:pPr lvl="1">
              <a:lnSpc>
                <a:spcPct val="120000"/>
              </a:lnSpc>
            </a:pPr>
            <a:r>
              <a:rPr lang="en-GB" sz="2200" dirty="0" smtClean="0"/>
              <a:t>2 school clusters</a:t>
            </a:r>
          </a:p>
          <a:p>
            <a:pPr>
              <a:lnSpc>
                <a:spcPct val="120000"/>
              </a:lnSpc>
            </a:pPr>
            <a:r>
              <a:rPr lang="en-GB" sz="2200" dirty="0" smtClean="0"/>
              <a:t>1 day on site with each to:</a:t>
            </a:r>
          </a:p>
          <a:p>
            <a:pPr lvl="1">
              <a:lnSpc>
                <a:spcPct val="120000"/>
              </a:lnSpc>
            </a:pPr>
            <a:r>
              <a:rPr lang="en-GB" sz="2200" dirty="0" smtClean="0"/>
              <a:t>Find out what they collect and when</a:t>
            </a:r>
          </a:p>
          <a:p>
            <a:pPr lvl="1">
              <a:lnSpc>
                <a:spcPct val="120000"/>
              </a:lnSpc>
            </a:pPr>
            <a:r>
              <a:rPr lang="en-GB" sz="2200" dirty="0" smtClean="0"/>
              <a:t>How it is ‘handled’ i.e. inputting, storage</a:t>
            </a:r>
          </a:p>
          <a:p>
            <a:pPr lvl="1">
              <a:lnSpc>
                <a:spcPct val="120000"/>
              </a:lnSpc>
            </a:pPr>
            <a:r>
              <a:rPr lang="en-GB" sz="2200" dirty="0" smtClean="0"/>
              <a:t>How it is accesses</a:t>
            </a:r>
          </a:p>
          <a:p>
            <a:pPr lvl="1">
              <a:lnSpc>
                <a:spcPct val="120000"/>
              </a:lnSpc>
            </a:pPr>
            <a:r>
              <a:rPr lang="en-GB" sz="2200" dirty="0" smtClean="0"/>
              <a:t>How it is analysed and used for learning and development</a:t>
            </a:r>
          </a:p>
          <a:p>
            <a:pPr marL="0" indent="0">
              <a:buNone/>
            </a:pPr>
            <a:endParaRPr lang="en-US" sz="2200" dirty="0" smtClean="0"/>
          </a:p>
          <a:p>
            <a:endParaRPr lang="en-GB" dirty="0"/>
          </a:p>
        </p:txBody>
      </p:sp>
      <p:sp>
        <p:nvSpPr>
          <p:cNvPr id="4" name="Slide Number Placeholder 3"/>
          <p:cNvSpPr>
            <a:spLocks noGrp="1"/>
          </p:cNvSpPr>
          <p:nvPr>
            <p:ph type="sldNum" sz="quarter" idx="10"/>
          </p:nvPr>
        </p:nvSpPr>
        <p:spPr/>
        <p:txBody>
          <a:bodyPr/>
          <a:lstStyle/>
          <a:p>
            <a:fld id="{F45D3FE1-EA64-4318-A300-4A19E1FAAB6C}" type="slidenum">
              <a:rPr lang="en-GB" smtClean="0"/>
              <a:t>9</a:t>
            </a:fld>
            <a:endParaRPr lang="en-GB"/>
          </a:p>
        </p:txBody>
      </p:sp>
    </p:spTree>
    <p:extLst>
      <p:ext uri="{BB962C8B-B14F-4D97-AF65-F5344CB8AC3E}">
        <p14:creationId xmlns:p14="http://schemas.microsoft.com/office/powerpoint/2010/main" val="2541362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3C8D100-58A0-4416-8F42-B1126E8139FF}" type="datetimeFigureOut">
              <a:rPr lang="en-GB" smtClean="0"/>
              <a:t>11/04/2017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E094D7-E17A-4DF6-989B-F14E5106776E}" type="slidenum">
              <a:rPr lang="en-GB" smtClean="0"/>
              <a:t>‹#›</a:t>
            </a:fld>
            <a:endParaRPr lang="en-GB"/>
          </a:p>
        </p:txBody>
      </p:sp>
    </p:spTree>
    <p:extLst>
      <p:ext uri="{BB962C8B-B14F-4D97-AF65-F5344CB8AC3E}">
        <p14:creationId xmlns:p14="http://schemas.microsoft.com/office/powerpoint/2010/main" val="57277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C8D100-58A0-4416-8F42-B1126E8139FF}" type="datetimeFigureOut">
              <a:rPr lang="en-GB" smtClean="0"/>
              <a:t>11/04/2017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E094D7-E17A-4DF6-989B-F14E5106776E}" type="slidenum">
              <a:rPr lang="en-GB" smtClean="0"/>
              <a:t>‹#›</a:t>
            </a:fld>
            <a:endParaRPr lang="en-GB"/>
          </a:p>
        </p:txBody>
      </p:sp>
    </p:spTree>
    <p:extLst>
      <p:ext uri="{BB962C8B-B14F-4D97-AF65-F5344CB8AC3E}">
        <p14:creationId xmlns:p14="http://schemas.microsoft.com/office/powerpoint/2010/main" val="410977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C8D100-58A0-4416-8F42-B1126E8139FF}" type="datetimeFigureOut">
              <a:rPr lang="en-GB" smtClean="0"/>
              <a:t>11/04/2017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E094D7-E17A-4DF6-989B-F14E5106776E}" type="slidenum">
              <a:rPr lang="en-GB" smtClean="0"/>
              <a:t>‹#›</a:t>
            </a:fld>
            <a:endParaRPr lang="en-GB"/>
          </a:p>
        </p:txBody>
      </p:sp>
    </p:spTree>
    <p:extLst>
      <p:ext uri="{BB962C8B-B14F-4D97-AF65-F5344CB8AC3E}">
        <p14:creationId xmlns:p14="http://schemas.microsoft.com/office/powerpoint/2010/main" val="207042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C8D100-58A0-4416-8F42-B1126E8139FF}" type="datetimeFigureOut">
              <a:rPr lang="en-GB" smtClean="0"/>
              <a:t>11/04/2017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E094D7-E17A-4DF6-989B-F14E5106776E}" type="slidenum">
              <a:rPr lang="en-GB" smtClean="0"/>
              <a:t>‹#›</a:t>
            </a:fld>
            <a:endParaRPr lang="en-GB"/>
          </a:p>
        </p:txBody>
      </p:sp>
    </p:spTree>
    <p:extLst>
      <p:ext uri="{BB962C8B-B14F-4D97-AF65-F5344CB8AC3E}">
        <p14:creationId xmlns:p14="http://schemas.microsoft.com/office/powerpoint/2010/main" val="1976883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C8D100-58A0-4416-8F42-B1126E8139FF}" type="datetimeFigureOut">
              <a:rPr lang="en-GB" smtClean="0"/>
              <a:t>11/04/2017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E094D7-E17A-4DF6-989B-F14E5106776E}" type="slidenum">
              <a:rPr lang="en-GB" smtClean="0"/>
              <a:t>‹#›</a:t>
            </a:fld>
            <a:endParaRPr lang="en-GB"/>
          </a:p>
        </p:txBody>
      </p:sp>
    </p:spTree>
    <p:extLst>
      <p:ext uri="{BB962C8B-B14F-4D97-AF65-F5344CB8AC3E}">
        <p14:creationId xmlns:p14="http://schemas.microsoft.com/office/powerpoint/2010/main" val="2449817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3C8D100-58A0-4416-8F42-B1126E8139FF}" type="datetimeFigureOut">
              <a:rPr lang="en-GB" smtClean="0"/>
              <a:t>11/04/2017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E094D7-E17A-4DF6-989B-F14E5106776E}" type="slidenum">
              <a:rPr lang="en-GB" smtClean="0"/>
              <a:t>‹#›</a:t>
            </a:fld>
            <a:endParaRPr lang="en-GB"/>
          </a:p>
        </p:txBody>
      </p:sp>
    </p:spTree>
    <p:extLst>
      <p:ext uri="{BB962C8B-B14F-4D97-AF65-F5344CB8AC3E}">
        <p14:creationId xmlns:p14="http://schemas.microsoft.com/office/powerpoint/2010/main" val="583955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3C8D100-58A0-4416-8F42-B1126E8139FF}" type="datetimeFigureOut">
              <a:rPr lang="en-GB" smtClean="0"/>
              <a:t>11/04/2017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E094D7-E17A-4DF6-989B-F14E5106776E}" type="slidenum">
              <a:rPr lang="en-GB" smtClean="0"/>
              <a:t>‹#›</a:t>
            </a:fld>
            <a:endParaRPr lang="en-GB"/>
          </a:p>
        </p:txBody>
      </p:sp>
    </p:spTree>
    <p:extLst>
      <p:ext uri="{BB962C8B-B14F-4D97-AF65-F5344CB8AC3E}">
        <p14:creationId xmlns:p14="http://schemas.microsoft.com/office/powerpoint/2010/main" val="3169970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3C8D100-58A0-4416-8F42-B1126E8139FF}" type="datetimeFigureOut">
              <a:rPr lang="en-GB" smtClean="0"/>
              <a:t>11/04/2017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E094D7-E17A-4DF6-989B-F14E5106776E}" type="slidenum">
              <a:rPr lang="en-GB" smtClean="0"/>
              <a:t>‹#›</a:t>
            </a:fld>
            <a:endParaRPr lang="en-GB"/>
          </a:p>
        </p:txBody>
      </p:sp>
    </p:spTree>
    <p:extLst>
      <p:ext uri="{BB962C8B-B14F-4D97-AF65-F5344CB8AC3E}">
        <p14:creationId xmlns:p14="http://schemas.microsoft.com/office/powerpoint/2010/main" val="872750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C8D100-58A0-4416-8F42-B1126E8139FF}" type="datetimeFigureOut">
              <a:rPr lang="en-GB" smtClean="0"/>
              <a:t>11/04/2017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E094D7-E17A-4DF6-989B-F14E5106776E}" type="slidenum">
              <a:rPr lang="en-GB" smtClean="0"/>
              <a:t>‹#›</a:t>
            </a:fld>
            <a:endParaRPr lang="en-GB"/>
          </a:p>
        </p:txBody>
      </p:sp>
    </p:spTree>
    <p:extLst>
      <p:ext uri="{BB962C8B-B14F-4D97-AF65-F5344CB8AC3E}">
        <p14:creationId xmlns:p14="http://schemas.microsoft.com/office/powerpoint/2010/main" val="145840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C8D100-58A0-4416-8F42-B1126E8139FF}" type="datetimeFigureOut">
              <a:rPr lang="en-GB" smtClean="0"/>
              <a:t>11/04/2017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E094D7-E17A-4DF6-989B-F14E5106776E}" type="slidenum">
              <a:rPr lang="en-GB" smtClean="0"/>
              <a:t>‹#›</a:t>
            </a:fld>
            <a:endParaRPr lang="en-GB"/>
          </a:p>
        </p:txBody>
      </p:sp>
    </p:spTree>
    <p:extLst>
      <p:ext uri="{BB962C8B-B14F-4D97-AF65-F5344CB8AC3E}">
        <p14:creationId xmlns:p14="http://schemas.microsoft.com/office/powerpoint/2010/main" val="2048747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C8D100-58A0-4416-8F42-B1126E8139FF}" type="datetimeFigureOut">
              <a:rPr lang="en-GB" smtClean="0"/>
              <a:t>11/04/2017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E094D7-E17A-4DF6-989B-F14E5106776E}" type="slidenum">
              <a:rPr lang="en-GB" smtClean="0"/>
              <a:t>‹#›</a:t>
            </a:fld>
            <a:endParaRPr lang="en-GB"/>
          </a:p>
        </p:txBody>
      </p:sp>
    </p:spTree>
    <p:extLst>
      <p:ext uri="{BB962C8B-B14F-4D97-AF65-F5344CB8AC3E}">
        <p14:creationId xmlns:p14="http://schemas.microsoft.com/office/powerpoint/2010/main" val="2276062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F7F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8D100-58A0-4416-8F42-B1126E8139FF}" type="datetimeFigureOut">
              <a:rPr lang="en-GB" smtClean="0"/>
              <a:t>11/04/2017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094D7-E17A-4DF6-989B-F14E5106776E}" type="slidenum">
              <a:rPr lang="en-GB" smtClean="0"/>
              <a:t>‹#›</a:t>
            </a:fld>
            <a:endParaRPr lang="en-GB"/>
          </a:p>
        </p:txBody>
      </p:sp>
    </p:spTree>
    <p:extLst>
      <p:ext uri="{BB962C8B-B14F-4D97-AF65-F5344CB8AC3E}">
        <p14:creationId xmlns:p14="http://schemas.microsoft.com/office/powerpoint/2010/main" val="1233479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0" y="-675"/>
            <a:ext cx="12193200" cy="6858675"/>
          </a:xfrm>
          <a:prstGeom prst="rect">
            <a:avLst/>
          </a:prstGeom>
        </p:spPr>
      </p:pic>
      <p:sp>
        <p:nvSpPr>
          <p:cNvPr id="2" name="Rectangle 1"/>
          <p:cNvSpPr/>
          <p:nvPr/>
        </p:nvSpPr>
        <p:spPr>
          <a:xfrm>
            <a:off x="566939" y="3851872"/>
            <a:ext cx="4195340" cy="1754327"/>
          </a:xfrm>
          <a:prstGeom prst="rect">
            <a:avLst/>
          </a:prstGeom>
        </p:spPr>
        <p:txBody>
          <a:bodyPr wrap="square">
            <a:spAutoFit/>
          </a:bodyPr>
          <a:lstStyle/>
          <a:p>
            <a:pPr algn="ctr"/>
            <a:r>
              <a:rPr lang="en-GB" b="1" dirty="0">
                <a:solidFill>
                  <a:srgbClr val="0074C5"/>
                </a:solidFill>
                <a:latin typeface="Arial" charset="0"/>
                <a:ea typeface="Arial" charset="0"/>
                <a:cs typeface="Arial" charset="0"/>
              </a:rPr>
              <a:t>Dr Jane Mischenko</a:t>
            </a:r>
          </a:p>
          <a:p>
            <a:pPr algn="ctr"/>
            <a:r>
              <a:rPr lang="en-GB" dirty="0">
                <a:solidFill>
                  <a:srgbClr val="0074C5"/>
                </a:solidFill>
                <a:latin typeface="Arial" charset="0"/>
                <a:ea typeface="Arial" charset="0"/>
                <a:cs typeface="Arial" charset="0"/>
              </a:rPr>
              <a:t>Lead Commissioner, Children and</a:t>
            </a:r>
            <a:br>
              <a:rPr lang="en-GB" dirty="0">
                <a:solidFill>
                  <a:srgbClr val="0074C5"/>
                </a:solidFill>
                <a:latin typeface="Arial" charset="0"/>
                <a:ea typeface="Arial" charset="0"/>
                <a:cs typeface="Arial" charset="0"/>
              </a:rPr>
            </a:br>
            <a:r>
              <a:rPr lang="en-GB" dirty="0">
                <a:solidFill>
                  <a:srgbClr val="0074C5"/>
                </a:solidFill>
                <a:latin typeface="Arial" charset="0"/>
                <a:ea typeface="Arial" charset="0"/>
                <a:cs typeface="Arial" charset="0"/>
              </a:rPr>
              <a:t>Maternity service, NHS </a:t>
            </a:r>
            <a:r>
              <a:rPr lang="en-GB" dirty="0" smtClean="0">
                <a:solidFill>
                  <a:srgbClr val="0074C5"/>
                </a:solidFill>
                <a:latin typeface="Arial" charset="0"/>
                <a:ea typeface="Arial" charset="0"/>
                <a:cs typeface="Arial" charset="0"/>
              </a:rPr>
              <a:t>Leeds CCGs</a:t>
            </a:r>
          </a:p>
          <a:p>
            <a:pPr algn="ctr"/>
            <a:r>
              <a:rPr lang="en-GB" b="1" dirty="0" smtClean="0">
                <a:solidFill>
                  <a:srgbClr val="0074C5"/>
                </a:solidFill>
                <a:latin typeface="Arial" charset="0"/>
                <a:ea typeface="Arial" charset="0"/>
                <a:cs typeface="Arial" charset="0"/>
              </a:rPr>
              <a:t>Sally Marriott</a:t>
            </a:r>
          </a:p>
          <a:p>
            <a:pPr algn="ctr"/>
            <a:r>
              <a:rPr lang="en-GB" dirty="0" smtClean="0">
                <a:solidFill>
                  <a:srgbClr val="0074C5"/>
                </a:solidFill>
                <a:latin typeface="Arial" charset="0"/>
                <a:ea typeface="Arial" charset="0"/>
                <a:cs typeface="Arial" charset="0"/>
              </a:rPr>
              <a:t>CORC Regional Support Officer </a:t>
            </a:r>
          </a:p>
          <a:p>
            <a:pPr algn="ctr"/>
            <a:r>
              <a:rPr lang="en-GB" dirty="0" smtClean="0">
                <a:solidFill>
                  <a:srgbClr val="0074C5"/>
                </a:solidFill>
                <a:latin typeface="Arial" charset="0"/>
                <a:ea typeface="Arial" charset="0"/>
                <a:cs typeface="Arial" charset="0"/>
              </a:rPr>
              <a:t>(North East)</a:t>
            </a:r>
            <a:endParaRPr lang="uk-UA" dirty="0">
              <a:solidFill>
                <a:srgbClr val="0074C5"/>
              </a:solidFill>
              <a:latin typeface="Arial" charset="0"/>
              <a:ea typeface="Arial" charset="0"/>
              <a:cs typeface="Arial" charset="0"/>
            </a:endParaRPr>
          </a:p>
        </p:txBody>
      </p:sp>
      <p:sp>
        <p:nvSpPr>
          <p:cNvPr id="5" name="Rounded Rectangle 4"/>
          <p:cNvSpPr/>
          <p:nvPr/>
        </p:nvSpPr>
        <p:spPr>
          <a:xfrm>
            <a:off x="5225515" y="5871593"/>
            <a:ext cx="6966485" cy="986407"/>
          </a:xfrm>
          <a:prstGeom prst="round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latin typeface="Arial" charset="0"/>
                <a:ea typeface="Arial" charset="0"/>
                <a:cs typeface="Arial" charset="0"/>
              </a:rPr>
              <a:t>Harnessing outcomes, participation and evidence (HOPE): learning from Leeds </a:t>
            </a:r>
          </a:p>
        </p:txBody>
      </p:sp>
    </p:spTree>
    <p:extLst>
      <p:ext uri="{BB962C8B-B14F-4D97-AF65-F5344CB8AC3E}">
        <p14:creationId xmlns:p14="http://schemas.microsoft.com/office/powerpoint/2010/main" val="2096337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3200" cy="6858675"/>
          </a:xfrm>
          <a:prstGeom prst="rect">
            <a:avLst/>
          </a:prstGeom>
        </p:spPr>
      </p:pic>
      <p:sp>
        <p:nvSpPr>
          <p:cNvPr id="21" name="Title 1"/>
          <p:cNvSpPr txBox="1">
            <a:spLocks/>
          </p:cNvSpPr>
          <p:nvPr/>
        </p:nvSpPr>
        <p:spPr>
          <a:xfrm>
            <a:off x="838800" y="430928"/>
            <a:ext cx="10515600" cy="586504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rgbClr val="0074C5"/>
                </a:solidFill>
                <a:latin typeface="Arial" charset="0"/>
                <a:ea typeface="Arial" charset="0"/>
                <a:cs typeface="Arial" charset="0"/>
              </a:rPr>
              <a:t>Work </a:t>
            </a:r>
            <a:r>
              <a:rPr lang="en-GB" sz="4000" b="1" dirty="0" smtClean="0">
                <a:solidFill>
                  <a:srgbClr val="0074C5"/>
                </a:solidFill>
                <a:latin typeface="Arial" charset="0"/>
                <a:ea typeface="Arial" charset="0"/>
                <a:cs typeface="Arial" charset="0"/>
              </a:rPr>
              <a:t>So </a:t>
            </a:r>
            <a:r>
              <a:rPr lang="en-GB" sz="4000" b="1" dirty="0">
                <a:solidFill>
                  <a:srgbClr val="0074C5"/>
                </a:solidFill>
                <a:latin typeface="Arial" charset="0"/>
                <a:ea typeface="Arial" charset="0"/>
                <a:cs typeface="Arial" charset="0"/>
              </a:rPr>
              <a:t>Far: Measures and Data Process </a:t>
            </a:r>
          </a:p>
          <a:p>
            <a:pPr algn="ctr"/>
            <a:endParaRPr lang="en-GB" sz="2200" dirty="0" smtClean="0">
              <a:solidFill>
                <a:srgbClr val="0074C5"/>
              </a:solidFill>
              <a:latin typeface="Arial" charset="0"/>
              <a:ea typeface="Arial" charset="0"/>
              <a:cs typeface="Arial" charset="0"/>
            </a:endParaRPr>
          </a:p>
          <a:p>
            <a:pPr algn="ctr"/>
            <a:r>
              <a:rPr lang="en-GB" sz="2200" dirty="0" smtClean="0">
                <a:solidFill>
                  <a:srgbClr val="0074C5"/>
                </a:solidFill>
                <a:latin typeface="Arial" charset="0"/>
                <a:ea typeface="Arial" charset="0"/>
                <a:cs typeface="Arial" charset="0"/>
              </a:rPr>
              <a:t> </a:t>
            </a:r>
          </a:p>
          <a:p>
            <a:pPr algn="ctr"/>
            <a:endParaRPr lang="en-GB" sz="2200" dirty="0">
              <a:solidFill>
                <a:srgbClr val="0074C5"/>
              </a:solidFill>
              <a:latin typeface="Arial" charset="0"/>
              <a:ea typeface="Arial" charset="0"/>
              <a:cs typeface="Arial" charset="0"/>
            </a:endParaRPr>
          </a:p>
        </p:txBody>
      </p:sp>
      <p:sp>
        <p:nvSpPr>
          <p:cNvPr id="2" name="Content Placeholder 1"/>
          <p:cNvSpPr>
            <a:spLocks noGrp="1"/>
          </p:cNvSpPr>
          <p:nvPr>
            <p:ph idx="1"/>
          </p:nvPr>
        </p:nvSpPr>
        <p:spPr>
          <a:xfrm>
            <a:off x="2669458" y="1077650"/>
            <a:ext cx="5655378" cy="5218318"/>
          </a:xfrm>
        </p:spPr>
        <p:txBody>
          <a:bodyPr>
            <a:normAutofit/>
          </a:bodyPr>
          <a:lstStyle/>
          <a:p>
            <a:pPr marL="0" indent="0">
              <a:lnSpc>
                <a:spcPct val="130000"/>
              </a:lnSpc>
              <a:buNone/>
            </a:pPr>
            <a:r>
              <a:rPr lang="en-GB" dirty="0"/>
              <a:t>Key </a:t>
            </a:r>
            <a:r>
              <a:rPr lang="en-GB" dirty="0" smtClean="0"/>
              <a:t>Findings</a:t>
            </a:r>
            <a:endParaRPr lang="en-GB" dirty="0"/>
          </a:p>
          <a:p>
            <a:pPr lvl="1">
              <a:lnSpc>
                <a:spcPct val="130000"/>
              </a:lnSpc>
            </a:pPr>
            <a:r>
              <a:rPr lang="en-GB" dirty="0" smtClean="0"/>
              <a:t>IT differences</a:t>
            </a:r>
            <a:endParaRPr lang="en-GB" dirty="0"/>
          </a:p>
          <a:p>
            <a:pPr lvl="1">
              <a:lnSpc>
                <a:spcPct val="130000"/>
              </a:lnSpc>
            </a:pPr>
            <a:r>
              <a:rPr lang="en-GB" dirty="0" smtClean="0"/>
              <a:t>Inconsistent analysis </a:t>
            </a:r>
          </a:p>
          <a:p>
            <a:pPr lvl="1">
              <a:lnSpc>
                <a:spcPct val="130000"/>
              </a:lnSpc>
            </a:pPr>
            <a:r>
              <a:rPr lang="en-GB" dirty="0" smtClean="0"/>
              <a:t>Feedback </a:t>
            </a:r>
            <a:r>
              <a:rPr lang="en-GB" dirty="0"/>
              <a:t>loops to </a:t>
            </a:r>
            <a:r>
              <a:rPr lang="en-GB" dirty="0" smtClean="0"/>
              <a:t>staff</a:t>
            </a:r>
            <a:endParaRPr lang="en-GB" dirty="0"/>
          </a:p>
          <a:p>
            <a:pPr lvl="1">
              <a:lnSpc>
                <a:spcPct val="130000"/>
              </a:lnSpc>
            </a:pPr>
            <a:r>
              <a:rPr lang="en-GB" dirty="0" smtClean="0"/>
              <a:t>Focus</a:t>
            </a:r>
            <a:endParaRPr lang="en-GB" dirty="0"/>
          </a:p>
          <a:p>
            <a:pPr lvl="1">
              <a:lnSpc>
                <a:spcPct val="130000"/>
              </a:lnSpc>
            </a:pPr>
            <a:r>
              <a:rPr lang="en-GB" dirty="0" smtClean="0"/>
              <a:t>Data challenge</a:t>
            </a:r>
            <a:endParaRPr lang="en-GB" dirty="0"/>
          </a:p>
        </p:txBody>
      </p:sp>
    </p:spTree>
    <p:extLst>
      <p:ext uri="{BB962C8B-B14F-4D97-AF65-F5344CB8AC3E}">
        <p14:creationId xmlns:p14="http://schemas.microsoft.com/office/powerpoint/2010/main" val="2458826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0" y="8183"/>
            <a:ext cx="12193200" cy="6858675"/>
          </a:xfrm>
          <a:prstGeom prst="rect">
            <a:avLst/>
          </a:prstGeom>
        </p:spPr>
      </p:pic>
      <p:sp>
        <p:nvSpPr>
          <p:cNvPr id="21" name="Title 1"/>
          <p:cNvSpPr txBox="1">
            <a:spLocks/>
          </p:cNvSpPr>
          <p:nvPr/>
        </p:nvSpPr>
        <p:spPr>
          <a:xfrm>
            <a:off x="838800" y="430928"/>
            <a:ext cx="10515600" cy="586504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smtClean="0">
                <a:solidFill>
                  <a:srgbClr val="0074C5"/>
                </a:solidFill>
                <a:latin typeface="Arial" charset="0"/>
                <a:ea typeface="Arial" charset="0"/>
                <a:cs typeface="Arial" charset="0"/>
              </a:rPr>
              <a:t>Work so Far: Understanding </a:t>
            </a:r>
            <a:r>
              <a:rPr lang="en-GB" sz="4000" b="1" dirty="0">
                <a:solidFill>
                  <a:srgbClr val="0074C5"/>
                </a:solidFill>
                <a:latin typeface="Arial" charset="0"/>
                <a:ea typeface="Arial" charset="0"/>
                <a:cs typeface="Arial" charset="0"/>
              </a:rPr>
              <a:t>Y</a:t>
            </a:r>
            <a:r>
              <a:rPr lang="en-GB" sz="4000" b="1" dirty="0" smtClean="0">
                <a:solidFill>
                  <a:srgbClr val="0074C5"/>
                </a:solidFill>
                <a:latin typeface="Arial" charset="0"/>
                <a:ea typeface="Arial" charset="0"/>
                <a:cs typeface="Arial" charset="0"/>
              </a:rPr>
              <a:t>our </a:t>
            </a:r>
            <a:r>
              <a:rPr lang="en-GB" sz="4000" b="1" dirty="0">
                <a:solidFill>
                  <a:srgbClr val="0074C5"/>
                </a:solidFill>
                <a:latin typeface="Arial" charset="0"/>
                <a:ea typeface="Arial" charset="0"/>
                <a:cs typeface="Arial" charset="0"/>
              </a:rPr>
              <a:t>M</a:t>
            </a:r>
            <a:r>
              <a:rPr lang="en-GB" sz="4000" b="1" dirty="0" smtClean="0">
                <a:solidFill>
                  <a:srgbClr val="0074C5"/>
                </a:solidFill>
                <a:latin typeface="Arial" charset="0"/>
                <a:ea typeface="Arial" charset="0"/>
                <a:cs typeface="Arial" charset="0"/>
              </a:rPr>
              <a:t>odel </a:t>
            </a:r>
          </a:p>
          <a:p>
            <a:pPr algn="ctr"/>
            <a:endParaRPr lang="en-GB" sz="2200" dirty="0" smtClean="0">
              <a:solidFill>
                <a:srgbClr val="0074C5"/>
              </a:solidFill>
              <a:latin typeface="Arial" charset="0"/>
              <a:ea typeface="Arial" charset="0"/>
              <a:cs typeface="Arial" charset="0"/>
            </a:endParaRPr>
          </a:p>
          <a:p>
            <a:pPr algn="ctr"/>
            <a:r>
              <a:rPr lang="en-GB" sz="2200" dirty="0" smtClean="0">
                <a:solidFill>
                  <a:srgbClr val="0074C5"/>
                </a:solidFill>
                <a:latin typeface="Arial" charset="0"/>
                <a:ea typeface="Arial" charset="0"/>
                <a:cs typeface="Arial" charset="0"/>
              </a:rPr>
              <a:t> </a:t>
            </a:r>
          </a:p>
          <a:p>
            <a:pPr algn="ctr"/>
            <a:endParaRPr lang="en-GB" sz="2200" dirty="0">
              <a:solidFill>
                <a:srgbClr val="0074C5"/>
              </a:solidFill>
              <a:latin typeface="Arial" charset="0"/>
              <a:ea typeface="Arial" charset="0"/>
              <a:cs typeface="Arial" charset="0"/>
            </a:endParaRPr>
          </a:p>
        </p:txBody>
      </p:sp>
      <p:sp>
        <p:nvSpPr>
          <p:cNvPr id="5" name="Content Placeholder 2"/>
          <p:cNvSpPr>
            <a:spLocks noGrp="1"/>
          </p:cNvSpPr>
          <p:nvPr>
            <p:ph idx="1"/>
          </p:nvPr>
        </p:nvSpPr>
        <p:spPr>
          <a:xfrm>
            <a:off x="5056838" y="1735726"/>
            <a:ext cx="5104800" cy="2247486"/>
          </a:xfrm>
        </p:spPr>
        <p:txBody>
          <a:bodyPr>
            <a:normAutofit/>
          </a:bodyPr>
          <a:lstStyle/>
          <a:p>
            <a:pPr>
              <a:lnSpc>
                <a:spcPct val="130000"/>
              </a:lnSpc>
            </a:pPr>
            <a:r>
              <a:rPr lang="en-GB" sz="3000" dirty="0" smtClean="0"/>
              <a:t>Purpose</a:t>
            </a:r>
          </a:p>
          <a:p>
            <a:pPr>
              <a:lnSpc>
                <a:spcPct val="130000"/>
              </a:lnSpc>
            </a:pPr>
            <a:r>
              <a:rPr lang="en-GB" sz="3000" dirty="0" smtClean="0"/>
              <a:t>Using the EBPU Logic Model with 6 services</a:t>
            </a:r>
          </a:p>
          <a:p>
            <a:pPr marL="0" indent="0">
              <a:buNone/>
            </a:pPr>
            <a:endParaRPr lang="en-GB" dirty="0"/>
          </a:p>
        </p:txBody>
      </p:sp>
      <p:pic>
        <p:nvPicPr>
          <p:cNvPr id="6" name="Picture 5"/>
          <p:cNvPicPr>
            <a:picLocks noChangeAspect="1"/>
          </p:cNvPicPr>
          <p:nvPr/>
        </p:nvPicPr>
        <p:blipFill>
          <a:blip r:embed="rId4"/>
          <a:stretch>
            <a:fillRect/>
          </a:stretch>
        </p:blipFill>
        <p:spPr>
          <a:xfrm>
            <a:off x="534080" y="1161047"/>
            <a:ext cx="4436125" cy="4552945"/>
          </a:xfrm>
          <a:prstGeom prst="rect">
            <a:avLst/>
          </a:prstGeom>
        </p:spPr>
      </p:pic>
    </p:spTree>
    <p:extLst>
      <p:ext uri="{BB962C8B-B14F-4D97-AF65-F5344CB8AC3E}">
        <p14:creationId xmlns:p14="http://schemas.microsoft.com/office/powerpoint/2010/main" val="2546394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3200" cy="6858675"/>
          </a:xfrm>
          <a:prstGeom prst="rect">
            <a:avLst/>
          </a:prstGeom>
        </p:spPr>
      </p:pic>
      <p:sp>
        <p:nvSpPr>
          <p:cNvPr id="21" name="Title 1"/>
          <p:cNvSpPr txBox="1">
            <a:spLocks/>
          </p:cNvSpPr>
          <p:nvPr/>
        </p:nvSpPr>
        <p:spPr>
          <a:xfrm>
            <a:off x="838800" y="430928"/>
            <a:ext cx="10515600" cy="586504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rgbClr val="0074C5"/>
                </a:solidFill>
                <a:latin typeface="Arial" charset="0"/>
                <a:ea typeface="Arial" charset="0"/>
                <a:cs typeface="Arial" charset="0"/>
              </a:rPr>
              <a:t>Work so Far: </a:t>
            </a:r>
            <a:r>
              <a:rPr lang="en-GB" sz="4000" b="1" dirty="0" smtClean="0">
                <a:solidFill>
                  <a:srgbClr val="0074C5"/>
                </a:solidFill>
                <a:latin typeface="Arial" charset="0"/>
                <a:ea typeface="Arial" charset="0"/>
                <a:cs typeface="Arial" charset="0"/>
              </a:rPr>
              <a:t>Understanding Your Model </a:t>
            </a:r>
            <a:endParaRPr lang="en-GB" sz="4000" b="1" dirty="0">
              <a:solidFill>
                <a:srgbClr val="0074C5"/>
              </a:solidFill>
              <a:latin typeface="Arial" charset="0"/>
              <a:ea typeface="Arial" charset="0"/>
              <a:cs typeface="Arial" charset="0"/>
            </a:endParaRPr>
          </a:p>
          <a:p>
            <a:pPr algn="ctr"/>
            <a:endParaRPr lang="en-GB" sz="2200" dirty="0" smtClean="0">
              <a:solidFill>
                <a:srgbClr val="0074C5"/>
              </a:solidFill>
              <a:latin typeface="Arial" charset="0"/>
              <a:ea typeface="Arial" charset="0"/>
              <a:cs typeface="Arial" charset="0"/>
            </a:endParaRPr>
          </a:p>
          <a:p>
            <a:pPr algn="ctr"/>
            <a:r>
              <a:rPr lang="en-GB" sz="2200" dirty="0" smtClean="0">
                <a:solidFill>
                  <a:srgbClr val="0074C5"/>
                </a:solidFill>
                <a:latin typeface="Arial" charset="0"/>
                <a:ea typeface="Arial" charset="0"/>
                <a:cs typeface="Arial" charset="0"/>
              </a:rPr>
              <a:t> </a:t>
            </a:r>
          </a:p>
          <a:p>
            <a:pPr algn="ctr"/>
            <a:endParaRPr lang="en-GB" sz="2200" dirty="0">
              <a:solidFill>
                <a:srgbClr val="0074C5"/>
              </a:solidFill>
              <a:latin typeface="Arial" charset="0"/>
              <a:ea typeface="Arial" charset="0"/>
              <a:cs typeface="Arial" charset="0"/>
            </a:endParaRPr>
          </a:p>
        </p:txBody>
      </p:sp>
      <p:sp>
        <p:nvSpPr>
          <p:cNvPr id="2" name="Content Placeholder 1"/>
          <p:cNvSpPr>
            <a:spLocks noGrp="1"/>
          </p:cNvSpPr>
          <p:nvPr>
            <p:ph idx="1"/>
          </p:nvPr>
        </p:nvSpPr>
        <p:spPr>
          <a:xfrm>
            <a:off x="2253416" y="1048155"/>
            <a:ext cx="8276303" cy="5085582"/>
          </a:xfrm>
        </p:spPr>
        <p:txBody>
          <a:bodyPr>
            <a:normAutofit/>
          </a:bodyPr>
          <a:lstStyle/>
          <a:p>
            <a:pPr marL="0" indent="0">
              <a:lnSpc>
                <a:spcPct val="120000"/>
              </a:lnSpc>
              <a:buNone/>
            </a:pPr>
            <a:r>
              <a:rPr lang="en-GB" b="1" dirty="0"/>
              <a:t>Key Findings</a:t>
            </a:r>
          </a:p>
          <a:p>
            <a:pPr>
              <a:lnSpc>
                <a:spcPct val="120000"/>
              </a:lnSpc>
            </a:pPr>
            <a:r>
              <a:rPr lang="en-GB" dirty="0"/>
              <a:t>Outcomes at the individual level </a:t>
            </a:r>
            <a:endParaRPr lang="en-GB" dirty="0" smtClean="0"/>
          </a:p>
          <a:p>
            <a:pPr>
              <a:lnSpc>
                <a:spcPct val="120000"/>
              </a:lnSpc>
            </a:pPr>
            <a:r>
              <a:rPr lang="en-GB" dirty="0" smtClean="0"/>
              <a:t>Aggregating the </a:t>
            </a:r>
            <a:r>
              <a:rPr lang="en-GB" dirty="0"/>
              <a:t>outcomes </a:t>
            </a:r>
            <a:endParaRPr lang="en-GB" dirty="0" smtClean="0"/>
          </a:p>
          <a:p>
            <a:pPr>
              <a:lnSpc>
                <a:spcPct val="120000"/>
              </a:lnSpc>
            </a:pPr>
            <a:r>
              <a:rPr lang="en-GB" dirty="0"/>
              <a:t>M</a:t>
            </a:r>
            <a:r>
              <a:rPr lang="en-GB" dirty="0" smtClean="0"/>
              <a:t>ethod </a:t>
            </a:r>
            <a:r>
              <a:rPr lang="en-GB" dirty="0"/>
              <a:t>of assessing SEMH </a:t>
            </a:r>
            <a:r>
              <a:rPr lang="en-GB" dirty="0" smtClean="0"/>
              <a:t>needs</a:t>
            </a:r>
          </a:p>
          <a:p>
            <a:pPr>
              <a:lnSpc>
                <a:spcPct val="120000"/>
              </a:lnSpc>
            </a:pPr>
            <a:r>
              <a:rPr lang="en-GB" dirty="0" smtClean="0"/>
              <a:t>Bottom </a:t>
            </a:r>
            <a:r>
              <a:rPr lang="en-GB" dirty="0"/>
              <a:t>up approach </a:t>
            </a:r>
            <a:r>
              <a:rPr lang="en-GB" dirty="0" smtClean="0"/>
              <a:t>- evidence </a:t>
            </a:r>
            <a:r>
              <a:rPr lang="en-GB" dirty="0"/>
              <a:t>based intervention</a:t>
            </a:r>
          </a:p>
          <a:p>
            <a:pPr>
              <a:lnSpc>
                <a:spcPct val="120000"/>
              </a:lnSpc>
            </a:pPr>
            <a:r>
              <a:rPr lang="en-GB" dirty="0"/>
              <a:t>Case </a:t>
            </a:r>
            <a:r>
              <a:rPr lang="en-GB" dirty="0" smtClean="0"/>
              <a:t>co-ordination</a:t>
            </a:r>
            <a:endParaRPr lang="en-GB" dirty="0"/>
          </a:p>
        </p:txBody>
      </p:sp>
    </p:spTree>
    <p:extLst>
      <p:ext uri="{BB962C8B-B14F-4D97-AF65-F5344CB8AC3E}">
        <p14:creationId xmlns:p14="http://schemas.microsoft.com/office/powerpoint/2010/main" val="3351359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0" y="-675"/>
            <a:ext cx="12193200" cy="6858675"/>
          </a:xfrm>
          <a:prstGeom prst="rect">
            <a:avLst/>
          </a:prstGeom>
        </p:spPr>
      </p:pic>
      <p:sp>
        <p:nvSpPr>
          <p:cNvPr id="21" name="Title 1"/>
          <p:cNvSpPr txBox="1">
            <a:spLocks/>
          </p:cNvSpPr>
          <p:nvPr/>
        </p:nvSpPr>
        <p:spPr>
          <a:xfrm>
            <a:off x="189871" y="383458"/>
            <a:ext cx="10515600" cy="513084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2200" dirty="0" smtClean="0">
              <a:solidFill>
                <a:srgbClr val="0074C5"/>
              </a:solidFill>
              <a:latin typeface="Arial" charset="0"/>
              <a:ea typeface="Arial" charset="0"/>
              <a:cs typeface="Arial" charset="0"/>
            </a:endParaRPr>
          </a:p>
          <a:p>
            <a:pPr algn="ctr"/>
            <a:r>
              <a:rPr lang="en-GB" sz="2200" dirty="0" smtClean="0">
                <a:solidFill>
                  <a:srgbClr val="0074C5"/>
                </a:solidFill>
                <a:latin typeface="Arial" charset="0"/>
                <a:ea typeface="Arial" charset="0"/>
                <a:cs typeface="Arial" charset="0"/>
              </a:rPr>
              <a:t> </a:t>
            </a:r>
          </a:p>
          <a:p>
            <a:pPr algn="ctr"/>
            <a:endParaRPr lang="en-GB" sz="2200" dirty="0">
              <a:solidFill>
                <a:srgbClr val="0074C5"/>
              </a:solidFill>
              <a:latin typeface="Arial" charset="0"/>
              <a:ea typeface="Arial" charset="0"/>
              <a:cs typeface="Arial" charset="0"/>
            </a:endParaRPr>
          </a:p>
        </p:txBody>
      </p:sp>
      <p:sp>
        <p:nvSpPr>
          <p:cNvPr id="2" name="Content Placeholder 1"/>
          <p:cNvSpPr>
            <a:spLocks noGrp="1"/>
          </p:cNvSpPr>
          <p:nvPr>
            <p:ph idx="1"/>
          </p:nvPr>
        </p:nvSpPr>
        <p:spPr>
          <a:xfrm>
            <a:off x="2271254" y="383458"/>
            <a:ext cx="7285703" cy="4306529"/>
          </a:xfrm>
        </p:spPr>
        <p:txBody>
          <a:bodyPr>
            <a:normAutofit/>
          </a:bodyPr>
          <a:lstStyle/>
          <a:p>
            <a:pPr marL="0" indent="0">
              <a:spcBef>
                <a:spcPts val="600"/>
              </a:spcBef>
              <a:buNone/>
            </a:pPr>
            <a:r>
              <a:rPr lang="en-GB" sz="4000" b="1" dirty="0" smtClean="0">
                <a:solidFill>
                  <a:srgbClr val="0074C5"/>
                </a:solidFill>
                <a:latin typeface="Arial" charset="0"/>
                <a:ea typeface="Arial" charset="0"/>
                <a:cs typeface="Arial" charset="0"/>
              </a:rPr>
              <a:t> Strengths and Challenges </a:t>
            </a:r>
            <a:endParaRPr lang="en-GB" sz="4000" dirty="0" smtClean="0"/>
          </a:p>
          <a:p>
            <a:pPr marL="0" indent="0">
              <a:spcBef>
                <a:spcPts val="600"/>
              </a:spcBef>
              <a:buNone/>
            </a:pPr>
            <a:endParaRPr lang="en-GB" sz="1400" dirty="0"/>
          </a:p>
          <a:p>
            <a:pPr>
              <a:spcBef>
                <a:spcPts val="600"/>
              </a:spcBef>
            </a:pPr>
            <a:r>
              <a:rPr lang="en-GB" dirty="0" smtClean="0"/>
              <a:t>Outcomes </a:t>
            </a:r>
            <a:r>
              <a:rPr lang="en-GB" dirty="0"/>
              <a:t>for children and young people </a:t>
            </a:r>
            <a:endParaRPr lang="en-GB" dirty="0" smtClean="0"/>
          </a:p>
          <a:p>
            <a:pPr>
              <a:spcBef>
                <a:spcPts val="600"/>
              </a:spcBef>
            </a:pPr>
            <a:endParaRPr lang="en-GB" sz="1500" dirty="0"/>
          </a:p>
          <a:p>
            <a:pPr>
              <a:spcBef>
                <a:spcPts val="600"/>
              </a:spcBef>
            </a:pPr>
            <a:r>
              <a:rPr lang="en-GB" dirty="0"/>
              <a:t>Excellent buy in and attendance to ‘the discussion</a:t>
            </a:r>
            <a:r>
              <a:rPr lang="en-GB" dirty="0" smtClean="0"/>
              <a:t>’</a:t>
            </a:r>
          </a:p>
          <a:p>
            <a:pPr marL="0" indent="0">
              <a:spcBef>
                <a:spcPts val="600"/>
              </a:spcBef>
              <a:buNone/>
            </a:pPr>
            <a:endParaRPr lang="en-GB" sz="1500" dirty="0"/>
          </a:p>
          <a:p>
            <a:pPr>
              <a:spcBef>
                <a:spcPts val="600"/>
              </a:spcBef>
            </a:pPr>
            <a:r>
              <a:rPr lang="en-GB" dirty="0"/>
              <a:t>Conflicting ‘targets / indicators</a:t>
            </a:r>
            <a:r>
              <a:rPr lang="en-GB" dirty="0" smtClean="0"/>
              <a:t>’</a:t>
            </a:r>
            <a:endParaRPr lang="en-GB" dirty="0"/>
          </a:p>
        </p:txBody>
      </p:sp>
    </p:spTree>
    <p:extLst>
      <p:ext uri="{BB962C8B-B14F-4D97-AF65-F5344CB8AC3E}">
        <p14:creationId xmlns:p14="http://schemas.microsoft.com/office/powerpoint/2010/main" val="3719584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3200" cy="6858675"/>
          </a:xfrm>
          <a:prstGeom prst="rect">
            <a:avLst/>
          </a:prstGeom>
        </p:spPr>
      </p:pic>
      <p:sp>
        <p:nvSpPr>
          <p:cNvPr id="2" name="Title 1"/>
          <p:cNvSpPr>
            <a:spLocks noGrp="1"/>
          </p:cNvSpPr>
          <p:nvPr>
            <p:ph type="title"/>
          </p:nvPr>
        </p:nvSpPr>
        <p:spPr>
          <a:xfrm>
            <a:off x="838200" y="1865671"/>
            <a:ext cx="10515600" cy="1522820"/>
          </a:xfrm>
        </p:spPr>
        <p:txBody>
          <a:bodyPr anchor="t">
            <a:normAutofit/>
          </a:bodyPr>
          <a:lstStyle/>
          <a:p>
            <a:pPr algn="ctr"/>
            <a:r>
              <a:rPr lang="en-GB" sz="3300" dirty="0" smtClean="0">
                <a:solidFill>
                  <a:srgbClr val="0074C5"/>
                </a:solidFill>
                <a:latin typeface="Arial" panose="020B0604020202020204" pitchFamily="34" charset="0"/>
                <a:cs typeface="Arial" panose="020B0604020202020204" pitchFamily="34" charset="0"/>
              </a:rPr>
              <a:t>Thank you for listening </a:t>
            </a:r>
            <a:r>
              <a:rPr lang="en-GB" sz="3300" dirty="0" smtClean="0">
                <a:solidFill>
                  <a:srgbClr val="0074C5"/>
                </a:solidFill>
                <a:latin typeface="Arial" panose="020B0604020202020204" pitchFamily="34" charset="0"/>
                <a:cs typeface="Arial" panose="020B0604020202020204" pitchFamily="34" charset="0"/>
                <a:sym typeface="Wingdings"/>
              </a:rPr>
              <a:t> </a:t>
            </a:r>
            <a:endParaRPr lang="en-GB" sz="3300" dirty="0">
              <a:solidFill>
                <a:srgbClr val="0074C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7900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3200" cy="6858675"/>
          </a:xfrm>
          <a:prstGeom prst="rect">
            <a:avLst/>
          </a:prstGeom>
        </p:spPr>
      </p:pic>
      <p:sp>
        <p:nvSpPr>
          <p:cNvPr id="21" name="Title 1"/>
          <p:cNvSpPr txBox="1">
            <a:spLocks/>
          </p:cNvSpPr>
          <p:nvPr/>
        </p:nvSpPr>
        <p:spPr>
          <a:xfrm>
            <a:off x="838800" y="430928"/>
            <a:ext cx="10515600" cy="586504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solidFill>
                  <a:srgbClr val="0074C5"/>
                </a:solidFill>
                <a:latin typeface="Arial" charset="0"/>
                <a:ea typeface="Arial" charset="0"/>
                <a:cs typeface="Arial" charset="0"/>
              </a:rPr>
              <a:t>Future in Mind: Leeds </a:t>
            </a:r>
            <a:endParaRPr lang="en-GB" b="1" dirty="0">
              <a:solidFill>
                <a:srgbClr val="0074C5"/>
              </a:solidFill>
              <a:latin typeface="Arial" charset="0"/>
              <a:ea typeface="Arial" charset="0"/>
              <a:cs typeface="Arial" charset="0"/>
            </a:endParaRPr>
          </a:p>
          <a:p>
            <a:pPr algn="ctr"/>
            <a:endParaRPr lang="en-GB" sz="2200" dirty="0" smtClean="0">
              <a:solidFill>
                <a:srgbClr val="0074C5"/>
              </a:solidFill>
              <a:latin typeface="Arial" charset="0"/>
              <a:ea typeface="Arial" charset="0"/>
              <a:cs typeface="Arial" charset="0"/>
            </a:endParaRPr>
          </a:p>
          <a:p>
            <a:pPr algn="ctr"/>
            <a:r>
              <a:rPr lang="en-GB" sz="2200" dirty="0" smtClean="0">
                <a:solidFill>
                  <a:srgbClr val="0074C5"/>
                </a:solidFill>
                <a:latin typeface="Arial" charset="0"/>
                <a:ea typeface="Arial" charset="0"/>
                <a:cs typeface="Arial" charset="0"/>
              </a:rPr>
              <a:t> </a:t>
            </a:r>
          </a:p>
          <a:p>
            <a:pPr algn="ctr"/>
            <a:endParaRPr lang="en-GB" sz="2200" dirty="0">
              <a:solidFill>
                <a:srgbClr val="0074C5"/>
              </a:solidFill>
              <a:latin typeface="Arial" charset="0"/>
              <a:ea typeface="Arial" charset="0"/>
              <a:cs typeface="Arial" charset="0"/>
            </a:endParaRPr>
          </a:p>
        </p:txBody>
      </p:sp>
      <p:sp>
        <p:nvSpPr>
          <p:cNvPr id="4" name="Content Placeholder 12"/>
          <p:cNvSpPr>
            <a:spLocks noGrp="1"/>
          </p:cNvSpPr>
          <p:nvPr>
            <p:ph idx="1"/>
          </p:nvPr>
        </p:nvSpPr>
        <p:spPr>
          <a:xfrm>
            <a:off x="816390" y="1632993"/>
            <a:ext cx="7687679" cy="4037119"/>
          </a:xfrm>
          <a:prstGeom prst="ellipse">
            <a:avLst/>
          </a:prstGeom>
          <a:solidFill>
            <a:srgbClr val="FF9900"/>
          </a:solidFill>
          <a:ln w="38100">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noAutofit/>
          </a:bodyPr>
          <a:lstStyle/>
          <a:p>
            <a:pPr marL="0" lvl="0" indent="0" algn="ctr">
              <a:buNone/>
            </a:pPr>
            <a:r>
              <a:rPr lang="en-GB" sz="2600" b="1" dirty="0" smtClean="0">
                <a:solidFill>
                  <a:schemeClr val="bg1"/>
                </a:solidFill>
              </a:rPr>
              <a:t>Vision</a:t>
            </a:r>
          </a:p>
          <a:p>
            <a:pPr marL="0" lvl="0" indent="0" algn="ctr">
              <a:buNone/>
            </a:pPr>
            <a:r>
              <a:rPr lang="en-GB" sz="2600" dirty="0" smtClean="0">
                <a:solidFill>
                  <a:schemeClr val="bg1"/>
                </a:solidFill>
              </a:rPr>
              <a:t>Our vision is to develop a culture where talking about feelings and emotions is the norm, where it is acceptable to acknowledge difficulties and ask for help and where those with more serious problems are quickly supported by people with skills to support those needs</a:t>
            </a:r>
            <a:r>
              <a:rPr lang="en-GB" sz="2600" b="1" dirty="0" smtClean="0">
                <a:solidFill>
                  <a:schemeClr val="bg1"/>
                </a:solidFill>
              </a:rPr>
              <a:t>.</a:t>
            </a:r>
            <a:endParaRPr lang="en-GB" sz="2600" b="1" dirty="0">
              <a:solidFill>
                <a:schemeClr val="bg1"/>
              </a:solidFill>
            </a:endParaRPr>
          </a:p>
        </p:txBody>
      </p:sp>
    </p:spTree>
    <p:extLst>
      <p:ext uri="{BB962C8B-B14F-4D97-AF65-F5344CB8AC3E}">
        <p14:creationId xmlns:p14="http://schemas.microsoft.com/office/powerpoint/2010/main" val="2681768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3694" y="754870"/>
            <a:ext cx="10515600" cy="1325563"/>
          </a:xfrm>
        </p:spPr>
        <p:txBody>
          <a:bodyPr>
            <a:normAutofit/>
          </a:bodyPr>
          <a:lstStyle/>
          <a:p>
            <a:pPr algn="ctr"/>
            <a:r>
              <a:rPr lang="en-GB" dirty="0"/>
              <a:t/>
            </a:r>
            <a:br>
              <a:rPr lang="en-GB" dirty="0"/>
            </a:br>
            <a:endParaRPr lang="en-GB" dirty="0"/>
          </a:p>
        </p:txBody>
      </p:sp>
      <p:sp>
        <p:nvSpPr>
          <p:cNvPr id="21" name="Title 1"/>
          <p:cNvSpPr txBox="1">
            <a:spLocks/>
          </p:cNvSpPr>
          <p:nvPr/>
        </p:nvSpPr>
        <p:spPr>
          <a:xfrm>
            <a:off x="863694" y="7548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mtClean="0"/>
              <a:t/>
            </a:r>
            <a:br>
              <a:rPr lang="en-GB" smtClean="0"/>
            </a:br>
            <a:endParaRPr lang="en-GB"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3200" cy="6858675"/>
          </a:xfrm>
          <a:prstGeom prst="rect">
            <a:avLst/>
          </a:prstGeom>
        </p:spPr>
      </p:pic>
      <p:sp>
        <p:nvSpPr>
          <p:cNvPr id="23" name="Title 1"/>
          <p:cNvSpPr txBox="1">
            <a:spLocks/>
          </p:cNvSpPr>
          <p:nvPr/>
        </p:nvSpPr>
        <p:spPr>
          <a:xfrm>
            <a:off x="5981700" y="2162734"/>
            <a:ext cx="5765800" cy="152282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300" b="1" dirty="0" smtClean="0">
                <a:solidFill>
                  <a:srgbClr val="0074C5"/>
                </a:solidFill>
                <a:latin typeface="Arial" charset="0"/>
                <a:ea typeface="Arial" charset="0"/>
                <a:cs typeface="Arial" charset="0"/>
              </a:rPr>
              <a:t>Voices of young people</a:t>
            </a:r>
            <a:br>
              <a:rPr lang="en-GB" sz="3300" b="1" dirty="0" smtClean="0">
                <a:solidFill>
                  <a:srgbClr val="0074C5"/>
                </a:solidFill>
                <a:latin typeface="Arial" charset="0"/>
                <a:ea typeface="Arial" charset="0"/>
                <a:cs typeface="Arial" charset="0"/>
              </a:rPr>
            </a:br>
            <a:endParaRPr lang="en-GB" sz="3300" dirty="0">
              <a:solidFill>
                <a:srgbClr val="0074C5"/>
              </a:solidFill>
              <a:latin typeface="Arial" panose="020B0604020202020204" pitchFamily="34" charset="0"/>
              <a:cs typeface="Arial" panose="020B0604020202020204" pitchFamily="34" charset="0"/>
            </a:endParaRPr>
          </a:p>
        </p:txBody>
      </p:sp>
      <p:sp>
        <p:nvSpPr>
          <p:cNvPr id="24" name="Title 1"/>
          <p:cNvSpPr txBox="1">
            <a:spLocks/>
          </p:cNvSpPr>
          <p:nvPr/>
        </p:nvSpPr>
        <p:spPr>
          <a:xfrm>
            <a:off x="1625600" y="624425"/>
            <a:ext cx="2286000" cy="210282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400"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6649" y="4245646"/>
            <a:ext cx="1610103" cy="1496738"/>
          </a:xfrm>
          <a:prstGeom prst="rect">
            <a:avLst/>
          </a:prstGeom>
        </p:spPr>
      </p:pic>
    </p:spTree>
    <p:extLst>
      <p:ext uri="{BB962C8B-B14F-4D97-AF65-F5344CB8AC3E}">
        <p14:creationId xmlns:p14="http://schemas.microsoft.com/office/powerpoint/2010/main" val="3369859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2216" y="0"/>
            <a:ext cx="9667568" cy="6858000"/>
          </a:xfrm>
          <a:prstGeom prst="rect">
            <a:avLst/>
          </a:prstGeom>
        </p:spPr>
      </p:pic>
      <p:sp>
        <p:nvSpPr>
          <p:cNvPr id="2" name="Title 1"/>
          <p:cNvSpPr>
            <a:spLocks noGrp="1"/>
          </p:cNvSpPr>
          <p:nvPr>
            <p:ph type="title"/>
          </p:nvPr>
        </p:nvSpPr>
        <p:spPr/>
        <p:txBody>
          <a:bodyPr/>
          <a:lstStyle/>
          <a:p>
            <a:r>
              <a:rPr lang="en-GB" dirty="0" smtClean="0"/>
              <a:t> </a:t>
            </a:r>
            <a:endParaRPr lang="en-GB" dirty="0"/>
          </a:p>
        </p:txBody>
      </p:sp>
    </p:spTree>
    <p:extLst>
      <p:ext uri="{BB962C8B-B14F-4D97-AF65-F5344CB8AC3E}">
        <p14:creationId xmlns:p14="http://schemas.microsoft.com/office/powerpoint/2010/main" val="4255027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94" y="754870"/>
            <a:ext cx="10515600" cy="1325563"/>
          </a:xfrm>
        </p:spPr>
        <p:txBody>
          <a:bodyPr>
            <a:normAutofit/>
          </a:bodyPr>
          <a:lstStyle/>
          <a:p>
            <a:pPr algn="ctr"/>
            <a:r>
              <a:rPr lang="en-GB" dirty="0"/>
              <a:t/>
            </a:r>
            <a:br>
              <a:rPr lang="en-GB" dirty="0"/>
            </a:br>
            <a:endParaRPr lang="en-GB" dirty="0"/>
          </a:p>
        </p:txBody>
      </p:sp>
      <p:sp>
        <p:nvSpPr>
          <p:cNvPr id="21" name="Title 1"/>
          <p:cNvSpPr txBox="1">
            <a:spLocks/>
          </p:cNvSpPr>
          <p:nvPr/>
        </p:nvSpPr>
        <p:spPr>
          <a:xfrm>
            <a:off x="863694" y="7548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mtClean="0"/>
              <a:t/>
            </a:r>
            <a:br>
              <a:rPr lang="en-GB" smtClean="0"/>
            </a:br>
            <a:endParaRPr lang="en-GB"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3200" cy="6858675"/>
          </a:xfrm>
          <a:prstGeom prst="rect">
            <a:avLst/>
          </a:prstGeom>
        </p:spPr>
      </p:pic>
      <p:sp>
        <p:nvSpPr>
          <p:cNvPr id="23" name="Title 1"/>
          <p:cNvSpPr txBox="1">
            <a:spLocks/>
          </p:cNvSpPr>
          <p:nvPr/>
        </p:nvSpPr>
        <p:spPr>
          <a:xfrm>
            <a:off x="5981700" y="2162734"/>
            <a:ext cx="5765800" cy="152282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300" b="1" dirty="0" smtClean="0">
                <a:solidFill>
                  <a:srgbClr val="0074C5"/>
                </a:solidFill>
                <a:latin typeface="Arial" charset="0"/>
                <a:ea typeface="Arial" charset="0"/>
                <a:cs typeface="Arial" charset="0"/>
              </a:rPr>
              <a:t/>
            </a:r>
            <a:br>
              <a:rPr lang="en-GB" sz="3300" b="1" dirty="0" smtClean="0">
                <a:solidFill>
                  <a:srgbClr val="0074C5"/>
                </a:solidFill>
                <a:latin typeface="Arial" charset="0"/>
                <a:ea typeface="Arial" charset="0"/>
                <a:cs typeface="Arial" charset="0"/>
              </a:rPr>
            </a:br>
            <a:endParaRPr lang="en-GB" sz="3300" dirty="0">
              <a:solidFill>
                <a:srgbClr val="0074C5"/>
              </a:solidFill>
              <a:latin typeface="Arial" panose="020B0604020202020204" pitchFamily="34" charset="0"/>
              <a:cs typeface="Arial" panose="020B0604020202020204" pitchFamily="34" charset="0"/>
            </a:endParaRPr>
          </a:p>
        </p:txBody>
      </p:sp>
      <p:sp>
        <p:nvSpPr>
          <p:cNvPr id="24" name="Title 1"/>
          <p:cNvSpPr txBox="1">
            <a:spLocks/>
          </p:cNvSpPr>
          <p:nvPr/>
        </p:nvSpPr>
        <p:spPr>
          <a:xfrm>
            <a:off x="1625600" y="624425"/>
            <a:ext cx="2286000" cy="210282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400" dirty="0">
              <a:solidFill>
                <a:schemeClr val="bg1"/>
              </a:solidFill>
              <a:latin typeface="Arial" panose="020B0604020202020204" pitchFamily="34" charset="0"/>
              <a:cs typeface="Arial" panose="020B0604020202020204" pitchFamily="34" charset="0"/>
            </a:endParaRPr>
          </a:p>
        </p:txBody>
      </p:sp>
      <p:pic>
        <p:nvPicPr>
          <p:cNvPr id="7"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974825" y="302552"/>
            <a:ext cx="6217175" cy="4392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40977" y="1134022"/>
            <a:ext cx="1486481" cy="584776"/>
          </a:xfrm>
          <a:prstGeom prst="rect">
            <a:avLst/>
          </a:prstGeom>
          <a:noFill/>
        </p:spPr>
        <p:txBody>
          <a:bodyPr wrap="square" rtlCol="0">
            <a:spAutoFit/>
          </a:bodyPr>
          <a:lstStyle/>
          <a:p>
            <a:r>
              <a:rPr lang="en-US" sz="3200" b="1" dirty="0" smtClean="0">
                <a:solidFill>
                  <a:schemeClr val="bg1"/>
                </a:solidFill>
              </a:rPr>
              <a:t>Help!</a:t>
            </a:r>
            <a:endParaRPr lang="en-US" sz="3200" b="1" dirty="0">
              <a:solidFill>
                <a:schemeClr val="bg1"/>
              </a:solidFill>
            </a:endParaRPr>
          </a:p>
        </p:txBody>
      </p:sp>
    </p:spTree>
    <p:extLst>
      <p:ext uri="{BB962C8B-B14F-4D97-AF65-F5344CB8AC3E}">
        <p14:creationId xmlns:p14="http://schemas.microsoft.com/office/powerpoint/2010/main" val="4087121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2216" y="0"/>
            <a:ext cx="9667567" cy="6858000"/>
          </a:xfrm>
          <a:prstGeom prst="rect">
            <a:avLst/>
          </a:prstGeom>
        </p:spPr>
      </p:pic>
    </p:spTree>
    <p:extLst>
      <p:ext uri="{BB962C8B-B14F-4D97-AF65-F5344CB8AC3E}">
        <p14:creationId xmlns:p14="http://schemas.microsoft.com/office/powerpoint/2010/main" val="1297147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2216" y="0"/>
            <a:ext cx="9667567" cy="6858000"/>
          </a:xfrm>
          <a:prstGeom prst="rect">
            <a:avLst/>
          </a:prstGeom>
        </p:spPr>
      </p:pic>
    </p:spTree>
    <p:extLst>
      <p:ext uri="{BB962C8B-B14F-4D97-AF65-F5344CB8AC3E}">
        <p14:creationId xmlns:p14="http://schemas.microsoft.com/office/powerpoint/2010/main" val="3374857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838200" y="1865671"/>
            <a:ext cx="10515600" cy="1522820"/>
          </a:xfrm>
        </p:spPr>
        <p:txBody>
          <a:bodyPr anchor="t">
            <a:normAutofit/>
          </a:bodyPr>
          <a:lstStyle/>
          <a:p>
            <a:pPr algn="ctr"/>
            <a:endParaRPr lang="en-GB" sz="3300" dirty="0">
              <a:solidFill>
                <a:srgbClr val="0074C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5"/>
            <a:ext cx="12193200" cy="6858675"/>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5260" y="338537"/>
            <a:ext cx="6456739" cy="4956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0182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3200" cy="6858675"/>
          </a:xfrm>
          <a:prstGeom prst="rect">
            <a:avLst/>
          </a:prstGeom>
        </p:spPr>
      </p:pic>
      <p:sp>
        <p:nvSpPr>
          <p:cNvPr id="21" name="Title 1"/>
          <p:cNvSpPr txBox="1">
            <a:spLocks/>
          </p:cNvSpPr>
          <p:nvPr/>
        </p:nvSpPr>
        <p:spPr>
          <a:xfrm>
            <a:off x="838800" y="430928"/>
            <a:ext cx="10515600" cy="586504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rgbClr val="0074C5"/>
                </a:solidFill>
                <a:latin typeface="Arial" charset="0"/>
                <a:ea typeface="Arial" charset="0"/>
                <a:cs typeface="Arial" charset="0"/>
              </a:rPr>
              <a:t>Work </a:t>
            </a:r>
            <a:r>
              <a:rPr lang="en-GB" sz="4000" b="1" dirty="0" smtClean="0">
                <a:solidFill>
                  <a:srgbClr val="0074C5"/>
                </a:solidFill>
                <a:latin typeface="Arial" charset="0"/>
                <a:ea typeface="Arial" charset="0"/>
                <a:cs typeface="Arial" charset="0"/>
              </a:rPr>
              <a:t>So </a:t>
            </a:r>
            <a:r>
              <a:rPr lang="en-GB" sz="4000" b="1" dirty="0">
                <a:solidFill>
                  <a:srgbClr val="0074C5"/>
                </a:solidFill>
                <a:latin typeface="Arial" charset="0"/>
                <a:ea typeface="Arial" charset="0"/>
                <a:cs typeface="Arial" charset="0"/>
              </a:rPr>
              <a:t>Far: Measures and Data Process </a:t>
            </a:r>
          </a:p>
          <a:p>
            <a:pPr algn="ctr"/>
            <a:endParaRPr lang="en-GB" sz="2200" dirty="0" smtClean="0">
              <a:solidFill>
                <a:srgbClr val="0074C5"/>
              </a:solidFill>
              <a:latin typeface="Arial" charset="0"/>
              <a:ea typeface="Arial" charset="0"/>
              <a:cs typeface="Arial" charset="0"/>
            </a:endParaRPr>
          </a:p>
          <a:p>
            <a:pPr algn="ctr"/>
            <a:r>
              <a:rPr lang="en-GB" sz="2200" dirty="0" smtClean="0">
                <a:solidFill>
                  <a:srgbClr val="0074C5"/>
                </a:solidFill>
                <a:latin typeface="Arial" charset="0"/>
                <a:ea typeface="Arial" charset="0"/>
                <a:cs typeface="Arial" charset="0"/>
              </a:rPr>
              <a:t> </a:t>
            </a:r>
          </a:p>
          <a:p>
            <a:pPr algn="ctr"/>
            <a:endParaRPr lang="en-GB" sz="2200" dirty="0">
              <a:solidFill>
                <a:srgbClr val="0074C5"/>
              </a:solidFill>
              <a:latin typeface="Arial" charset="0"/>
              <a:ea typeface="Arial" charset="0"/>
              <a:cs typeface="Arial" charset="0"/>
            </a:endParaRPr>
          </a:p>
        </p:txBody>
      </p:sp>
      <p:sp>
        <p:nvSpPr>
          <p:cNvPr id="2" name="Content Placeholder 1"/>
          <p:cNvSpPr>
            <a:spLocks noGrp="1"/>
          </p:cNvSpPr>
          <p:nvPr>
            <p:ph idx="1"/>
          </p:nvPr>
        </p:nvSpPr>
        <p:spPr>
          <a:xfrm>
            <a:off x="3170903" y="1460090"/>
            <a:ext cx="5220929" cy="2757950"/>
          </a:xfrm>
        </p:spPr>
        <p:txBody>
          <a:bodyPr>
            <a:normAutofit/>
          </a:bodyPr>
          <a:lstStyle/>
          <a:p>
            <a:pPr>
              <a:lnSpc>
                <a:spcPct val="120000"/>
              </a:lnSpc>
            </a:pPr>
            <a:r>
              <a:rPr lang="en-GB" sz="3000" dirty="0"/>
              <a:t>Specifically SDQ and GBO</a:t>
            </a:r>
            <a:endParaRPr lang="en-GB" sz="3000" i="1" dirty="0"/>
          </a:p>
          <a:p>
            <a:pPr>
              <a:lnSpc>
                <a:spcPct val="120000"/>
              </a:lnSpc>
            </a:pPr>
            <a:r>
              <a:rPr lang="en-GB" sz="3000" dirty="0"/>
              <a:t>4 different teams</a:t>
            </a:r>
          </a:p>
          <a:p>
            <a:pPr>
              <a:lnSpc>
                <a:spcPct val="120000"/>
              </a:lnSpc>
            </a:pPr>
            <a:r>
              <a:rPr lang="en-GB" sz="3000" dirty="0" smtClean="0"/>
              <a:t>1 </a:t>
            </a:r>
            <a:r>
              <a:rPr lang="en-GB" sz="3000" dirty="0"/>
              <a:t>day on </a:t>
            </a:r>
            <a:r>
              <a:rPr lang="en-GB" sz="3000" dirty="0" smtClean="0"/>
              <a:t>site</a:t>
            </a:r>
            <a:endParaRPr lang="en-US" sz="3000" dirty="0"/>
          </a:p>
        </p:txBody>
      </p:sp>
    </p:spTree>
    <p:extLst>
      <p:ext uri="{BB962C8B-B14F-4D97-AF65-F5344CB8AC3E}">
        <p14:creationId xmlns:p14="http://schemas.microsoft.com/office/powerpoint/2010/main" val="84150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4891</TotalTime>
  <Words>1363</Words>
  <Application>Microsoft Office PowerPoint</Application>
  <PresentationFormat>Custom</PresentationFormat>
  <Paragraphs>182</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listening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Roberts</dc:creator>
  <cp:lastModifiedBy>Rebecca Neale</cp:lastModifiedBy>
  <cp:revision>117</cp:revision>
  <dcterms:created xsi:type="dcterms:W3CDTF">2017-01-09T22:40:04Z</dcterms:created>
  <dcterms:modified xsi:type="dcterms:W3CDTF">2017-04-11T14:33:40Z</dcterms:modified>
</cp:coreProperties>
</file>