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272" r:id="rId6"/>
    <p:sldId id="279" r:id="rId7"/>
    <p:sldId id="273" r:id="rId8"/>
    <p:sldId id="275" r:id="rId9"/>
    <p:sldId id="276" r:id="rId10"/>
    <p:sldId id="277" r:id="rId11"/>
    <p:sldId id="278" r:id="rId12"/>
  </p:sldIdLst>
  <p:sldSz cx="9144000" cy="6858000" type="screen4x3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807DBC-8C92-7C42-84D5-1C59FCFB9E44}">
          <p14:sldIdLst>
            <p14:sldId id="272"/>
          </p14:sldIdLst>
        </p14:section>
        <p14:section name="Extra slide elements" id="{66EC97C3-BC0F-9648-AAE8-BA458CD38442}">
          <p14:sldIdLst>
            <p14:sldId id="279"/>
            <p14:sldId id="273"/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20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439" autoAdjust="0"/>
    <p:restoredTop sz="94682" autoAdjust="0"/>
  </p:normalViewPr>
  <p:slideViewPr>
    <p:cSldViewPr snapToGrid="0" snapToObjects="1">
      <p:cViewPr>
        <p:scale>
          <a:sx n="96" d="100"/>
          <a:sy n="96" d="100"/>
        </p:scale>
        <p:origin x="-1464" y="-108"/>
      </p:cViewPr>
      <p:guideLst>
        <p:guide orient="horz" pos="120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C11F89-CE28-1E4A-9B7F-30890E208AB2}" type="doc">
      <dgm:prSet loTypeId="urn:microsoft.com/office/officeart/2005/8/layout/cycle5" loCatId="" qsTypeId="urn:microsoft.com/office/officeart/2005/8/quickstyle/simple5" qsCatId="simple" csTypeId="urn:microsoft.com/office/officeart/2005/8/colors/accent1_2#23" csCatId="accent1" phldr="1"/>
      <dgm:spPr/>
      <dgm:t>
        <a:bodyPr/>
        <a:lstStyle/>
        <a:p>
          <a:endParaRPr lang="en-US"/>
        </a:p>
      </dgm:t>
    </dgm:pt>
    <dgm:pt modelId="{509368DF-2732-D340-BE06-5AD0587C40A9}">
      <dgm:prSet custT="1"/>
      <dgm:spPr>
        <a:xfrm>
          <a:off x="3160020" y="2365"/>
          <a:ext cx="1136913" cy="738993"/>
        </a:xfrm>
        <a:prstGeom prst="round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F6F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 rtl="0"/>
          <a:r>
            <a:rPr lang="en-US" sz="1400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Staff selection</a:t>
          </a:r>
          <a:endParaRPr lang="en-US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F43764D0-1D30-AB40-8F56-53821D745198}" type="parTrans" cxnId="{D8DBCAAA-7337-D244-B426-21820FDDCD7B}">
      <dgm:prSet/>
      <dgm:spPr/>
      <dgm:t>
        <a:bodyPr/>
        <a:lstStyle/>
        <a:p>
          <a:pPr algn="ctr"/>
          <a:endParaRPr lang="en-US" sz="2000"/>
        </a:p>
      </dgm:t>
    </dgm:pt>
    <dgm:pt modelId="{6EDD8D99-6AAD-DF4D-AF9C-CF1A4FD23AF4}" type="sibTrans" cxnId="{D8DBCAAA-7337-D244-B426-21820FDDCD7B}">
      <dgm:prSet/>
      <dgm:spPr>
        <a:xfrm>
          <a:off x="1619166" y="371862"/>
          <a:ext cx="4218620" cy="4218620"/>
        </a:xfrm>
        <a:custGeom>
          <a:avLst/>
          <a:gdLst/>
          <a:ahLst/>
          <a:cxnLst/>
          <a:rect l="0" t="0" r="0" b="0"/>
          <a:pathLst>
            <a:path>
              <a:moveTo>
                <a:pt x="2826663" y="125729"/>
              </a:moveTo>
              <a:arcTo wR="2109310" hR="2109310" stAng="17392938" swAng="772027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pPr algn="ctr"/>
          <a:endParaRPr lang="en-US" sz="2000"/>
        </a:p>
      </dgm:t>
    </dgm:pt>
    <dgm:pt modelId="{812024BA-4E4B-B645-B2B8-7A64B4F5FA92}">
      <dgm:prSet custT="1"/>
      <dgm:spPr>
        <a:xfrm>
          <a:off x="4809145" y="796542"/>
          <a:ext cx="1136913" cy="738993"/>
        </a:xfrm>
        <a:prstGeom prst="round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F6F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en-US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Preservice training</a:t>
          </a:r>
          <a:endParaRPr lang="en-US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D935979-F891-3842-A606-B74E7BCD2C67}" type="parTrans" cxnId="{B0E1DD9C-E408-ED4C-A17D-9728E9B66082}">
      <dgm:prSet/>
      <dgm:spPr/>
      <dgm:t>
        <a:bodyPr/>
        <a:lstStyle/>
        <a:p>
          <a:pPr algn="ctr"/>
          <a:endParaRPr lang="en-US" sz="2000"/>
        </a:p>
      </dgm:t>
    </dgm:pt>
    <dgm:pt modelId="{B4FC2B6A-788E-7541-8F22-08B85B5A032B}" type="sibTrans" cxnId="{B0E1DD9C-E408-ED4C-A17D-9728E9B66082}">
      <dgm:prSet/>
      <dgm:spPr>
        <a:xfrm>
          <a:off x="1619166" y="371862"/>
          <a:ext cx="4218620" cy="4218620"/>
        </a:xfrm>
        <a:custGeom>
          <a:avLst/>
          <a:gdLst/>
          <a:ahLst/>
          <a:cxnLst/>
          <a:rect l="0" t="0" r="0" b="0"/>
          <a:pathLst>
            <a:path>
              <a:moveTo>
                <a:pt x="4080758" y="1359256"/>
              </a:moveTo>
              <a:arcTo wR="2109310" hR="2109310" stAng="20350215" swAng="1064256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pPr algn="ctr"/>
          <a:endParaRPr lang="en-US" sz="2000"/>
        </a:p>
      </dgm:t>
    </dgm:pt>
    <dgm:pt modelId="{57B3D7E5-431D-6042-B485-7C320F8B5999}">
      <dgm:prSet custT="1"/>
      <dgm:spPr>
        <a:xfrm>
          <a:off x="5216445" y="2581041"/>
          <a:ext cx="1136913" cy="738993"/>
        </a:xfrm>
        <a:prstGeom prst="round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F6F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en-US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Supervision and coaching</a:t>
          </a:r>
          <a:endParaRPr lang="en-US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B2681D8-7CAB-DA4C-B4B2-4FCF5E754804}" type="parTrans" cxnId="{03182DE6-5178-2448-897F-16D6BA3626BC}">
      <dgm:prSet/>
      <dgm:spPr/>
      <dgm:t>
        <a:bodyPr/>
        <a:lstStyle/>
        <a:p>
          <a:pPr algn="ctr"/>
          <a:endParaRPr lang="en-US" sz="2000"/>
        </a:p>
      </dgm:t>
    </dgm:pt>
    <dgm:pt modelId="{B526AD45-7F42-0A48-B236-7119595C21E8}" type="sibTrans" cxnId="{03182DE6-5178-2448-897F-16D6BA3626BC}">
      <dgm:prSet/>
      <dgm:spPr>
        <a:xfrm>
          <a:off x="1619166" y="371862"/>
          <a:ext cx="4218620" cy="4218620"/>
        </a:xfrm>
        <a:custGeom>
          <a:avLst/>
          <a:gdLst/>
          <a:ahLst/>
          <a:cxnLst/>
          <a:rect l="0" t="0" r="0" b="0"/>
          <a:pathLst>
            <a:path>
              <a:moveTo>
                <a:pt x="3971321" y="3100322"/>
              </a:moveTo>
              <a:arcTo wR="2109310" hR="2109310" stAng="1681386" swAng="835377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pPr algn="ctr"/>
          <a:endParaRPr lang="en-US" sz="2000"/>
        </a:p>
      </dgm:t>
    </dgm:pt>
    <dgm:pt modelId="{2D546A23-2125-054A-8C5D-87E6CFEDF3EF}">
      <dgm:prSet custT="1"/>
      <dgm:spPr>
        <a:xfrm>
          <a:off x="4075215" y="4012098"/>
          <a:ext cx="1136913" cy="738993"/>
        </a:xfrm>
        <a:prstGeom prst="round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F6F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en-US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Performance evaluation</a:t>
          </a:r>
          <a:endParaRPr lang="en-US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97BED7BB-7E61-9443-8BA4-3AE4365A2BD5}" type="parTrans" cxnId="{5C706963-48A2-C84A-9297-F54E66CD352D}">
      <dgm:prSet/>
      <dgm:spPr/>
      <dgm:t>
        <a:bodyPr/>
        <a:lstStyle/>
        <a:p>
          <a:pPr algn="ctr"/>
          <a:endParaRPr lang="en-US" sz="2000"/>
        </a:p>
      </dgm:t>
    </dgm:pt>
    <dgm:pt modelId="{39C30938-8CBF-8641-92CC-BD9F148CBCF5}" type="sibTrans" cxnId="{5C706963-48A2-C84A-9297-F54E66CD352D}">
      <dgm:prSet/>
      <dgm:spPr>
        <a:xfrm>
          <a:off x="1619166" y="371862"/>
          <a:ext cx="4218620" cy="4218620"/>
        </a:xfrm>
        <a:custGeom>
          <a:avLst/>
          <a:gdLst/>
          <a:ahLst/>
          <a:cxnLst/>
          <a:rect l="0" t="0" r="0" b="0"/>
          <a:pathLst>
            <a:path>
              <a:moveTo>
                <a:pt x="2318589" y="4208212"/>
              </a:moveTo>
              <a:arcTo wR="2109310" hR="2109310" stAng="5058355" swAng="683290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pPr algn="ctr"/>
          <a:endParaRPr lang="en-US" sz="2000"/>
        </a:p>
      </dgm:t>
    </dgm:pt>
    <dgm:pt modelId="{BDF0CB9E-07A8-8745-984B-548BAB6F2C67}">
      <dgm:prSet custT="1"/>
      <dgm:spPr>
        <a:xfrm>
          <a:off x="2244824" y="4012098"/>
          <a:ext cx="1136913" cy="738993"/>
        </a:xfrm>
        <a:prstGeom prst="round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F6F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en-US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Decision support data systems</a:t>
          </a:r>
          <a:endParaRPr lang="en-US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D9A5367B-BE23-4047-A8B5-0D17189BC472}" type="parTrans" cxnId="{195ECFD0-AD56-0547-8839-EEC585FF3ECA}">
      <dgm:prSet/>
      <dgm:spPr/>
      <dgm:t>
        <a:bodyPr/>
        <a:lstStyle/>
        <a:p>
          <a:pPr algn="ctr"/>
          <a:endParaRPr lang="en-US" sz="2000"/>
        </a:p>
      </dgm:t>
    </dgm:pt>
    <dgm:pt modelId="{2D059FC4-9A36-1348-A2BB-5D84C742653B}" type="sibTrans" cxnId="{195ECFD0-AD56-0547-8839-EEC585FF3ECA}">
      <dgm:prSet/>
      <dgm:spPr>
        <a:xfrm>
          <a:off x="1619166" y="371862"/>
          <a:ext cx="4218620" cy="4218620"/>
        </a:xfrm>
        <a:custGeom>
          <a:avLst/>
          <a:gdLst/>
          <a:ahLst/>
          <a:cxnLst/>
          <a:rect l="0" t="0" r="0" b="0"/>
          <a:pathLst>
            <a:path>
              <a:moveTo>
                <a:pt x="540459" y="3519238"/>
              </a:moveTo>
              <a:arcTo wR="2109310" hR="2109310" stAng="8283236" swAng="835377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pPr algn="ctr"/>
          <a:endParaRPr lang="en-US" sz="2000"/>
        </a:p>
      </dgm:t>
    </dgm:pt>
    <dgm:pt modelId="{87330035-1614-F84A-9DB0-3BCA4926F7C1}">
      <dgm:prSet custT="1"/>
      <dgm:spPr>
        <a:xfrm>
          <a:off x="991745" y="2581041"/>
          <a:ext cx="1360612" cy="738993"/>
        </a:xfrm>
        <a:prstGeom prst="round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F6F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en-US" sz="14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Facilitative administrative supports</a:t>
          </a:r>
          <a:endParaRPr lang="en-US" sz="14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F3CD22D-E0A9-8F4B-9CA9-7FBFF9B34416}" type="parTrans" cxnId="{1C21F444-BB2F-A845-93EE-A64024F07423}">
      <dgm:prSet/>
      <dgm:spPr/>
      <dgm:t>
        <a:bodyPr/>
        <a:lstStyle/>
        <a:p>
          <a:pPr algn="ctr"/>
          <a:endParaRPr lang="en-US" sz="2000"/>
        </a:p>
      </dgm:t>
    </dgm:pt>
    <dgm:pt modelId="{BC42A1E1-E0C5-384E-BBBE-5DA80470F12F}" type="sibTrans" cxnId="{1C21F444-BB2F-A845-93EE-A64024F07423}">
      <dgm:prSet/>
      <dgm:spPr>
        <a:xfrm>
          <a:off x="1619166" y="371862"/>
          <a:ext cx="4218620" cy="4218620"/>
        </a:xfrm>
        <a:custGeom>
          <a:avLst/>
          <a:gdLst/>
          <a:ahLst/>
          <a:cxnLst/>
          <a:rect l="0" t="0" r="0" b="0"/>
          <a:pathLst>
            <a:path>
              <a:moveTo>
                <a:pt x="3070" y="1995530"/>
              </a:moveTo>
              <a:arcTo wR="2109310" hR="2109310" stAng="10985528" swAng="1064256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pPr algn="ctr"/>
          <a:endParaRPr lang="en-US" sz="2000"/>
        </a:p>
      </dgm:t>
    </dgm:pt>
    <dgm:pt modelId="{42E8AEEC-B03B-F142-AE66-E08EF074F5A3}">
      <dgm:prSet custT="1"/>
      <dgm:spPr>
        <a:xfrm>
          <a:off x="1510894" y="796542"/>
          <a:ext cx="1136913" cy="738993"/>
        </a:xfrm>
        <a:prstGeom prst="round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F6F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 algn="ctr"/>
          <a:r>
            <a:rPr lang="en-US" sz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System interventions</a:t>
          </a:r>
          <a:endParaRPr lang="en-US" sz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7CFD9D3-98DB-464C-859E-647BA93CB0BA}" type="parTrans" cxnId="{D27825E7-382E-CA4D-B584-34AA1D8CB320}">
      <dgm:prSet/>
      <dgm:spPr/>
      <dgm:t>
        <a:bodyPr/>
        <a:lstStyle/>
        <a:p>
          <a:pPr algn="ctr"/>
          <a:endParaRPr lang="en-US" sz="2000"/>
        </a:p>
      </dgm:t>
    </dgm:pt>
    <dgm:pt modelId="{5A68960E-0A88-FD41-8634-AFE83C03E57F}" type="sibTrans" cxnId="{D27825E7-382E-CA4D-B584-34AA1D8CB320}">
      <dgm:prSet/>
      <dgm:spPr>
        <a:xfrm>
          <a:off x="1619166" y="371862"/>
          <a:ext cx="4218620" cy="4218620"/>
        </a:xfrm>
        <a:custGeom>
          <a:avLst/>
          <a:gdLst/>
          <a:ahLst/>
          <a:cxnLst/>
          <a:rect l="0" t="0" r="0" b="0"/>
          <a:pathLst>
            <a:path>
              <a:moveTo>
                <a:pt x="968245" y="335286"/>
              </a:moveTo>
              <a:arcTo wR="2109310" hR="2109310" stAng="14235035" swAng="772027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gm:spPr>
      <dgm:t>
        <a:bodyPr/>
        <a:lstStyle/>
        <a:p>
          <a:pPr algn="ctr"/>
          <a:endParaRPr lang="en-US" sz="2000"/>
        </a:p>
      </dgm:t>
    </dgm:pt>
    <dgm:pt modelId="{B2CD11CC-DDFB-A54A-A68D-3A0EDB169FC7}" type="pres">
      <dgm:prSet presAssocID="{60C11F89-CE28-1E4A-9B7F-30890E208AB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A1F3B7B-84C4-A043-83E7-FC1114565E9B}" type="pres">
      <dgm:prSet presAssocID="{509368DF-2732-D340-BE06-5AD0587C40A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0BA35DE-5C27-3C41-86D6-777D3E883E31}" type="pres">
      <dgm:prSet presAssocID="{509368DF-2732-D340-BE06-5AD0587C40A9}" presName="spNode" presStyleCnt="0"/>
      <dgm:spPr/>
    </dgm:pt>
    <dgm:pt modelId="{7B59CC8D-415C-C04F-8E08-662E57BAD0EA}" type="pres">
      <dgm:prSet presAssocID="{6EDD8D99-6AAD-DF4D-AF9C-CF1A4FD23AF4}" presName="sibTrans" presStyleLbl="sibTrans1D1" presStyleIdx="0" presStyleCnt="7"/>
      <dgm:spPr/>
      <dgm:t>
        <a:bodyPr/>
        <a:lstStyle/>
        <a:p>
          <a:endParaRPr lang="en-GB"/>
        </a:p>
      </dgm:t>
    </dgm:pt>
    <dgm:pt modelId="{BB55F435-3520-7049-A54F-F8A176107BAA}" type="pres">
      <dgm:prSet presAssocID="{812024BA-4E4B-B645-B2B8-7A64B4F5FA92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7CDFA0-79B9-E743-9CAC-43002FD06CD3}" type="pres">
      <dgm:prSet presAssocID="{812024BA-4E4B-B645-B2B8-7A64B4F5FA92}" presName="spNode" presStyleCnt="0"/>
      <dgm:spPr/>
    </dgm:pt>
    <dgm:pt modelId="{C137BE40-2346-0F40-BDFC-5D48E9A8E87E}" type="pres">
      <dgm:prSet presAssocID="{B4FC2B6A-788E-7541-8F22-08B85B5A032B}" presName="sibTrans" presStyleLbl="sibTrans1D1" presStyleIdx="1" presStyleCnt="7"/>
      <dgm:spPr/>
      <dgm:t>
        <a:bodyPr/>
        <a:lstStyle/>
        <a:p>
          <a:endParaRPr lang="en-GB"/>
        </a:p>
      </dgm:t>
    </dgm:pt>
    <dgm:pt modelId="{E49747E0-89DC-F949-8B4E-C27A379852AE}" type="pres">
      <dgm:prSet presAssocID="{57B3D7E5-431D-6042-B485-7C320F8B599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1C1BB6-71F5-514C-9E2A-1693DC3E4392}" type="pres">
      <dgm:prSet presAssocID="{57B3D7E5-431D-6042-B485-7C320F8B5999}" presName="spNode" presStyleCnt="0"/>
      <dgm:spPr/>
    </dgm:pt>
    <dgm:pt modelId="{6172B9E4-562C-354F-BA43-BCDF0D563095}" type="pres">
      <dgm:prSet presAssocID="{B526AD45-7F42-0A48-B236-7119595C21E8}" presName="sibTrans" presStyleLbl="sibTrans1D1" presStyleIdx="2" presStyleCnt="7"/>
      <dgm:spPr/>
      <dgm:t>
        <a:bodyPr/>
        <a:lstStyle/>
        <a:p>
          <a:endParaRPr lang="en-GB"/>
        </a:p>
      </dgm:t>
    </dgm:pt>
    <dgm:pt modelId="{D237EA27-BDD8-F543-B83B-3712E62FEF66}" type="pres">
      <dgm:prSet presAssocID="{2D546A23-2125-054A-8C5D-87E6CFEDF3E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8BDC79D-83E9-E543-9D83-29CB41FD558B}" type="pres">
      <dgm:prSet presAssocID="{2D546A23-2125-054A-8C5D-87E6CFEDF3EF}" presName="spNode" presStyleCnt="0"/>
      <dgm:spPr/>
    </dgm:pt>
    <dgm:pt modelId="{5FB8757C-7641-0546-86D3-CFE7AC66CFD2}" type="pres">
      <dgm:prSet presAssocID="{39C30938-8CBF-8641-92CC-BD9F148CBCF5}" presName="sibTrans" presStyleLbl="sibTrans1D1" presStyleIdx="3" presStyleCnt="7"/>
      <dgm:spPr/>
      <dgm:t>
        <a:bodyPr/>
        <a:lstStyle/>
        <a:p>
          <a:endParaRPr lang="en-GB"/>
        </a:p>
      </dgm:t>
    </dgm:pt>
    <dgm:pt modelId="{6BECF757-4682-3042-A082-A93AA553C8C4}" type="pres">
      <dgm:prSet presAssocID="{BDF0CB9E-07A8-8745-984B-548BAB6F2C6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0FC681-2844-CF4F-B251-7CC5171AC279}" type="pres">
      <dgm:prSet presAssocID="{BDF0CB9E-07A8-8745-984B-548BAB6F2C67}" presName="spNode" presStyleCnt="0"/>
      <dgm:spPr/>
    </dgm:pt>
    <dgm:pt modelId="{3B15D382-3829-8141-894A-896E021C9BE7}" type="pres">
      <dgm:prSet presAssocID="{2D059FC4-9A36-1348-A2BB-5D84C742653B}" presName="sibTrans" presStyleLbl="sibTrans1D1" presStyleIdx="4" presStyleCnt="7"/>
      <dgm:spPr/>
      <dgm:t>
        <a:bodyPr/>
        <a:lstStyle/>
        <a:p>
          <a:endParaRPr lang="en-GB"/>
        </a:p>
      </dgm:t>
    </dgm:pt>
    <dgm:pt modelId="{C0D9C7BD-BDC0-B24D-9C80-6A214EA542C3}" type="pres">
      <dgm:prSet presAssocID="{87330035-1614-F84A-9DB0-3BCA4926F7C1}" presName="node" presStyleLbl="node1" presStyleIdx="5" presStyleCnt="7" custScaleX="11967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BE6814-DC93-EE4D-A0A6-BC5DB8185E37}" type="pres">
      <dgm:prSet presAssocID="{87330035-1614-F84A-9DB0-3BCA4926F7C1}" presName="spNode" presStyleCnt="0"/>
      <dgm:spPr/>
    </dgm:pt>
    <dgm:pt modelId="{755C929D-C989-914C-AC24-777A6088D1EB}" type="pres">
      <dgm:prSet presAssocID="{BC42A1E1-E0C5-384E-BBBE-5DA80470F12F}" presName="sibTrans" presStyleLbl="sibTrans1D1" presStyleIdx="5" presStyleCnt="7"/>
      <dgm:spPr/>
      <dgm:t>
        <a:bodyPr/>
        <a:lstStyle/>
        <a:p>
          <a:endParaRPr lang="en-GB"/>
        </a:p>
      </dgm:t>
    </dgm:pt>
    <dgm:pt modelId="{CA8F5313-179D-0F41-A65C-21F582214768}" type="pres">
      <dgm:prSet presAssocID="{42E8AEEC-B03B-F142-AE66-E08EF074F5A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F5D3C5B-924C-2A43-B1C0-DA4AC0F1F092}" type="pres">
      <dgm:prSet presAssocID="{42E8AEEC-B03B-F142-AE66-E08EF074F5A3}" presName="spNode" presStyleCnt="0"/>
      <dgm:spPr/>
    </dgm:pt>
    <dgm:pt modelId="{F1EF8517-FC3D-D944-8D3B-B8298844181A}" type="pres">
      <dgm:prSet presAssocID="{5A68960E-0A88-FD41-8634-AFE83C03E57F}" presName="sibTrans" presStyleLbl="sibTrans1D1" presStyleIdx="6" presStyleCnt="7"/>
      <dgm:spPr/>
      <dgm:t>
        <a:bodyPr/>
        <a:lstStyle/>
        <a:p>
          <a:endParaRPr lang="en-GB"/>
        </a:p>
      </dgm:t>
    </dgm:pt>
  </dgm:ptLst>
  <dgm:cxnLst>
    <dgm:cxn modelId="{2E53FD9B-B337-4E9C-A541-B33ABF326829}" type="presOf" srcId="{6EDD8D99-6AAD-DF4D-AF9C-CF1A4FD23AF4}" destId="{7B59CC8D-415C-C04F-8E08-662E57BAD0EA}" srcOrd="0" destOrd="0" presId="urn:microsoft.com/office/officeart/2005/8/layout/cycle5"/>
    <dgm:cxn modelId="{68A492D5-74C0-4A1A-BDD0-3A1398D56EEE}" type="presOf" srcId="{42E8AEEC-B03B-F142-AE66-E08EF074F5A3}" destId="{CA8F5313-179D-0F41-A65C-21F582214768}" srcOrd="0" destOrd="0" presId="urn:microsoft.com/office/officeart/2005/8/layout/cycle5"/>
    <dgm:cxn modelId="{1C21F444-BB2F-A845-93EE-A64024F07423}" srcId="{60C11F89-CE28-1E4A-9B7F-30890E208AB2}" destId="{87330035-1614-F84A-9DB0-3BCA4926F7C1}" srcOrd="5" destOrd="0" parTransId="{AF3CD22D-E0A9-8F4B-9CA9-7FBFF9B34416}" sibTransId="{BC42A1E1-E0C5-384E-BBBE-5DA80470F12F}"/>
    <dgm:cxn modelId="{3ED643D6-DA50-484D-A168-AA0D98BBB22F}" type="presOf" srcId="{57B3D7E5-431D-6042-B485-7C320F8B5999}" destId="{E49747E0-89DC-F949-8B4E-C27A379852AE}" srcOrd="0" destOrd="0" presId="urn:microsoft.com/office/officeart/2005/8/layout/cycle5"/>
    <dgm:cxn modelId="{915CA8C0-DD00-461E-AFAE-CAE0DE9C4C73}" type="presOf" srcId="{60C11F89-CE28-1E4A-9B7F-30890E208AB2}" destId="{B2CD11CC-DDFB-A54A-A68D-3A0EDB169FC7}" srcOrd="0" destOrd="0" presId="urn:microsoft.com/office/officeart/2005/8/layout/cycle5"/>
    <dgm:cxn modelId="{76E88F8D-B26D-43CD-8950-E83FAAA8BA25}" type="presOf" srcId="{39C30938-8CBF-8641-92CC-BD9F148CBCF5}" destId="{5FB8757C-7641-0546-86D3-CFE7AC66CFD2}" srcOrd="0" destOrd="0" presId="urn:microsoft.com/office/officeart/2005/8/layout/cycle5"/>
    <dgm:cxn modelId="{195ECFD0-AD56-0547-8839-EEC585FF3ECA}" srcId="{60C11F89-CE28-1E4A-9B7F-30890E208AB2}" destId="{BDF0CB9E-07A8-8745-984B-548BAB6F2C67}" srcOrd="4" destOrd="0" parTransId="{D9A5367B-BE23-4047-A8B5-0D17189BC472}" sibTransId="{2D059FC4-9A36-1348-A2BB-5D84C742653B}"/>
    <dgm:cxn modelId="{2A419124-35BF-49FD-A167-1F34974B2163}" type="presOf" srcId="{509368DF-2732-D340-BE06-5AD0587C40A9}" destId="{BA1F3B7B-84C4-A043-83E7-FC1114565E9B}" srcOrd="0" destOrd="0" presId="urn:microsoft.com/office/officeart/2005/8/layout/cycle5"/>
    <dgm:cxn modelId="{80FF459C-8261-4D7C-968C-65C10A711ABD}" type="presOf" srcId="{BC42A1E1-E0C5-384E-BBBE-5DA80470F12F}" destId="{755C929D-C989-914C-AC24-777A6088D1EB}" srcOrd="0" destOrd="0" presId="urn:microsoft.com/office/officeart/2005/8/layout/cycle5"/>
    <dgm:cxn modelId="{6E3276F6-8DA7-40FA-9C36-3FBF9B6762E5}" type="presOf" srcId="{2D546A23-2125-054A-8C5D-87E6CFEDF3EF}" destId="{D237EA27-BDD8-F543-B83B-3712E62FEF66}" srcOrd="0" destOrd="0" presId="urn:microsoft.com/office/officeart/2005/8/layout/cycle5"/>
    <dgm:cxn modelId="{B091AEA5-ED49-4F98-B167-BBF36120EE56}" type="presOf" srcId="{87330035-1614-F84A-9DB0-3BCA4926F7C1}" destId="{C0D9C7BD-BDC0-B24D-9C80-6A214EA542C3}" srcOrd="0" destOrd="0" presId="urn:microsoft.com/office/officeart/2005/8/layout/cycle5"/>
    <dgm:cxn modelId="{B0E1DD9C-E408-ED4C-A17D-9728E9B66082}" srcId="{60C11F89-CE28-1E4A-9B7F-30890E208AB2}" destId="{812024BA-4E4B-B645-B2B8-7A64B4F5FA92}" srcOrd="1" destOrd="0" parTransId="{3D935979-F891-3842-A606-B74E7BCD2C67}" sibTransId="{B4FC2B6A-788E-7541-8F22-08B85B5A032B}"/>
    <dgm:cxn modelId="{FFB21C7C-3566-4B4A-8310-69B70011DB1F}" type="presOf" srcId="{812024BA-4E4B-B645-B2B8-7A64B4F5FA92}" destId="{BB55F435-3520-7049-A54F-F8A176107BAA}" srcOrd="0" destOrd="0" presId="urn:microsoft.com/office/officeart/2005/8/layout/cycle5"/>
    <dgm:cxn modelId="{D1D1EB59-BA86-4E4F-9378-38ACF4CA5DCB}" type="presOf" srcId="{2D059FC4-9A36-1348-A2BB-5D84C742653B}" destId="{3B15D382-3829-8141-894A-896E021C9BE7}" srcOrd="0" destOrd="0" presId="urn:microsoft.com/office/officeart/2005/8/layout/cycle5"/>
    <dgm:cxn modelId="{5C706963-48A2-C84A-9297-F54E66CD352D}" srcId="{60C11F89-CE28-1E4A-9B7F-30890E208AB2}" destId="{2D546A23-2125-054A-8C5D-87E6CFEDF3EF}" srcOrd="3" destOrd="0" parTransId="{97BED7BB-7E61-9443-8BA4-3AE4365A2BD5}" sibTransId="{39C30938-8CBF-8641-92CC-BD9F148CBCF5}"/>
    <dgm:cxn modelId="{D27825E7-382E-CA4D-B584-34AA1D8CB320}" srcId="{60C11F89-CE28-1E4A-9B7F-30890E208AB2}" destId="{42E8AEEC-B03B-F142-AE66-E08EF074F5A3}" srcOrd="6" destOrd="0" parTransId="{37CFD9D3-98DB-464C-859E-647BA93CB0BA}" sibTransId="{5A68960E-0A88-FD41-8634-AFE83C03E57F}"/>
    <dgm:cxn modelId="{D8DBCAAA-7337-D244-B426-21820FDDCD7B}" srcId="{60C11F89-CE28-1E4A-9B7F-30890E208AB2}" destId="{509368DF-2732-D340-BE06-5AD0587C40A9}" srcOrd="0" destOrd="0" parTransId="{F43764D0-1D30-AB40-8F56-53821D745198}" sibTransId="{6EDD8D99-6AAD-DF4D-AF9C-CF1A4FD23AF4}"/>
    <dgm:cxn modelId="{B8FD9A48-838E-4204-B6F3-FE7AAB2FCCA4}" type="presOf" srcId="{5A68960E-0A88-FD41-8634-AFE83C03E57F}" destId="{F1EF8517-FC3D-D944-8D3B-B8298844181A}" srcOrd="0" destOrd="0" presId="urn:microsoft.com/office/officeart/2005/8/layout/cycle5"/>
    <dgm:cxn modelId="{A3084169-D38A-4936-9A3B-1103820D5DA5}" type="presOf" srcId="{BDF0CB9E-07A8-8745-984B-548BAB6F2C67}" destId="{6BECF757-4682-3042-A082-A93AA553C8C4}" srcOrd="0" destOrd="0" presId="urn:microsoft.com/office/officeart/2005/8/layout/cycle5"/>
    <dgm:cxn modelId="{0A6B84FE-8D1D-43CA-9F5F-7DCDEBC625CC}" type="presOf" srcId="{B4FC2B6A-788E-7541-8F22-08B85B5A032B}" destId="{C137BE40-2346-0F40-BDFC-5D48E9A8E87E}" srcOrd="0" destOrd="0" presId="urn:microsoft.com/office/officeart/2005/8/layout/cycle5"/>
    <dgm:cxn modelId="{1DEF5784-2EB8-4FF0-AD7B-D78826A531BA}" type="presOf" srcId="{B526AD45-7F42-0A48-B236-7119595C21E8}" destId="{6172B9E4-562C-354F-BA43-BCDF0D563095}" srcOrd="0" destOrd="0" presId="urn:microsoft.com/office/officeart/2005/8/layout/cycle5"/>
    <dgm:cxn modelId="{03182DE6-5178-2448-897F-16D6BA3626BC}" srcId="{60C11F89-CE28-1E4A-9B7F-30890E208AB2}" destId="{57B3D7E5-431D-6042-B485-7C320F8B5999}" srcOrd="2" destOrd="0" parTransId="{5B2681D8-7CAB-DA4C-B4B2-4FCF5E754804}" sibTransId="{B526AD45-7F42-0A48-B236-7119595C21E8}"/>
    <dgm:cxn modelId="{B5CBCE0C-8410-4238-88FC-322610D1A02F}" type="presParOf" srcId="{B2CD11CC-DDFB-A54A-A68D-3A0EDB169FC7}" destId="{BA1F3B7B-84C4-A043-83E7-FC1114565E9B}" srcOrd="0" destOrd="0" presId="urn:microsoft.com/office/officeart/2005/8/layout/cycle5"/>
    <dgm:cxn modelId="{87C189E3-31E0-4583-B541-3C052DAC747B}" type="presParOf" srcId="{B2CD11CC-DDFB-A54A-A68D-3A0EDB169FC7}" destId="{20BA35DE-5C27-3C41-86D6-777D3E883E31}" srcOrd="1" destOrd="0" presId="urn:microsoft.com/office/officeart/2005/8/layout/cycle5"/>
    <dgm:cxn modelId="{F76F7D93-0051-4837-A0BC-462E9F9546E4}" type="presParOf" srcId="{B2CD11CC-DDFB-A54A-A68D-3A0EDB169FC7}" destId="{7B59CC8D-415C-C04F-8E08-662E57BAD0EA}" srcOrd="2" destOrd="0" presId="urn:microsoft.com/office/officeart/2005/8/layout/cycle5"/>
    <dgm:cxn modelId="{4A9109A2-6133-42B9-AF4C-C4008B8A9152}" type="presParOf" srcId="{B2CD11CC-DDFB-A54A-A68D-3A0EDB169FC7}" destId="{BB55F435-3520-7049-A54F-F8A176107BAA}" srcOrd="3" destOrd="0" presId="urn:microsoft.com/office/officeart/2005/8/layout/cycle5"/>
    <dgm:cxn modelId="{39267B5A-0F56-4E37-97D6-9CDCC4A6AA03}" type="presParOf" srcId="{B2CD11CC-DDFB-A54A-A68D-3A0EDB169FC7}" destId="{227CDFA0-79B9-E743-9CAC-43002FD06CD3}" srcOrd="4" destOrd="0" presId="urn:microsoft.com/office/officeart/2005/8/layout/cycle5"/>
    <dgm:cxn modelId="{5B0DA8A8-B05B-455B-A010-FA91D1B8114A}" type="presParOf" srcId="{B2CD11CC-DDFB-A54A-A68D-3A0EDB169FC7}" destId="{C137BE40-2346-0F40-BDFC-5D48E9A8E87E}" srcOrd="5" destOrd="0" presId="urn:microsoft.com/office/officeart/2005/8/layout/cycle5"/>
    <dgm:cxn modelId="{35FDF463-8C6C-442F-8C02-739C1BB3EF12}" type="presParOf" srcId="{B2CD11CC-DDFB-A54A-A68D-3A0EDB169FC7}" destId="{E49747E0-89DC-F949-8B4E-C27A379852AE}" srcOrd="6" destOrd="0" presId="urn:microsoft.com/office/officeart/2005/8/layout/cycle5"/>
    <dgm:cxn modelId="{676DF4C2-12B0-42B7-A2F5-D18CAC6B5DD1}" type="presParOf" srcId="{B2CD11CC-DDFB-A54A-A68D-3A0EDB169FC7}" destId="{9B1C1BB6-71F5-514C-9E2A-1693DC3E4392}" srcOrd="7" destOrd="0" presId="urn:microsoft.com/office/officeart/2005/8/layout/cycle5"/>
    <dgm:cxn modelId="{9E27B785-C80A-4E96-8960-371BFE2EA622}" type="presParOf" srcId="{B2CD11CC-DDFB-A54A-A68D-3A0EDB169FC7}" destId="{6172B9E4-562C-354F-BA43-BCDF0D563095}" srcOrd="8" destOrd="0" presId="urn:microsoft.com/office/officeart/2005/8/layout/cycle5"/>
    <dgm:cxn modelId="{B7A94D10-8B84-43D9-9EB9-391A8B236863}" type="presParOf" srcId="{B2CD11CC-DDFB-A54A-A68D-3A0EDB169FC7}" destId="{D237EA27-BDD8-F543-B83B-3712E62FEF66}" srcOrd="9" destOrd="0" presId="urn:microsoft.com/office/officeart/2005/8/layout/cycle5"/>
    <dgm:cxn modelId="{92F742FC-9B73-4144-B753-125BCE178CD1}" type="presParOf" srcId="{B2CD11CC-DDFB-A54A-A68D-3A0EDB169FC7}" destId="{B8BDC79D-83E9-E543-9D83-29CB41FD558B}" srcOrd="10" destOrd="0" presId="urn:microsoft.com/office/officeart/2005/8/layout/cycle5"/>
    <dgm:cxn modelId="{1E998748-9E72-405D-8B4F-B92B5C117EA6}" type="presParOf" srcId="{B2CD11CC-DDFB-A54A-A68D-3A0EDB169FC7}" destId="{5FB8757C-7641-0546-86D3-CFE7AC66CFD2}" srcOrd="11" destOrd="0" presId="urn:microsoft.com/office/officeart/2005/8/layout/cycle5"/>
    <dgm:cxn modelId="{A2A11CF0-7D84-438C-987C-B4EA96FD8558}" type="presParOf" srcId="{B2CD11CC-DDFB-A54A-A68D-3A0EDB169FC7}" destId="{6BECF757-4682-3042-A082-A93AA553C8C4}" srcOrd="12" destOrd="0" presId="urn:microsoft.com/office/officeart/2005/8/layout/cycle5"/>
    <dgm:cxn modelId="{C23CFB87-484F-4098-8AB4-D7209A43633C}" type="presParOf" srcId="{B2CD11CC-DDFB-A54A-A68D-3A0EDB169FC7}" destId="{600FC681-2844-CF4F-B251-7CC5171AC279}" srcOrd="13" destOrd="0" presId="urn:microsoft.com/office/officeart/2005/8/layout/cycle5"/>
    <dgm:cxn modelId="{B99DA6F1-EFE5-4191-A31A-11FBE420711A}" type="presParOf" srcId="{B2CD11CC-DDFB-A54A-A68D-3A0EDB169FC7}" destId="{3B15D382-3829-8141-894A-896E021C9BE7}" srcOrd="14" destOrd="0" presId="urn:microsoft.com/office/officeart/2005/8/layout/cycle5"/>
    <dgm:cxn modelId="{0D03F18E-345C-47D1-89FD-AD4FC59F0CED}" type="presParOf" srcId="{B2CD11CC-DDFB-A54A-A68D-3A0EDB169FC7}" destId="{C0D9C7BD-BDC0-B24D-9C80-6A214EA542C3}" srcOrd="15" destOrd="0" presId="urn:microsoft.com/office/officeart/2005/8/layout/cycle5"/>
    <dgm:cxn modelId="{A1386384-0421-45F5-B670-D451E43C4DAB}" type="presParOf" srcId="{B2CD11CC-DDFB-A54A-A68D-3A0EDB169FC7}" destId="{D7BE6814-DC93-EE4D-A0A6-BC5DB8185E37}" srcOrd="16" destOrd="0" presId="urn:microsoft.com/office/officeart/2005/8/layout/cycle5"/>
    <dgm:cxn modelId="{2CF7118F-9F9C-442B-BC0C-BBA10439B1E3}" type="presParOf" srcId="{B2CD11CC-DDFB-A54A-A68D-3A0EDB169FC7}" destId="{755C929D-C989-914C-AC24-777A6088D1EB}" srcOrd="17" destOrd="0" presId="urn:microsoft.com/office/officeart/2005/8/layout/cycle5"/>
    <dgm:cxn modelId="{1A71A139-B7CB-4462-8944-F99FD8503EEC}" type="presParOf" srcId="{B2CD11CC-DDFB-A54A-A68D-3A0EDB169FC7}" destId="{CA8F5313-179D-0F41-A65C-21F582214768}" srcOrd="18" destOrd="0" presId="urn:microsoft.com/office/officeart/2005/8/layout/cycle5"/>
    <dgm:cxn modelId="{3514CF62-6211-49D7-8C5C-9105598B2F89}" type="presParOf" srcId="{B2CD11CC-DDFB-A54A-A68D-3A0EDB169FC7}" destId="{DF5D3C5B-924C-2A43-B1C0-DA4AC0F1F092}" srcOrd="19" destOrd="0" presId="urn:microsoft.com/office/officeart/2005/8/layout/cycle5"/>
    <dgm:cxn modelId="{CB6CD414-FC24-4EC0-821E-A70378C5214F}" type="presParOf" srcId="{B2CD11CC-DDFB-A54A-A68D-3A0EDB169FC7}" destId="{F1EF8517-FC3D-D944-8D3B-B8298844181A}" srcOrd="2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1F3B7B-84C4-A043-83E7-FC1114565E9B}">
      <dsp:nvSpPr>
        <dsp:cNvPr id="0" name=""/>
        <dsp:cNvSpPr/>
      </dsp:nvSpPr>
      <dsp:spPr>
        <a:xfrm>
          <a:off x="1956175" y="189966"/>
          <a:ext cx="1051310" cy="683351"/>
        </a:xfrm>
        <a:prstGeom prst="round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F6F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Staff selection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989533" y="223324"/>
        <a:ext cx="984594" cy="616635"/>
      </dsp:txXfrm>
    </dsp:sp>
    <dsp:sp modelId="{7B59CC8D-415C-C04F-8E08-662E57BAD0EA}">
      <dsp:nvSpPr>
        <dsp:cNvPr id="0" name=""/>
        <dsp:cNvSpPr/>
      </dsp:nvSpPr>
      <dsp:spPr>
        <a:xfrm>
          <a:off x="530486" y="531642"/>
          <a:ext cx="3902689" cy="3902689"/>
        </a:xfrm>
        <a:custGeom>
          <a:avLst/>
          <a:gdLst/>
          <a:ahLst/>
          <a:cxnLst/>
          <a:rect l="0" t="0" r="0" b="0"/>
          <a:pathLst>
            <a:path>
              <a:moveTo>
                <a:pt x="2826663" y="125729"/>
              </a:moveTo>
              <a:arcTo wR="2109310" hR="2109310" stAng="17392938" swAng="772027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55F435-3520-7049-A54F-F8A176107BAA}">
      <dsp:nvSpPr>
        <dsp:cNvPr id="0" name=""/>
        <dsp:cNvSpPr/>
      </dsp:nvSpPr>
      <dsp:spPr>
        <a:xfrm>
          <a:off x="3481798" y="924667"/>
          <a:ext cx="1051310" cy="683351"/>
        </a:xfrm>
        <a:prstGeom prst="round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F6F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Preservice training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515156" y="958025"/>
        <a:ext cx="984594" cy="616635"/>
      </dsp:txXfrm>
    </dsp:sp>
    <dsp:sp modelId="{C137BE40-2346-0F40-BDFC-5D48E9A8E87E}">
      <dsp:nvSpPr>
        <dsp:cNvPr id="0" name=""/>
        <dsp:cNvSpPr/>
      </dsp:nvSpPr>
      <dsp:spPr>
        <a:xfrm>
          <a:off x="530486" y="531642"/>
          <a:ext cx="3902689" cy="3902689"/>
        </a:xfrm>
        <a:custGeom>
          <a:avLst/>
          <a:gdLst/>
          <a:ahLst/>
          <a:cxnLst/>
          <a:rect l="0" t="0" r="0" b="0"/>
          <a:pathLst>
            <a:path>
              <a:moveTo>
                <a:pt x="4080758" y="1359256"/>
              </a:moveTo>
              <a:arcTo wR="2109310" hR="2109310" stAng="20350215" swAng="1064256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9747E0-89DC-F949-8B4E-C27A379852AE}">
      <dsp:nvSpPr>
        <dsp:cNvPr id="0" name=""/>
        <dsp:cNvSpPr/>
      </dsp:nvSpPr>
      <dsp:spPr>
        <a:xfrm>
          <a:off x="3858596" y="2575526"/>
          <a:ext cx="1051310" cy="683351"/>
        </a:xfrm>
        <a:prstGeom prst="round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F6F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Supervision and coaching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891954" y="2608884"/>
        <a:ext cx="984594" cy="616635"/>
      </dsp:txXfrm>
    </dsp:sp>
    <dsp:sp modelId="{6172B9E4-562C-354F-BA43-BCDF0D563095}">
      <dsp:nvSpPr>
        <dsp:cNvPr id="0" name=""/>
        <dsp:cNvSpPr/>
      </dsp:nvSpPr>
      <dsp:spPr>
        <a:xfrm>
          <a:off x="530486" y="531642"/>
          <a:ext cx="3902689" cy="3902689"/>
        </a:xfrm>
        <a:custGeom>
          <a:avLst/>
          <a:gdLst/>
          <a:ahLst/>
          <a:cxnLst/>
          <a:rect l="0" t="0" r="0" b="0"/>
          <a:pathLst>
            <a:path>
              <a:moveTo>
                <a:pt x="3971321" y="3100322"/>
              </a:moveTo>
              <a:arcTo wR="2109310" hR="2109310" stAng="1681386" swAng="835377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37EA27-BDD8-F543-B83B-3712E62FEF66}">
      <dsp:nvSpPr>
        <dsp:cNvPr id="0" name=""/>
        <dsp:cNvSpPr/>
      </dsp:nvSpPr>
      <dsp:spPr>
        <a:xfrm>
          <a:off x="2802832" y="3899412"/>
          <a:ext cx="1051310" cy="683351"/>
        </a:xfrm>
        <a:prstGeom prst="round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F6F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Performance evaluation</a:t>
          </a:r>
          <a:endParaRPr lang="en-U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836190" y="3932770"/>
        <a:ext cx="984594" cy="616635"/>
      </dsp:txXfrm>
    </dsp:sp>
    <dsp:sp modelId="{5FB8757C-7641-0546-86D3-CFE7AC66CFD2}">
      <dsp:nvSpPr>
        <dsp:cNvPr id="0" name=""/>
        <dsp:cNvSpPr/>
      </dsp:nvSpPr>
      <dsp:spPr>
        <a:xfrm>
          <a:off x="530486" y="531642"/>
          <a:ext cx="3902689" cy="3902689"/>
        </a:xfrm>
        <a:custGeom>
          <a:avLst/>
          <a:gdLst/>
          <a:ahLst/>
          <a:cxnLst/>
          <a:rect l="0" t="0" r="0" b="0"/>
          <a:pathLst>
            <a:path>
              <a:moveTo>
                <a:pt x="2318589" y="4208212"/>
              </a:moveTo>
              <a:arcTo wR="2109310" hR="2109310" stAng="5058355" swAng="683290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CF757-4682-3042-A082-A93AA553C8C4}">
      <dsp:nvSpPr>
        <dsp:cNvPr id="0" name=""/>
        <dsp:cNvSpPr/>
      </dsp:nvSpPr>
      <dsp:spPr>
        <a:xfrm>
          <a:off x="1109518" y="3899412"/>
          <a:ext cx="1051310" cy="683351"/>
        </a:xfrm>
        <a:prstGeom prst="round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F6F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Decision support data systems</a:t>
          </a:r>
          <a:endParaRPr lang="en-U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1142876" y="3932770"/>
        <a:ext cx="984594" cy="616635"/>
      </dsp:txXfrm>
    </dsp:sp>
    <dsp:sp modelId="{3B15D382-3829-8141-894A-896E021C9BE7}">
      <dsp:nvSpPr>
        <dsp:cNvPr id="0" name=""/>
        <dsp:cNvSpPr/>
      </dsp:nvSpPr>
      <dsp:spPr>
        <a:xfrm>
          <a:off x="530486" y="531642"/>
          <a:ext cx="3902689" cy="3902689"/>
        </a:xfrm>
        <a:custGeom>
          <a:avLst/>
          <a:gdLst/>
          <a:ahLst/>
          <a:cxnLst/>
          <a:rect l="0" t="0" r="0" b="0"/>
          <a:pathLst>
            <a:path>
              <a:moveTo>
                <a:pt x="540459" y="3519238"/>
              </a:moveTo>
              <a:arcTo wR="2109310" hR="2109310" stAng="8283236" swAng="835377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D9C7BD-BDC0-B24D-9C80-6A214EA542C3}">
      <dsp:nvSpPr>
        <dsp:cNvPr id="0" name=""/>
        <dsp:cNvSpPr/>
      </dsp:nvSpPr>
      <dsp:spPr>
        <a:xfrm>
          <a:off x="-49672" y="2575526"/>
          <a:ext cx="1258166" cy="683351"/>
        </a:xfrm>
        <a:prstGeom prst="round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F6F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Facilitative administrative supports</a:t>
          </a:r>
          <a:endParaRPr lang="en-US" sz="14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-16314" y="2608884"/>
        <a:ext cx="1191450" cy="616635"/>
      </dsp:txXfrm>
    </dsp:sp>
    <dsp:sp modelId="{755C929D-C989-914C-AC24-777A6088D1EB}">
      <dsp:nvSpPr>
        <dsp:cNvPr id="0" name=""/>
        <dsp:cNvSpPr/>
      </dsp:nvSpPr>
      <dsp:spPr>
        <a:xfrm>
          <a:off x="530486" y="531642"/>
          <a:ext cx="3902689" cy="3902689"/>
        </a:xfrm>
        <a:custGeom>
          <a:avLst/>
          <a:gdLst/>
          <a:ahLst/>
          <a:cxnLst/>
          <a:rect l="0" t="0" r="0" b="0"/>
          <a:pathLst>
            <a:path>
              <a:moveTo>
                <a:pt x="3070" y="1995530"/>
              </a:moveTo>
              <a:arcTo wR="2109310" hR="2109310" stAng="10985528" swAng="1064256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F5313-179D-0F41-A65C-21F582214768}">
      <dsp:nvSpPr>
        <dsp:cNvPr id="0" name=""/>
        <dsp:cNvSpPr/>
      </dsp:nvSpPr>
      <dsp:spPr>
        <a:xfrm>
          <a:off x="430552" y="924667"/>
          <a:ext cx="1051310" cy="683351"/>
        </a:xfrm>
        <a:prstGeom prst="roundRect">
          <a:avLst/>
        </a:prstGeom>
        <a:gradFill rotWithShape="0">
          <a:gsLst>
            <a:gs pos="0">
              <a:srgbClr val="0F6FC6">
                <a:hueOff val="0"/>
                <a:satOff val="0"/>
                <a:lumOff val="0"/>
                <a:alphaOff val="0"/>
                <a:shade val="51000"/>
                <a:satMod val="130000"/>
              </a:srgbClr>
            </a:gs>
            <a:gs pos="80000">
              <a:srgbClr val="0F6FC6">
                <a:hueOff val="0"/>
                <a:satOff val="0"/>
                <a:lumOff val="0"/>
                <a:alphaOff val="0"/>
                <a:shade val="93000"/>
                <a:satMod val="130000"/>
              </a:srgbClr>
            </a:gs>
            <a:gs pos="100000">
              <a:srgbClr val="0F6FC6">
                <a:hueOff val="0"/>
                <a:satOff val="0"/>
                <a:lumOff val="0"/>
                <a:alphaOff val="0"/>
                <a:shade val="94000"/>
                <a:satMod val="135000"/>
              </a:srgb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System interventions</a:t>
          </a:r>
          <a:endParaRPr lang="en-US" sz="1200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63910" y="958025"/>
        <a:ext cx="984594" cy="616635"/>
      </dsp:txXfrm>
    </dsp:sp>
    <dsp:sp modelId="{F1EF8517-FC3D-D944-8D3B-B8298844181A}">
      <dsp:nvSpPr>
        <dsp:cNvPr id="0" name=""/>
        <dsp:cNvSpPr/>
      </dsp:nvSpPr>
      <dsp:spPr>
        <a:xfrm>
          <a:off x="530486" y="531642"/>
          <a:ext cx="3902689" cy="3902689"/>
        </a:xfrm>
        <a:custGeom>
          <a:avLst/>
          <a:gdLst/>
          <a:ahLst/>
          <a:cxnLst/>
          <a:rect l="0" t="0" r="0" b="0"/>
          <a:pathLst>
            <a:path>
              <a:moveTo>
                <a:pt x="968245" y="335286"/>
              </a:moveTo>
              <a:arcTo wR="2109310" hR="2109310" stAng="14235035" swAng="772027"/>
            </a:path>
          </a:pathLst>
        </a:custGeom>
        <a:noFill/>
        <a:ln w="9525" cap="flat" cmpd="sng" algn="ctr">
          <a:solidFill>
            <a:srgbClr val="0F6FC6">
              <a:hueOff val="0"/>
              <a:satOff val="0"/>
              <a:lumOff val="0"/>
              <a:alphaOff val="0"/>
            </a:srgb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D71F-2657-BF40-9BA8-1341E8D62F20}" type="datetime1">
              <a:rPr lang="en-GB" smtClean="0"/>
              <a:t>13/04/2017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E869-81EB-AC4C-B612-80DE4181C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4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A70F4-2FAD-3E41-BF6C-C5B1EEDE06E7}" type="datetime1">
              <a:rPr lang="en-GB" smtClean="0"/>
              <a:t>13/04/2017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A7B8-EAD2-9846-9761-91C91B5D58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85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title="black and white image of health professional in scrub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2" y="4002337"/>
            <a:ext cx="3535739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3" y="4993860"/>
            <a:ext cx="353573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0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27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89109" y="1268928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90838" y="3429662"/>
            <a:ext cx="3504791" cy="92740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90839" y="4357065"/>
            <a:ext cx="3504789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0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56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female and a bab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171102" y="3407829"/>
            <a:ext cx="3535738" cy="5667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171103" y="3974551"/>
            <a:ext cx="3383340" cy="32950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71102" y="1247095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0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156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 smtClean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32" y="288437"/>
            <a:ext cx="111054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55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image close-up image of mal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91096" y="-1"/>
            <a:ext cx="10248349" cy="768626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0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94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title="black and white image close-up image of a young boy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0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419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a young girl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0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076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180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DE7D0A-5CC0-CD4F-AD63-02ED5F8284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6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32" y="288437"/>
            <a:ext cx="111054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491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title="black and white image of male in glasse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30364" y="1311260"/>
            <a:ext cx="3535738" cy="21607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3641305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82764" y="14636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0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60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30364" y="1311260"/>
            <a:ext cx="3535738" cy="21607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777803" y="4585850"/>
            <a:ext cx="3257412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77802" y="1463660"/>
            <a:ext cx="3396587" cy="3007856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0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57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title="black and white close up image of young lad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467945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2812808"/>
            <a:ext cx="3675271" cy="901385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1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0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80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title="black and white close-up image of male toddler/young boy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0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349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title="black and white image of male in glasse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5230364" y="1311260"/>
            <a:ext cx="3535738" cy="21607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GB" sz="4800" b="1" i="0" kern="1200" baseline="0">
                <a:solidFill>
                  <a:schemeClr val="tx2"/>
                </a:solidFill>
                <a:latin typeface="Arial"/>
                <a:ea typeface="+mj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3641305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82764" y="14636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0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139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title="black and white close-up image of female nurs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0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207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title="black and white image close-up image of mal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230364" y="1311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230364" y="3641305"/>
            <a:ext cx="3535738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230365" y="4632828"/>
            <a:ext cx="3535738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 smtClean="0"/>
              <a:t>Insert date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0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8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61E112CC-F5C7-5E43-8EAA-F554FEB5E4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200" b="0" i="0" u="none" strike="noStrike" kern="1200" baseline="0" dirty="0" err="1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www.england.nhs.uk</a:t>
            </a:r>
            <a:endParaRPr lang="en-GB" sz="1200" b="0" i="0" u="none" strike="noStrike" kern="1200" baseline="0" dirty="0" smtClean="0">
              <a:solidFill>
                <a:schemeClr val="tx1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76429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 smtClean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 smtClean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0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8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3" r:id="rId2"/>
    <p:sldLayoutId id="2147483690" r:id="rId3"/>
    <p:sldLayoutId id="2147483691" r:id="rId4"/>
    <p:sldLayoutId id="2147483689" r:id="rId5"/>
    <p:sldLayoutId id="2147483681" r:id="rId6"/>
    <p:sldLayoutId id="2147483684" r:id="rId7"/>
    <p:sldLayoutId id="2147483683" r:id="rId8"/>
    <p:sldLayoutId id="2147483685" r:id="rId9"/>
    <p:sldLayoutId id="2147483686" r:id="rId10"/>
    <p:sldLayoutId id="2147483687" r:id="rId11"/>
    <p:sldLayoutId id="2147483688" r:id="rId12"/>
    <p:sldLayoutId id="2147483680" r:id="rId13"/>
    <p:sldLayoutId id="2147483672" r:id="rId14"/>
    <p:sldLayoutId id="2147483679" r:id="rId15"/>
    <p:sldLayoutId id="2147483677" r:id="rId16"/>
    <p:sldLayoutId id="2147483650" r:id="rId17"/>
    <p:sldLayoutId id="2147483678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000" dirty="0" smtClean="0"/>
              <a:t>Kathryn Pugh  Deputy Head of Mental Health Policy and Strategy – Children and Young People  </a:t>
            </a:r>
            <a:endParaRPr lang="en-GB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6000" dirty="0" smtClean="0"/>
              <a:t>A </a:t>
            </a:r>
            <a:r>
              <a:rPr lang="en-GB" sz="6000" dirty="0" smtClean="0">
                <a:solidFill>
                  <a:srgbClr val="FFC000"/>
                </a:solidFill>
              </a:rPr>
              <a:t>Gold Standard</a:t>
            </a:r>
            <a:r>
              <a:rPr lang="en-GB" sz="6000" dirty="0" smtClean="0"/>
              <a:t> for CYP Mental Health?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CORC </a:t>
            </a:r>
            <a:r>
              <a:rPr lang="en-GB" sz="3600" dirty="0"/>
              <a:t>Members </a:t>
            </a:r>
            <a:r>
              <a:rPr lang="en-GB" sz="3600" dirty="0" smtClean="0"/>
              <a:t>Forum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April 2017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29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06" y="441799"/>
            <a:ext cx="7376429" cy="6677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What do you think good looks like?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7D0A-5CC0-CD4F-AD63-02ED5F8284D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968" y="2336065"/>
            <a:ext cx="1870102" cy="23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6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723" y="416049"/>
            <a:ext cx="7376429" cy="667725"/>
          </a:xfrm>
        </p:spPr>
        <p:txBody>
          <a:bodyPr>
            <a:noAutofit/>
          </a:bodyPr>
          <a:lstStyle/>
          <a:p>
            <a:r>
              <a:rPr lang="en-GB" sz="3200" dirty="0" smtClean="0"/>
              <a:t>A </a:t>
            </a:r>
            <a:r>
              <a:rPr lang="en-GB" sz="3200" dirty="0" smtClean="0">
                <a:solidFill>
                  <a:srgbClr val="FFC000"/>
                </a:solidFill>
              </a:rPr>
              <a:t>gold</a:t>
            </a:r>
            <a:r>
              <a:rPr lang="en-GB" sz="3200" dirty="0" smtClean="0"/>
              <a:t> standard or good enough?</a:t>
            </a:r>
            <a:endParaRPr lang="en-GB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7D0A-5CC0-CD4F-AD63-02ED5F8284D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667" y="1696871"/>
            <a:ext cx="3329301" cy="215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20" y="3482437"/>
            <a:ext cx="4353290" cy="2498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7320" y="1321903"/>
            <a:ext cx="50493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 always want to do better. </a:t>
            </a:r>
          </a:p>
          <a:p>
            <a:endParaRPr lang="en-GB" dirty="0"/>
          </a:p>
          <a:p>
            <a:r>
              <a:rPr lang="en-GB" dirty="0" smtClean="0"/>
              <a:t>What are the implication of  a ‘gold standard’?</a:t>
            </a:r>
          </a:p>
          <a:p>
            <a:endParaRPr lang="en-GB" dirty="0"/>
          </a:p>
          <a:p>
            <a:r>
              <a:rPr lang="en-GB" dirty="0" smtClean="0"/>
              <a:t>What are the implications of a good standard?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07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29" y="402942"/>
            <a:ext cx="7376429" cy="6677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Every person’s needs are different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7D0A-5CC0-CD4F-AD63-02ED5F8284D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20" y="1319457"/>
            <a:ext cx="2504012" cy="218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4429" y="3400813"/>
            <a:ext cx="4780722" cy="28931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Delivering With: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Access &amp; Voice</a:t>
            </a:r>
            <a:r>
              <a:rPr lang="en-GB" sz="1400" dirty="0" smtClean="0"/>
              <a:t>: ensuring CYP &amp; parents/carers have clear information about how to access services, advocacy &amp; support offer and planned &amp; </a:t>
            </a:r>
            <a:r>
              <a:rPr lang="en-GB" sz="1400" dirty="0"/>
              <a:t>s</a:t>
            </a:r>
            <a:r>
              <a:rPr lang="en-GB" sz="1400" dirty="0" smtClean="0"/>
              <a:t>upportive transitions.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Clinical/ Intervention Collaboration</a:t>
            </a:r>
            <a:r>
              <a:rPr lang="en-GB" sz="1400" dirty="0" smtClean="0"/>
              <a:t>: informed shared decision making and goal setting and review with CYP &amp; Parents/carers that consider the needs of CYP in a holistic way. Use of ROMs.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Strategic/ Service Collaboration</a:t>
            </a:r>
            <a:r>
              <a:rPr lang="en-GB" sz="1400" b="1" dirty="0" smtClean="0"/>
              <a:t>: </a:t>
            </a:r>
            <a:r>
              <a:rPr lang="en-GB" sz="1400" dirty="0" smtClean="0"/>
              <a:t>CYP &amp; Parents/carers involved in strategic collaboration and involved in design and delivery of training and recruitment.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4429" y="1070667"/>
            <a:ext cx="85948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smtClean="0"/>
              <a:t>No </a:t>
            </a:r>
            <a:r>
              <a:rPr lang="en-GB" sz="1600" dirty="0"/>
              <a:t>one size fits all, but there must be guiding principles that apply to everyone.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48470" y="2076808"/>
            <a:ext cx="3680790" cy="42473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Delivering Well: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Leadership</a:t>
            </a:r>
            <a:r>
              <a:rPr lang="en-GB" sz="1400" b="1" dirty="0" smtClean="0"/>
              <a:t>: </a:t>
            </a:r>
            <a:r>
              <a:rPr lang="en-GB" sz="1400" dirty="0" smtClean="0"/>
              <a:t>leadership team covering a range of aspects of the service, and regular opportunities for staff to develop and continued professional development. Emphasis on integrated working.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Workforce</a:t>
            </a:r>
            <a:r>
              <a:rPr lang="en-GB" sz="1400" b="1" dirty="0" smtClean="0"/>
              <a:t>: </a:t>
            </a:r>
            <a:r>
              <a:rPr lang="en-GB" sz="1400" dirty="0" smtClean="0"/>
              <a:t>skills mapped to inform clinical interventions, training and recruitment. A range of evidence based interventions offered and appropriately supervised. CYP &amp; Parents/carers included in staff appraisals.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Demand and capacity</a:t>
            </a:r>
            <a:r>
              <a:rPr lang="en-GB" sz="1400" b="1" dirty="0" smtClean="0"/>
              <a:t>: </a:t>
            </a:r>
            <a:r>
              <a:rPr lang="en-GB" sz="1400" dirty="0" smtClean="0"/>
              <a:t>services able to describe the demand and capacity and know how to monitor and respond to fluctuations. Resources deployed efficiently and effectively.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35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479" y="416049"/>
            <a:ext cx="7376429" cy="66772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Reliable change </a:t>
            </a:r>
            <a:r>
              <a:rPr lang="en-GB" i="1" dirty="0" smtClean="0"/>
              <a:t>in a service setting </a:t>
            </a:r>
            <a:endParaRPr lang="en-GB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7D0A-5CC0-CD4F-AD63-02ED5F8284D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68170"/>
            <a:ext cx="2760915" cy="248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132" y="1331843"/>
            <a:ext cx="1759227" cy="126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3769" y="3929842"/>
            <a:ext cx="240527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600" dirty="0" smtClean="0">
                <a:solidFill>
                  <a:schemeClr val="bg1"/>
                </a:solidFill>
              </a:rPr>
              <a:t>Making changes that stick</a:t>
            </a:r>
            <a:endParaRPr lang="en-GB" sz="26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991" y="1331843"/>
            <a:ext cx="39955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Change is only the beginning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96338" y="3976008"/>
            <a:ext cx="3379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   </a:t>
            </a:r>
            <a:endParaRPr lang="en-GB" dirty="0"/>
          </a:p>
          <a:p>
            <a:endParaRPr lang="en-GB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590124395"/>
              </p:ext>
            </p:extLst>
          </p:nvPr>
        </p:nvGraphicFramePr>
        <p:xfrm>
          <a:off x="4015409" y="1898374"/>
          <a:ext cx="4860234" cy="4772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97258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175" y="372225"/>
            <a:ext cx="7376429" cy="860227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Co-production </a:t>
            </a:r>
            <a:r>
              <a:rPr lang="en-GB" u="sng" dirty="0" smtClean="0"/>
              <a:t>and</a:t>
            </a:r>
            <a:r>
              <a:rPr lang="en-GB" dirty="0" smtClean="0"/>
              <a:t> working with your team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7D0A-5CC0-CD4F-AD63-02ED5F8284D6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3018871"/>
            <a:ext cx="44005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387" y="2401196"/>
            <a:ext cx="7070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298175" y="1729409"/>
            <a:ext cx="3588025" cy="1977887"/>
          </a:xfrm>
          <a:prstGeom prst="right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Working with CYP &amp; Parents/carers should be integral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5357190" y="3110948"/>
            <a:ext cx="3409121" cy="1749287"/>
          </a:xfrm>
          <a:prstGeom prst="leftArrow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But it is equally important to look after your team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628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009" y="2707921"/>
            <a:ext cx="7376429" cy="667725"/>
          </a:xfrm>
        </p:spPr>
        <p:txBody>
          <a:bodyPr/>
          <a:lstStyle/>
          <a:p>
            <a:r>
              <a:rPr lang="en-GB" dirty="0" smtClean="0"/>
              <a:t>What have we missed?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E7D0A-5CC0-CD4F-AD63-02ED5F8284D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43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5EB8"/>
      </a:dk2>
      <a:lt2>
        <a:srgbClr val="7C2855"/>
      </a:lt2>
      <a:accent1>
        <a:srgbClr val="003087"/>
      </a:accent1>
      <a:accent2>
        <a:srgbClr val="0072CE"/>
      </a:accent2>
      <a:accent3>
        <a:srgbClr val="00A9CE"/>
      </a:accent3>
      <a:accent4>
        <a:srgbClr val="41B6E6"/>
      </a:accent4>
      <a:accent5>
        <a:srgbClr val="425563"/>
      </a:accent5>
      <a:accent6>
        <a:srgbClr val="768692"/>
      </a:accent6>
      <a:hlink>
        <a:srgbClr val="7C2855"/>
      </a:hlink>
      <a:folHlink>
        <a:srgbClr val="7C285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9D2CD717CE7D2F4286D7A03A531D5A9C0200AE76E6465EBEB5438FF0151AFBA56FA9" ma:contentTypeVersion="37" ma:contentTypeDescription="Content Type for all the documents with a classification attached" ma:contentTypeScope="" ma:versionID="dcd5bdc0a4b8dfc7726636cc9f01d1ea">
  <xsd:schema xmlns:xsd="http://www.w3.org/2001/XMLSchema" xmlns:xs="http://www.w3.org/2001/XMLSchema" xmlns:p="http://schemas.microsoft.com/office/2006/metadata/properties" xmlns:ns2="51367701-27c8-403e-a234-85855c5cd73e" xmlns:ns4="cccaf3ac-2de9-44d4-aa31-54302fceb5f7" xmlns:ns5="ddfc0607-48e1-4f98-8c6f-3287da82a77f" targetNamespace="http://schemas.microsoft.com/office/2006/metadata/properties" ma:root="true" ma:fieldsID="5f788f74e64125605dbc9df3b1117fd6" ns2:_="" ns4:_="" ns5:_="">
    <xsd:import namespace="51367701-27c8-403e-a234-85855c5cd73e"/>
    <xsd:import namespace="cccaf3ac-2de9-44d4-aa31-54302fceb5f7"/>
    <xsd:import namespace="ddfc0607-48e1-4f98-8c6f-3287da82a77f"/>
    <xsd:element name="properties">
      <xsd:complexType>
        <xsd:sequence>
          <xsd:element name="documentManagement">
            <xsd:complexType>
              <xsd:all>
                <xsd:element ref="ns2:DocumentAuthor"/>
                <xsd:element ref="ns2:Classification" minOccurs="0"/>
                <xsd:element ref="ns2:DocumentCategory" minOccurs="0"/>
                <xsd:element ref="ns2:ReviewDate" minOccurs="0"/>
                <xsd:element ref="ns2:DocumentStatus"/>
                <xsd:element ref="ns2:DocumentVersion"/>
                <xsd:element ref="ns2:Directorate" minOccurs="0"/>
                <xsd:element ref="ns2:Dept" minOccurs="0"/>
                <xsd:element ref="ns2:SecurityClassification" minOccurs="0"/>
                <xsd:element ref="ns2:FOIClass" minOccurs="0"/>
                <xsd:element ref="ns2:Readership_x002f_Audience" minOccurs="0"/>
                <xsd:element ref="ns2:SubjectArea" minOccurs="0"/>
                <xsd:element ref="ns2:NHSOutcomesFrameworkDomain" minOccurs="0"/>
                <xsd:element ref="ns2:TaxKeywordTaxHTField" minOccurs="0"/>
                <xsd:element ref="ns4:TaxCatchAll" minOccurs="0"/>
                <xsd:element ref="ns4:TaxCatchAllLabel" minOccurs="0"/>
                <xsd:element ref="ns4:_dlc_DocId" minOccurs="0"/>
                <xsd:element ref="ns4:_dlc_DocIdUrl" minOccurs="0"/>
                <xsd:element ref="ns4:_dlc_DocIdPersistId" minOccurs="0"/>
                <xsd:element ref="ns2:SharedWithUsers" minOccurs="0"/>
                <xsd:element ref="ns2:SharedWithDetails" minOccurs="0"/>
                <xsd:element ref="ns5:Topic"/>
                <xsd:element ref="ns5:sub_x0020_topic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67701-27c8-403e-a234-85855c5cd73e" elementFormDefault="qualified">
    <xsd:import namespace="http://schemas.microsoft.com/office/2006/documentManagement/types"/>
    <xsd:import namespace="http://schemas.microsoft.com/office/infopath/2007/PartnerControls"/>
    <xsd:element name="DocumentAuthor" ma:index="1" ma:displayName="Document Author" ma:list="UserInfo" ma:SharePointGroup="0" ma:internalName="DocumentAuth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lassification" ma:index="2" nillable="true" ma:displayName="Classification" ma:description="Classification of the document type" ma:format="Dropdown" ma:internalName="Classification">
      <xsd:simpleType>
        <xsd:restriction base="dms:Choice">
          <xsd:enumeration value="Guidance"/>
          <xsd:enumeration value="Statutory guidance"/>
          <xsd:enumeration value="Standard operating procedure"/>
          <xsd:enumeration value="Case study"/>
          <xsd:enumeration value="Report"/>
          <xsd:enumeration value="Template"/>
          <xsd:enumeration value="Form"/>
          <xsd:enumeration value="Audio / podcast"/>
          <xsd:enumeration value="Video / webcaste event"/>
          <xsd:enumeration value="Webinar"/>
          <xsd:enumeration value="Leaflet"/>
          <xsd:enumeration value="Toolkit"/>
          <xsd:enumeration value="Presentation"/>
          <xsd:enumeration value="Board paper"/>
          <xsd:enumeration value="Minutes"/>
          <xsd:enumeration value="Strategy"/>
          <xsd:enumeration value="Letter"/>
          <xsd:enumeration value="FAQs"/>
          <xsd:enumeration value="Lists / directory"/>
          <xsd:enumeration value="Leaflet"/>
          <xsd:enumeration value="Bulletin / newsletter"/>
        </xsd:restriction>
      </xsd:simpleType>
    </xsd:element>
    <xsd:element name="DocumentCategory" ma:index="5" nillable="true" ma:displayName="Document Category" ma:description="Types of documents available in the organisation" ma:format="Dropdown" ma:internalName="DocumentCategory">
      <xsd:simpleType>
        <xsd:restriction base="dms:Choice">
          <xsd:enumeration value="Report"/>
          <xsd:enumeration value="Protocol"/>
          <xsd:enumeration value="Plan"/>
          <xsd:enumeration value="Strategy"/>
          <xsd:enumeration value="Minutes"/>
          <xsd:enumeration value="Contract"/>
          <xsd:enumeration value="Budget"/>
          <xsd:enumeration value="Project"/>
        </xsd:restriction>
      </xsd:simpleType>
    </xsd:element>
    <xsd:element name="ReviewDate" ma:index="6" nillable="true" ma:displayName="Review Date" ma:format="DateOnly" ma:internalName="ReviewDate">
      <xsd:simpleType>
        <xsd:restriction base="dms:DateTime"/>
      </xsd:simpleType>
    </xsd:element>
    <xsd:element name="DocumentStatus" ma:index="7" ma:displayName="Document Status" ma:default="Pre-draft" ma:description="Status of Document e.g. Draft, Reviewed, Scheduled, Published, Final, Expired and Archived" ma:format="Dropdown" ma:internalName="DocumentStatus" ma:readOnly="false">
      <xsd:simpleType>
        <xsd:restriction base="dms:Choice">
          <xsd:enumeration value="Pre-draft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  <xsd:enumeration value="Archived"/>
        </xsd:restriction>
      </xsd:simpleType>
    </xsd:element>
    <xsd:element name="DocumentVersion" ma:index="8" ma:displayName="Document Version" ma:default="0.1" ma:description="Version number of the current document" ma:internalName="DocumentVersion" ma:percentage="FALSE">
      <xsd:simpleType>
        <xsd:restriction base="dms:Number"/>
      </xsd:simpleType>
    </xsd:element>
    <xsd:element name="Directorate" ma:index="9" nillable="true" ma:displayName="Directorate" ma:description="List of all NHS England Directorates" ma:format="Dropdown" ma:internalName="Directorate" ma:readOnly="false">
      <xsd:simpleType>
        <xsd:restriction base="dms:Choice">
          <xsd:enumeration value="Policy"/>
          <xsd:enumeration value="Transformation &amp; Corporate Operations"/>
          <xsd:enumeration value="Patients and Information"/>
          <xsd:enumeration value="Operations"/>
          <xsd:enumeration value="Nursing"/>
          <xsd:enumeration value="Medical"/>
          <xsd:enumeration value="Human Resources"/>
          <xsd:enumeration value="Finance"/>
          <xsd:enumeration value="Commissioning Development"/>
          <xsd:enumeration value="CCG Submitted"/>
          <xsd:enumeration value="CSU Submitted"/>
          <xsd:enumeration value="None NHS England"/>
        </xsd:restriction>
      </xsd:simpleType>
    </xsd:element>
    <xsd:element name="Dept" ma:index="10" nillable="true" ma:displayName="Department/Team" ma:description="Select the originating directorate or department" ma:format="Dropdown" ma:internalName="Dept">
      <xsd:simpleType>
        <xsd:restriction base="dms:Choice">
          <xsd:enumeration value="Clinical Governance Support Unit"/>
          <xsd:enumeration value="Marketing &amp; Communications"/>
          <xsd:enumeration value="Education &amp; Training"/>
          <xsd:enumeration value="Estates"/>
          <xsd:enumeration value="Executive"/>
          <xsd:enumeration value="Facilities"/>
          <xsd:enumeration value="Finance"/>
          <xsd:enumeration value="Health &amp; Safety"/>
          <xsd:enumeration value="Health Records"/>
          <xsd:enumeration value="Human Resources"/>
          <xsd:enumeration value="IM&amp;T"/>
          <xsd:enumeration value="Procurement"/>
          <xsd:enumeration value="Security"/>
        </xsd:restriction>
      </xsd:simpleType>
    </xsd:element>
    <xsd:element name="SecurityClassification" ma:index="12" nillable="true" ma:displayName="Security Classification" ma:internalName="SecurityClassification">
      <xsd:simpleType>
        <xsd:restriction base="dms:Text">
          <xsd:maxLength value="255"/>
        </xsd:restriction>
      </xsd:simpleType>
    </xsd:element>
    <xsd:element name="FOIClass" ma:index="13" nillable="true" ma:displayName="FOI Class" ma:description="List of the seven FOI Classes" ma:internalName="FOIClas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Who we are and what we do"/>
                    <xsd:enumeration value="What we spend and how we spend it"/>
                    <xsd:enumeration value="What our priorities are and how we are doing"/>
                    <xsd:enumeration value="How we make decisions"/>
                    <xsd:enumeration value="Our policies and procedures"/>
                    <xsd:enumeration value="Lists and registers"/>
                    <xsd:enumeration value="The services we offer"/>
                    <xsd:enumeration value="No"/>
                    <xsd:enumeration value="Yes TBC"/>
                  </xsd:restriction>
                </xsd:simpleType>
              </xsd:element>
            </xsd:sequence>
          </xsd:extension>
        </xsd:complexContent>
      </xsd:complexType>
    </xsd:element>
    <xsd:element name="Readership_x002f_Audience" ma:index="14" nillable="true" ma:displayName="Suggested Readership/Audience" ma:default="All Staff" ma:description="Intended audience for the document" ma:format="Dropdown" ma:internalName="Readership_x002F_Audience" ma:readOnly="false">
      <xsd:simpleType>
        <xsd:restriction base="dms:Choice">
          <xsd:enumeration value="All Staff"/>
          <xsd:enumeration value="Consultants and Doctors"/>
          <xsd:enumeration value="Clinical staff"/>
          <xsd:enumeration value="Nursing staff"/>
          <xsd:enumeration value="Support staff"/>
          <xsd:enumeration value="External"/>
          <xsd:enumeration value="CCG Clinical Leaders"/>
          <xsd:enumeration value="CCG Chief Officers"/>
          <xsd:enumeration value="Other CCG members/staff"/>
          <xsd:enumeration value="CSU Managing Directors"/>
          <xsd:enumeration value="Care Trust CEs"/>
          <xsd:enumeration value="Foundation Trust CEs"/>
          <xsd:enumeration value="Medical Directors"/>
          <xsd:enumeration value="Directors of PH"/>
          <xsd:enumeration value="Directors of Nursing"/>
          <xsd:enumeration value="Local Authority CEs"/>
          <xsd:enumeration value="Directors of Adult social services"/>
          <xsd:enumeration value="Clinical reference groups"/>
          <xsd:enumeration value="Patients/public"/>
          <xsd:enumeration value="GPs"/>
          <xsd:enumeration value="Dentists"/>
          <xsd:enumeration value="Optometrists"/>
          <xsd:enumeration value="Nurses"/>
          <xsd:enumeration value="Allied health professionals"/>
          <xsd:enumeration value="NHS Trust Board Chairs"/>
          <xsd:enumeration value="NHS England Area Directors"/>
          <xsd:enumeration value="NHS England Regional Directors"/>
          <xsd:enumeration value="NHS Trust CEs"/>
          <xsd:enumeration value="All NHS England Employees"/>
          <xsd:enumeration value="Other"/>
        </xsd:restriction>
      </xsd:simpleType>
    </xsd:element>
    <xsd:element name="SubjectArea" ma:index="15" nillable="true" ma:displayName="Subject Area" ma:description="Which subjct area is the document relevant to" ma:internalName="SubjectAre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Developing CCGs"/>
                    <xsd:enumeration value="Leadership"/>
                    <xsd:enumeration value="Clinical Leadership"/>
                    <xsd:enumeration value="Specialised Commissioning"/>
                    <xsd:enumeration value="Primary Care Commissioning"/>
                    <xsd:enumeration value="Health and Justice Commissioning"/>
                    <xsd:enumeration value="Armed Forces and their Families Commissioning"/>
                    <xsd:enumeration value="Public Health Commissioning"/>
                    <xsd:enumeration value="Finance"/>
                    <xsd:enumeration value="Pricing and incentives"/>
                    <xsd:enumeration value="Choice, competition and procurement"/>
                    <xsd:enumeration value="Technology"/>
                    <xsd:enumeration value="Innovation"/>
                    <xsd:enumeration value="Information and Data"/>
                    <xsd:enumeration value="Public and patient involvement"/>
                    <xsd:enumeration value="Medicines and prescribing"/>
                    <xsd:enumeration value="Quality Improvement"/>
                    <xsd:enumeration value="Patient Safety"/>
                    <xsd:enumeration value="Screening and immunisation"/>
                    <xsd:enumeration value="Long term conditions"/>
                    <xsd:enumeration value="Maternity, children and young people"/>
                    <xsd:enumeration value="Integrated care"/>
                    <xsd:enumeration value="Emergency and Unplanned care"/>
                    <xsd:enumeration value="End Of Life care"/>
                    <xsd:enumeration value="Older People"/>
                    <xsd:enumeration value="Mental health"/>
                    <xsd:enumeration value="Planned care"/>
                    <xsd:enumeration value="Health inequalities"/>
                    <xsd:enumeration value="Governance / governance structures"/>
                    <xsd:enumeration value="Organisational development"/>
                  </xsd:restriction>
                </xsd:simpleType>
              </xsd:element>
            </xsd:sequence>
          </xsd:extension>
        </xsd:complexContent>
      </xsd:complexType>
    </xsd:element>
    <xsd:element name="NHSOutcomesFrameworkDomain" ma:index="16" nillable="true" ma:displayName="NHS Outcomes Framework Domain" ma:description="Which outcomes framework does the document relate to" ma:internalName="NHSOutcomesFrameworkDomai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1. Preventing people from dying prematurely"/>
                    <xsd:enumeration value="2. Enhancing quality of life for people with long term conditions"/>
                    <xsd:enumeration value="3. Helping people to recover from episodes of ill health or injury"/>
                    <xsd:enumeration value="4. Ensuring that people have a positive experience of care"/>
                    <xsd:enumeration value="5. Treating and caring for people in a safe environment and protecting them from avoidable harm"/>
                  </xsd:restriction>
                </xsd:simpleType>
              </xsd:element>
            </xsd:sequence>
          </xsd:extension>
        </xsd:complexContent>
      </xsd:complexType>
    </xsd:element>
    <xsd:element name="TaxKeywordTaxHTField" ma:index="19" ma:taxonomy="true" ma:internalName="TaxKeywordTaxHTField" ma:taxonomyFieldName="TaxKeyword" ma:displayName="Enterprise Keywords" ma:readOnly="false" ma:fieldId="{23f27201-bee3-471e-b2e7-b64fd8b7ca38}" ma:taxonomyMulti="true" ma:sspId="443b0bdb-28a8-4814-9fb9-624c17c095f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3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3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af3ac-2de9-44d4-aa31-54302fceb5f7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0e57bc44-36d8-4ce3-968d-20dac5a927c3}" ma:internalName="TaxCatchAll" ma:showField="CatchAllData" ma:web="51367701-27c8-403e-a234-85855c5cd7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1" nillable="true" ma:displayName="Taxonomy Catch All Column1" ma:hidden="true" ma:list="{0e57bc44-36d8-4ce3-968d-20dac5a927c3}" ma:internalName="TaxCatchAllLabel" ma:readOnly="true" ma:showField="CatchAllDataLabel" ma:web="51367701-27c8-403e-a234-85855c5cd7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fc0607-48e1-4f98-8c6f-3287da82a77f" elementFormDefault="qualified">
    <xsd:import namespace="http://schemas.microsoft.com/office/2006/documentManagement/types"/>
    <xsd:import namespace="http://schemas.microsoft.com/office/infopath/2007/PartnerControls"/>
    <xsd:element name="Topic" ma:index="31" ma:displayName="Topic" ma:internalName="Topic">
      <xsd:simpleType>
        <xsd:restriction base="dms:Text">
          <xsd:maxLength value="100"/>
        </xsd:restriction>
      </xsd:simpleType>
    </xsd:element>
    <xsd:element name="sub_x0020_topic" ma:index="32" nillable="true" ma:displayName="sub topic" ma:internalName="sub_x0020_topic">
      <xsd:simpleType>
        <xsd:restriction base="dms:Text">
          <xsd:maxLength value="100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7" ma:displayName="Content Type"/>
        <xsd:element ref="dc:title" minOccurs="0" maxOccurs="1" ma:index="3" ma:displayName="Title"/>
        <xsd:element ref="dc:subject" minOccurs="0" maxOccurs="1" ma:index="4" ma:displayName="Subject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viewDate xmlns="51367701-27c8-403e-a234-85855c5cd73e" xsi:nil="true"/>
    <SubjectArea xmlns="51367701-27c8-403e-a234-85855c5cd73e"/>
    <sub_x0020_topic xmlns="ddfc0607-48e1-4f98-8c6f-3287da82a77f">Powerpoint Template-normal</sub_x0020_topic>
    <Topic xmlns="ddfc0607-48e1-4f98-8c6f-3287da82a77f">PowerPoint Templates</Topic>
    <FOIClass xmlns="51367701-27c8-403e-a234-85855c5cd73e"/>
    <Classification xmlns="51367701-27c8-403e-a234-85855c5cd73e" xsi:nil="true"/>
    <Directorate xmlns="51367701-27c8-403e-a234-85855c5cd73e" xsi:nil="true"/>
    <Dept xmlns="51367701-27c8-403e-a234-85855c5cd73e" xsi:nil="true"/>
    <NHSOutcomesFrameworkDomain xmlns="51367701-27c8-403e-a234-85855c5cd73e"/>
    <DocumentCategory xmlns="51367701-27c8-403e-a234-85855c5cd73e" xsi:nil="true"/>
    <TaxCatchAll xmlns="cccaf3ac-2de9-44d4-aa31-54302fceb5f7">
      <Value>2164</Value>
    </TaxCatchAll>
    <SecurityClassification xmlns="51367701-27c8-403e-a234-85855c5cd73e" xsi:nil="true"/>
    <Readership_x002f_Audience xmlns="51367701-27c8-403e-a234-85855c5cd73e">All Staff</Readership_x002f_Audience>
    <TaxKeywordTaxHTField xmlns="51367701-27c8-403e-a234-85855c5cd7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powerpoint template</TermName>
          <TermId xmlns="http://schemas.microsoft.com/office/infopath/2007/PartnerControls">7856e9ed-4ffd-42b3-a2c4-c807c79d267a</TermId>
        </TermInfo>
      </Terms>
    </TaxKeywordTaxHTField>
    <DocumentStatus xmlns="51367701-27c8-403e-a234-85855c5cd73e">Final</DocumentStatus>
    <DocumentVersion xmlns="51367701-27c8-403e-a234-85855c5cd73e">0.1</DocumentVersion>
    <DocumentAuthor xmlns="51367701-27c8-403e-a234-85855c5cd73e">
      <UserInfo>
        <DisplayName>Sally McMillan</DisplayName>
        <AccountId>9242</AccountId>
        <AccountType/>
      </UserInfo>
    </DocumentAuthor>
    <_dlc_DocId xmlns="cccaf3ac-2de9-44d4-aa31-54302fceb5f7">K57F673QWXRZ-1160-169</_dlc_DocId>
    <_dlc_DocIdUrl xmlns="cccaf3ac-2de9-44d4-aa31-54302fceb5f7">
      <Url>https://nhsengland.sharepoint.com/TeamCentre/VisionandValues/_layouts/15/DocIdRedir.aspx?ID=K57F673QWXRZ-1160-169</Url>
      <Description>K57F673QWXRZ-1160-169</Description>
    </_dlc_DocIdUrl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C29732-89A0-4170-87A2-752588BF7D9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CA824DD-3DF0-4B73-B93F-C36AA1F25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1367701-27c8-403e-a234-85855c5cd73e"/>
    <ds:schemaRef ds:uri="cccaf3ac-2de9-44d4-aa31-54302fceb5f7"/>
    <ds:schemaRef ds:uri="ddfc0607-48e1-4f98-8c6f-3287da82a77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9FDAB3-3841-4F9C-A8AC-199ABF6990DA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  <ds:schemaRef ds:uri="51367701-27c8-403e-a234-85855c5cd73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ddfc0607-48e1-4f98-8c6f-3287da82a77f"/>
    <ds:schemaRef ds:uri="cccaf3ac-2de9-44d4-aa31-54302fceb5f7"/>
  </ds:schemaRefs>
</ds:datastoreItem>
</file>

<file path=customXml/itemProps4.xml><?xml version="1.0" encoding="utf-8"?>
<ds:datastoreItem xmlns:ds="http://schemas.openxmlformats.org/officeDocument/2006/customXml" ds:itemID="{C06A3573-1498-4B62-A9B1-17B380EF23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1760</TotalTime>
  <Words>337</Words>
  <Application>Microsoft Office PowerPoint</Application>
  <PresentationFormat>On-screen Show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A Gold Standard for CYP Mental Health?   CORC Members Forum</vt:lpstr>
      <vt:lpstr>What do you think good looks like? </vt:lpstr>
      <vt:lpstr>A gold standard or good enough?</vt:lpstr>
      <vt:lpstr>Every person’s needs are different</vt:lpstr>
      <vt:lpstr>Reliable change in a service setting </vt:lpstr>
      <vt:lpstr>Co-production and working with your team</vt:lpstr>
      <vt:lpstr>What have we missed?</vt:lpstr>
    </vt:vector>
  </TitlesOfParts>
  <Company>Smith &amp; Milton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NHS England PowerPoint template</dc:title>
  <dc:creator>Kevin O'Brien</dc:creator>
  <cp:keywords>powerpoint template</cp:keywords>
  <cp:lastModifiedBy>Rebecca Neale</cp:lastModifiedBy>
  <cp:revision>166</cp:revision>
  <cp:lastPrinted>2014-05-27T15:15:21Z</cp:lastPrinted>
  <dcterms:created xsi:type="dcterms:W3CDTF">2014-04-08T10:27:44Z</dcterms:created>
  <dcterms:modified xsi:type="dcterms:W3CDTF">2017-04-13T14:51:02Z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0x0101009D2CD717CE7D2F4286D7A03A531D5A9C0200AE76E6465EBEB5438FF0151AFBA56FA9</vt:lpwstr>
  </property>
  <property fmtid="{D5CDD505-2E9C-101B-9397-08002B2CF9AE}" pid="3" name="_dlc_DocIdItemGuid">
    <vt:lpwstr>9a031f4c-1e50-4afa-b792-42f1a0ec41b3</vt:lpwstr>
  </property>
  <property fmtid="{D5CDD505-2E9C-101B-9397-08002B2CF9AE}" pid="4" name="TaxKeyword">
    <vt:lpwstr>2164;#powerpoint template|7856e9ed-4ffd-42b3-a2c4-c807c79d267a</vt:lpwstr>
  </property>
</Properties>
</file>