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260" r:id="rId3"/>
    <p:sldId id="258"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59" r:id="rId34"/>
    <p:sldId id="257"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108" y="72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4D55-4C1B-8265-CF03366461D0}"/>
            </c:ext>
          </c:extLst>
        </c:ser>
        <c:ser>
          <c:idx val="1"/>
          <c:order val="1"/>
          <c:tx>
            <c:strRef>
              <c:f>Sheet1!$C$1</c:f>
              <c:strCache>
                <c:ptCount val="1"/>
                <c:pt idx="0">
                  <c:v>Series 2</c:v>
                </c:pt>
              </c:strCache>
            </c:strRef>
          </c:tx>
          <c:spPr>
            <a:solidFill>
              <a:schemeClr val="accent3"/>
            </a:solidFill>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4D55-4C1B-8265-CF03366461D0}"/>
            </c:ext>
          </c:extLst>
        </c:ser>
        <c:ser>
          <c:idx val="2"/>
          <c:order val="2"/>
          <c:tx>
            <c:strRef>
              <c:f>Sheet1!$D$1</c:f>
              <c:strCache>
                <c:ptCount val="1"/>
                <c:pt idx="0">
                  <c:v>Series 3</c:v>
                </c:pt>
              </c:strCache>
            </c:strRef>
          </c:tx>
          <c:spPr>
            <a:solidFill>
              <a:schemeClr val="accent3">
                <a:lumMod val="60000"/>
                <a:lumOff val="40000"/>
              </a:schemeClr>
            </a:solidFill>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4D55-4C1B-8265-CF03366461D0}"/>
            </c:ext>
          </c:extLst>
        </c:ser>
        <c:dLbls>
          <c:showLegendKey val="0"/>
          <c:showVal val="0"/>
          <c:showCatName val="0"/>
          <c:showSerName val="0"/>
          <c:showPercent val="0"/>
          <c:showBubbleSize val="0"/>
        </c:dLbls>
        <c:gapWidth val="150"/>
        <c:axId val="225921280"/>
        <c:axId val="144523264"/>
      </c:barChart>
      <c:catAx>
        <c:axId val="225921280"/>
        <c:scaling>
          <c:orientation val="minMax"/>
        </c:scaling>
        <c:delete val="0"/>
        <c:axPos val="b"/>
        <c:numFmt formatCode="General" sourceLinked="0"/>
        <c:majorTickMark val="out"/>
        <c:minorTickMark val="none"/>
        <c:tickLblPos val="nextTo"/>
        <c:crossAx val="144523264"/>
        <c:crosses val="autoZero"/>
        <c:auto val="1"/>
        <c:lblAlgn val="ctr"/>
        <c:lblOffset val="100"/>
        <c:noMultiLvlLbl val="0"/>
      </c:catAx>
      <c:valAx>
        <c:axId val="144523264"/>
        <c:scaling>
          <c:orientation val="minMax"/>
        </c:scaling>
        <c:delete val="0"/>
        <c:axPos val="l"/>
        <c:majorGridlines/>
        <c:numFmt formatCode="General" sourceLinked="1"/>
        <c:majorTickMark val="out"/>
        <c:minorTickMark val="none"/>
        <c:tickLblPos val="nextTo"/>
        <c:crossAx val="225921280"/>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D812-47F6-8E8E-E1F258363266}"/>
            </c:ext>
          </c:extLst>
        </c:ser>
        <c:ser>
          <c:idx val="1"/>
          <c:order val="1"/>
          <c:tx>
            <c:strRef>
              <c:f>Sheet1!$C$1</c:f>
              <c:strCache>
                <c:ptCount val="1"/>
                <c:pt idx="0">
                  <c:v>Series 2</c:v>
                </c:pt>
              </c:strCache>
            </c:strRef>
          </c:tx>
          <c:spPr>
            <a:solidFill>
              <a:schemeClr val="accent3"/>
            </a:solidFill>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D812-47F6-8E8E-E1F258363266}"/>
            </c:ext>
          </c:extLst>
        </c:ser>
        <c:ser>
          <c:idx val="2"/>
          <c:order val="2"/>
          <c:tx>
            <c:strRef>
              <c:f>Sheet1!$D$1</c:f>
              <c:strCache>
                <c:ptCount val="1"/>
                <c:pt idx="0">
                  <c:v>Series 3</c:v>
                </c:pt>
              </c:strCache>
            </c:strRef>
          </c:tx>
          <c:spPr>
            <a:solidFill>
              <a:schemeClr val="accent3">
                <a:lumMod val="60000"/>
                <a:lumOff val="40000"/>
              </a:schemeClr>
            </a:solidFill>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D812-47F6-8E8E-E1F258363266}"/>
            </c:ext>
          </c:extLst>
        </c:ser>
        <c:dLbls>
          <c:showLegendKey val="0"/>
          <c:showVal val="0"/>
          <c:showCatName val="0"/>
          <c:showSerName val="0"/>
          <c:showPercent val="0"/>
          <c:showBubbleSize val="0"/>
        </c:dLbls>
        <c:gapWidth val="150"/>
        <c:axId val="144677888"/>
        <c:axId val="145851136"/>
      </c:barChart>
      <c:catAx>
        <c:axId val="144677888"/>
        <c:scaling>
          <c:orientation val="minMax"/>
        </c:scaling>
        <c:delete val="0"/>
        <c:axPos val="b"/>
        <c:numFmt formatCode="General" sourceLinked="0"/>
        <c:majorTickMark val="out"/>
        <c:minorTickMark val="none"/>
        <c:tickLblPos val="nextTo"/>
        <c:crossAx val="145851136"/>
        <c:crosses val="autoZero"/>
        <c:auto val="1"/>
        <c:lblAlgn val="ctr"/>
        <c:lblOffset val="100"/>
        <c:noMultiLvlLbl val="0"/>
      </c:catAx>
      <c:valAx>
        <c:axId val="145851136"/>
        <c:scaling>
          <c:orientation val="minMax"/>
        </c:scaling>
        <c:delete val="0"/>
        <c:axPos val="l"/>
        <c:majorGridlines/>
        <c:numFmt formatCode="General" sourceLinked="1"/>
        <c:majorTickMark val="out"/>
        <c:minorTickMark val="none"/>
        <c:tickLblPos val="nextTo"/>
        <c:crossAx val="144677888"/>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6AE9D7-BF36-4D5A-A43D-81C1FDCCFFF4}" type="doc">
      <dgm:prSet loTypeId="urn:microsoft.com/office/officeart/2005/8/layout/lProcess3" loCatId="process" qsTypeId="urn:microsoft.com/office/officeart/2005/8/quickstyle/simple1" qsCatId="simple" csTypeId="urn:microsoft.com/office/officeart/2005/8/colors/accent3_2" csCatId="accent3" phldr="0"/>
      <dgm:spPr/>
      <dgm:t>
        <a:bodyPr/>
        <a:lstStyle/>
        <a:p>
          <a:endParaRPr lang="en-GB"/>
        </a:p>
      </dgm:t>
    </dgm:pt>
    <dgm:pt modelId="{96D35A67-B595-4005-A753-8C969018044F}">
      <dgm:prSet phldrT="[Text]" phldr="1"/>
      <dgm:spPr/>
      <dgm:t>
        <a:bodyPr/>
        <a:lstStyle/>
        <a:p>
          <a:endParaRPr lang="en-GB"/>
        </a:p>
      </dgm:t>
    </dgm:pt>
    <dgm:pt modelId="{85D33881-ABA5-4FF7-BDB0-C663656E7772}" type="parTrans" cxnId="{7664E436-6A68-4E57-8188-F25FAAAD8FDC}">
      <dgm:prSet/>
      <dgm:spPr/>
      <dgm:t>
        <a:bodyPr/>
        <a:lstStyle/>
        <a:p>
          <a:endParaRPr lang="en-GB"/>
        </a:p>
      </dgm:t>
    </dgm:pt>
    <dgm:pt modelId="{36D2468C-7893-459E-99D4-620691D89CC7}" type="sibTrans" cxnId="{7664E436-6A68-4E57-8188-F25FAAAD8FDC}">
      <dgm:prSet/>
      <dgm:spPr/>
      <dgm:t>
        <a:bodyPr/>
        <a:lstStyle/>
        <a:p>
          <a:endParaRPr lang="en-GB"/>
        </a:p>
      </dgm:t>
    </dgm:pt>
    <dgm:pt modelId="{DDBC800D-B518-4872-A9F8-27869130A5F8}">
      <dgm:prSet phldrT="[Text]" phldr="1"/>
      <dgm:spPr/>
      <dgm:t>
        <a:bodyPr/>
        <a:lstStyle/>
        <a:p>
          <a:endParaRPr lang="en-GB"/>
        </a:p>
      </dgm:t>
    </dgm:pt>
    <dgm:pt modelId="{6B8440A0-F27E-4458-8EEB-1CDD84247F59}" type="parTrans" cxnId="{817DCF02-EE65-477F-A945-37EFC6784A4C}">
      <dgm:prSet/>
      <dgm:spPr/>
      <dgm:t>
        <a:bodyPr/>
        <a:lstStyle/>
        <a:p>
          <a:endParaRPr lang="en-GB"/>
        </a:p>
      </dgm:t>
    </dgm:pt>
    <dgm:pt modelId="{239EADF1-F920-483E-AAE0-E3B1E78E9E0C}" type="sibTrans" cxnId="{817DCF02-EE65-477F-A945-37EFC6784A4C}">
      <dgm:prSet/>
      <dgm:spPr/>
      <dgm:t>
        <a:bodyPr/>
        <a:lstStyle/>
        <a:p>
          <a:endParaRPr lang="en-GB"/>
        </a:p>
      </dgm:t>
    </dgm:pt>
    <dgm:pt modelId="{351E409E-11C4-43BA-8671-5B8F69A26A67}">
      <dgm:prSet phldrT="[Text]" phldr="1"/>
      <dgm:spPr/>
      <dgm:t>
        <a:bodyPr/>
        <a:lstStyle/>
        <a:p>
          <a:endParaRPr lang="en-GB"/>
        </a:p>
      </dgm:t>
    </dgm:pt>
    <dgm:pt modelId="{03687135-60A4-4B63-9A93-1681118BE80C}" type="parTrans" cxnId="{714709DA-1A32-455E-9769-E5DD42CF2892}">
      <dgm:prSet/>
      <dgm:spPr/>
      <dgm:t>
        <a:bodyPr/>
        <a:lstStyle/>
        <a:p>
          <a:endParaRPr lang="en-GB"/>
        </a:p>
      </dgm:t>
    </dgm:pt>
    <dgm:pt modelId="{2B6C5D20-4CEF-4011-9275-5A897EDC6A03}" type="sibTrans" cxnId="{714709DA-1A32-455E-9769-E5DD42CF2892}">
      <dgm:prSet/>
      <dgm:spPr/>
      <dgm:t>
        <a:bodyPr/>
        <a:lstStyle/>
        <a:p>
          <a:endParaRPr lang="en-GB"/>
        </a:p>
      </dgm:t>
    </dgm:pt>
    <dgm:pt modelId="{B73E56AA-4C1A-4BDE-B245-8808AF45E6D7}">
      <dgm:prSet phldrT="[Text]" phldr="1"/>
      <dgm:spPr/>
      <dgm:t>
        <a:bodyPr/>
        <a:lstStyle/>
        <a:p>
          <a:endParaRPr lang="en-GB"/>
        </a:p>
      </dgm:t>
    </dgm:pt>
    <dgm:pt modelId="{7AACE85A-1D34-41DE-8C43-EA9CDAD5AD95}" type="parTrans" cxnId="{36C53A1C-7798-4E97-8643-83258A0D420B}">
      <dgm:prSet/>
      <dgm:spPr/>
      <dgm:t>
        <a:bodyPr/>
        <a:lstStyle/>
        <a:p>
          <a:endParaRPr lang="en-GB"/>
        </a:p>
      </dgm:t>
    </dgm:pt>
    <dgm:pt modelId="{809DA8AD-8D13-4100-B114-0F32565357BA}" type="sibTrans" cxnId="{36C53A1C-7798-4E97-8643-83258A0D420B}">
      <dgm:prSet/>
      <dgm:spPr/>
      <dgm:t>
        <a:bodyPr/>
        <a:lstStyle/>
        <a:p>
          <a:endParaRPr lang="en-GB"/>
        </a:p>
      </dgm:t>
    </dgm:pt>
    <dgm:pt modelId="{D6B6793B-FF77-4B52-BDF4-4809C53533B1}">
      <dgm:prSet phldrT="[Text]" phldr="1"/>
      <dgm:spPr/>
      <dgm:t>
        <a:bodyPr/>
        <a:lstStyle/>
        <a:p>
          <a:endParaRPr lang="en-GB"/>
        </a:p>
      </dgm:t>
    </dgm:pt>
    <dgm:pt modelId="{E5C847C4-400F-4E98-9EE8-C9ABFC5C59CE}" type="parTrans" cxnId="{499C1E93-2BF9-487C-A192-FB7C16F1A034}">
      <dgm:prSet/>
      <dgm:spPr/>
      <dgm:t>
        <a:bodyPr/>
        <a:lstStyle/>
        <a:p>
          <a:endParaRPr lang="en-GB"/>
        </a:p>
      </dgm:t>
    </dgm:pt>
    <dgm:pt modelId="{9AE31646-326E-4FE8-A2BE-B8BE2D57E5E7}" type="sibTrans" cxnId="{499C1E93-2BF9-487C-A192-FB7C16F1A034}">
      <dgm:prSet/>
      <dgm:spPr/>
      <dgm:t>
        <a:bodyPr/>
        <a:lstStyle/>
        <a:p>
          <a:endParaRPr lang="en-GB"/>
        </a:p>
      </dgm:t>
    </dgm:pt>
    <dgm:pt modelId="{E047AB87-8889-46EC-8AC9-495A8118E64C}">
      <dgm:prSet phldrT="[Text]" phldr="1"/>
      <dgm:spPr/>
      <dgm:t>
        <a:bodyPr/>
        <a:lstStyle/>
        <a:p>
          <a:endParaRPr lang="en-GB"/>
        </a:p>
      </dgm:t>
    </dgm:pt>
    <dgm:pt modelId="{67CDAEC0-225F-4BD4-98B3-F02134B46542}" type="parTrans" cxnId="{542D913D-8D76-436E-A146-BBE69070CA28}">
      <dgm:prSet/>
      <dgm:spPr/>
      <dgm:t>
        <a:bodyPr/>
        <a:lstStyle/>
        <a:p>
          <a:endParaRPr lang="en-GB"/>
        </a:p>
      </dgm:t>
    </dgm:pt>
    <dgm:pt modelId="{0496267E-E198-4DBD-880E-A806E36E567F}" type="sibTrans" cxnId="{542D913D-8D76-436E-A146-BBE69070CA28}">
      <dgm:prSet/>
      <dgm:spPr/>
      <dgm:t>
        <a:bodyPr/>
        <a:lstStyle/>
        <a:p>
          <a:endParaRPr lang="en-GB"/>
        </a:p>
      </dgm:t>
    </dgm:pt>
    <dgm:pt modelId="{BF84DB49-1DD4-4572-83C9-E0FB3A52FB6F}">
      <dgm:prSet phldrT="[Text]" phldr="1"/>
      <dgm:spPr/>
      <dgm:t>
        <a:bodyPr/>
        <a:lstStyle/>
        <a:p>
          <a:endParaRPr lang="en-GB"/>
        </a:p>
      </dgm:t>
    </dgm:pt>
    <dgm:pt modelId="{8034A7C0-5DA0-4539-A12C-46BC4C87C0A4}" type="parTrans" cxnId="{82F60BEF-A1B3-4B9D-96E1-C70A917B3EED}">
      <dgm:prSet/>
      <dgm:spPr/>
      <dgm:t>
        <a:bodyPr/>
        <a:lstStyle/>
        <a:p>
          <a:endParaRPr lang="en-GB"/>
        </a:p>
      </dgm:t>
    </dgm:pt>
    <dgm:pt modelId="{DAAED9F0-EC24-49AA-8BAE-F05784E1F137}" type="sibTrans" cxnId="{82F60BEF-A1B3-4B9D-96E1-C70A917B3EED}">
      <dgm:prSet/>
      <dgm:spPr/>
      <dgm:t>
        <a:bodyPr/>
        <a:lstStyle/>
        <a:p>
          <a:endParaRPr lang="en-GB"/>
        </a:p>
      </dgm:t>
    </dgm:pt>
    <dgm:pt modelId="{08BEF662-1DD7-48A3-8D9C-75930C1DCA6D}">
      <dgm:prSet phldrT="[Text]" phldr="1"/>
      <dgm:spPr/>
      <dgm:t>
        <a:bodyPr/>
        <a:lstStyle/>
        <a:p>
          <a:endParaRPr lang="en-GB"/>
        </a:p>
      </dgm:t>
    </dgm:pt>
    <dgm:pt modelId="{99B2F842-7809-416F-A138-FA8F3AC7AD57}" type="parTrans" cxnId="{5915AFAB-60FA-4BB5-AAA0-01FAE895B15D}">
      <dgm:prSet/>
      <dgm:spPr/>
      <dgm:t>
        <a:bodyPr/>
        <a:lstStyle/>
        <a:p>
          <a:endParaRPr lang="en-GB"/>
        </a:p>
      </dgm:t>
    </dgm:pt>
    <dgm:pt modelId="{17F5143D-546C-4D82-990B-69283E2A7D65}" type="sibTrans" cxnId="{5915AFAB-60FA-4BB5-AAA0-01FAE895B15D}">
      <dgm:prSet/>
      <dgm:spPr/>
      <dgm:t>
        <a:bodyPr/>
        <a:lstStyle/>
        <a:p>
          <a:endParaRPr lang="en-GB"/>
        </a:p>
      </dgm:t>
    </dgm:pt>
    <dgm:pt modelId="{790BC866-AC15-4811-B7FA-B2B24AAF70BD}">
      <dgm:prSet phldrT="[Text]" phldr="1"/>
      <dgm:spPr/>
      <dgm:t>
        <a:bodyPr/>
        <a:lstStyle/>
        <a:p>
          <a:endParaRPr lang="en-GB"/>
        </a:p>
      </dgm:t>
    </dgm:pt>
    <dgm:pt modelId="{74EAD432-1812-4C4A-9154-F049D1A7F3CF}" type="parTrans" cxnId="{CE13CFD9-AE2A-4870-800F-C432571F2616}">
      <dgm:prSet/>
      <dgm:spPr/>
      <dgm:t>
        <a:bodyPr/>
        <a:lstStyle/>
        <a:p>
          <a:endParaRPr lang="en-GB"/>
        </a:p>
      </dgm:t>
    </dgm:pt>
    <dgm:pt modelId="{18F8B04F-D09C-4D31-A6FE-1CD0881EA717}" type="sibTrans" cxnId="{CE13CFD9-AE2A-4870-800F-C432571F2616}">
      <dgm:prSet/>
      <dgm:spPr/>
      <dgm:t>
        <a:bodyPr/>
        <a:lstStyle/>
        <a:p>
          <a:endParaRPr lang="en-GB"/>
        </a:p>
      </dgm:t>
    </dgm:pt>
    <dgm:pt modelId="{4367CBEF-36C1-4C64-B59B-CC1DA44CC1DD}" type="pres">
      <dgm:prSet presAssocID="{356AE9D7-BF36-4D5A-A43D-81C1FDCCFFF4}" presName="Name0" presStyleCnt="0">
        <dgm:presLayoutVars>
          <dgm:chPref val="3"/>
          <dgm:dir/>
          <dgm:animLvl val="lvl"/>
          <dgm:resizeHandles/>
        </dgm:presLayoutVars>
      </dgm:prSet>
      <dgm:spPr/>
    </dgm:pt>
    <dgm:pt modelId="{521F0015-C078-426E-B87E-B2F35E928856}" type="pres">
      <dgm:prSet presAssocID="{96D35A67-B595-4005-A753-8C969018044F}" presName="horFlow" presStyleCnt="0"/>
      <dgm:spPr/>
    </dgm:pt>
    <dgm:pt modelId="{6659EAC7-4189-4B08-80E2-554258CAC8FB}" type="pres">
      <dgm:prSet presAssocID="{96D35A67-B595-4005-A753-8C969018044F}" presName="bigChev" presStyleLbl="node1" presStyleIdx="0" presStyleCnt="3"/>
      <dgm:spPr/>
    </dgm:pt>
    <dgm:pt modelId="{85EC2E97-EBB4-4F11-88EA-5BAB3CAB9DD0}" type="pres">
      <dgm:prSet presAssocID="{6B8440A0-F27E-4458-8EEB-1CDD84247F59}" presName="parTrans" presStyleCnt="0"/>
      <dgm:spPr/>
    </dgm:pt>
    <dgm:pt modelId="{0BB8FE1C-6C19-439E-8102-F70F4A99D617}" type="pres">
      <dgm:prSet presAssocID="{DDBC800D-B518-4872-A9F8-27869130A5F8}" presName="node" presStyleLbl="alignAccFollowNode1" presStyleIdx="0" presStyleCnt="6">
        <dgm:presLayoutVars>
          <dgm:bulletEnabled val="1"/>
        </dgm:presLayoutVars>
      </dgm:prSet>
      <dgm:spPr/>
    </dgm:pt>
    <dgm:pt modelId="{C6921CE2-B1BD-4EE8-87B1-B9FEA022B806}" type="pres">
      <dgm:prSet presAssocID="{239EADF1-F920-483E-AAE0-E3B1E78E9E0C}" presName="sibTrans" presStyleCnt="0"/>
      <dgm:spPr/>
    </dgm:pt>
    <dgm:pt modelId="{AD2151A3-E971-4F9B-AF89-AABE1D40B0B2}" type="pres">
      <dgm:prSet presAssocID="{351E409E-11C4-43BA-8671-5B8F69A26A67}" presName="node" presStyleLbl="alignAccFollowNode1" presStyleIdx="1" presStyleCnt="6">
        <dgm:presLayoutVars>
          <dgm:bulletEnabled val="1"/>
        </dgm:presLayoutVars>
      </dgm:prSet>
      <dgm:spPr/>
    </dgm:pt>
    <dgm:pt modelId="{39635F9D-3126-46BD-B433-416AD2FE6920}" type="pres">
      <dgm:prSet presAssocID="{96D35A67-B595-4005-A753-8C969018044F}" presName="vSp" presStyleCnt="0"/>
      <dgm:spPr/>
    </dgm:pt>
    <dgm:pt modelId="{B1AE00F3-D94A-4A87-A17D-59442B9B0822}" type="pres">
      <dgm:prSet presAssocID="{B73E56AA-4C1A-4BDE-B245-8808AF45E6D7}" presName="horFlow" presStyleCnt="0"/>
      <dgm:spPr/>
    </dgm:pt>
    <dgm:pt modelId="{2EF45244-DCD1-4521-BD08-84C61E4402EF}" type="pres">
      <dgm:prSet presAssocID="{B73E56AA-4C1A-4BDE-B245-8808AF45E6D7}" presName="bigChev" presStyleLbl="node1" presStyleIdx="1" presStyleCnt="3"/>
      <dgm:spPr/>
    </dgm:pt>
    <dgm:pt modelId="{10414650-119A-4BA2-933F-836866D804E4}" type="pres">
      <dgm:prSet presAssocID="{E5C847C4-400F-4E98-9EE8-C9ABFC5C59CE}" presName="parTrans" presStyleCnt="0"/>
      <dgm:spPr/>
    </dgm:pt>
    <dgm:pt modelId="{BE9FD19D-5D20-4CFA-9ADC-04214F03AB49}" type="pres">
      <dgm:prSet presAssocID="{D6B6793B-FF77-4B52-BDF4-4809C53533B1}" presName="node" presStyleLbl="alignAccFollowNode1" presStyleIdx="2" presStyleCnt="6">
        <dgm:presLayoutVars>
          <dgm:bulletEnabled val="1"/>
        </dgm:presLayoutVars>
      </dgm:prSet>
      <dgm:spPr/>
    </dgm:pt>
    <dgm:pt modelId="{0D8D5F99-D3BB-4D4F-A75A-8375CFFF8A2C}" type="pres">
      <dgm:prSet presAssocID="{9AE31646-326E-4FE8-A2BE-B8BE2D57E5E7}" presName="sibTrans" presStyleCnt="0"/>
      <dgm:spPr/>
    </dgm:pt>
    <dgm:pt modelId="{A994F8A0-19AC-46DE-87E1-155C9EADE743}" type="pres">
      <dgm:prSet presAssocID="{E047AB87-8889-46EC-8AC9-495A8118E64C}" presName="node" presStyleLbl="alignAccFollowNode1" presStyleIdx="3" presStyleCnt="6">
        <dgm:presLayoutVars>
          <dgm:bulletEnabled val="1"/>
        </dgm:presLayoutVars>
      </dgm:prSet>
      <dgm:spPr/>
    </dgm:pt>
    <dgm:pt modelId="{F384C11E-1DD9-4769-BDFE-A552F1EFDDA5}" type="pres">
      <dgm:prSet presAssocID="{B73E56AA-4C1A-4BDE-B245-8808AF45E6D7}" presName="vSp" presStyleCnt="0"/>
      <dgm:spPr/>
    </dgm:pt>
    <dgm:pt modelId="{124E6F99-A020-4CE4-B2A0-237AF61BDAC9}" type="pres">
      <dgm:prSet presAssocID="{BF84DB49-1DD4-4572-83C9-E0FB3A52FB6F}" presName="horFlow" presStyleCnt="0"/>
      <dgm:spPr/>
    </dgm:pt>
    <dgm:pt modelId="{0B8254ED-CBF3-4FB1-A5E4-DAED7267B2AC}" type="pres">
      <dgm:prSet presAssocID="{BF84DB49-1DD4-4572-83C9-E0FB3A52FB6F}" presName="bigChev" presStyleLbl="node1" presStyleIdx="2" presStyleCnt="3"/>
      <dgm:spPr/>
    </dgm:pt>
    <dgm:pt modelId="{25A28B55-AC45-4F18-84B2-46E1EDBCC3B1}" type="pres">
      <dgm:prSet presAssocID="{99B2F842-7809-416F-A138-FA8F3AC7AD57}" presName="parTrans" presStyleCnt="0"/>
      <dgm:spPr/>
    </dgm:pt>
    <dgm:pt modelId="{889465E2-4136-4A9E-BF18-7F88C5710D31}" type="pres">
      <dgm:prSet presAssocID="{08BEF662-1DD7-48A3-8D9C-75930C1DCA6D}" presName="node" presStyleLbl="alignAccFollowNode1" presStyleIdx="4" presStyleCnt="6">
        <dgm:presLayoutVars>
          <dgm:bulletEnabled val="1"/>
        </dgm:presLayoutVars>
      </dgm:prSet>
      <dgm:spPr/>
    </dgm:pt>
    <dgm:pt modelId="{7144CEC5-4E98-45B5-945E-A72C3F4FC2E5}" type="pres">
      <dgm:prSet presAssocID="{17F5143D-546C-4D82-990B-69283E2A7D65}" presName="sibTrans" presStyleCnt="0"/>
      <dgm:spPr/>
    </dgm:pt>
    <dgm:pt modelId="{68EF6CA9-2841-4EFB-80F7-5359A86AFF4B}" type="pres">
      <dgm:prSet presAssocID="{790BC866-AC15-4811-B7FA-B2B24AAF70BD}" presName="node" presStyleLbl="alignAccFollowNode1" presStyleIdx="5" presStyleCnt="6">
        <dgm:presLayoutVars>
          <dgm:bulletEnabled val="1"/>
        </dgm:presLayoutVars>
      </dgm:prSet>
      <dgm:spPr/>
    </dgm:pt>
  </dgm:ptLst>
  <dgm:cxnLst>
    <dgm:cxn modelId="{817DCF02-EE65-477F-A945-37EFC6784A4C}" srcId="{96D35A67-B595-4005-A753-8C969018044F}" destId="{DDBC800D-B518-4872-A9F8-27869130A5F8}" srcOrd="0" destOrd="0" parTransId="{6B8440A0-F27E-4458-8EEB-1CDD84247F59}" sibTransId="{239EADF1-F920-483E-AAE0-E3B1E78E9E0C}"/>
    <dgm:cxn modelId="{9263BE0D-1683-49DA-8F25-0EAE51167ABA}" type="presOf" srcId="{356AE9D7-BF36-4D5A-A43D-81C1FDCCFFF4}" destId="{4367CBEF-36C1-4C64-B59B-CC1DA44CC1DD}" srcOrd="0" destOrd="0" presId="urn:microsoft.com/office/officeart/2005/8/layout/lProcess3"/>
    <dgm:cxn modelId="{0F998517-65E9-46C2-9946-2AF9A2D110F0}" type="presOf" srcId="{E047AB87-8889-46EC-8AC9-495A8118E64C}" destId="{A994F8A0-19AC-46DE-87E1-155C9EADE743}" srcOrd="0" destOrd="0" presId="urn:microsoft.com/office/officeart/2005/8/layout/lProcess3"/>
    <dgm:cxn modelId="{36C53A1C-7798-4E97-8643-83258A0D420B}" srcId="{356AE9D7-BF36-4D5A-A43D-81C1FDCCFFF4}" destId="{B73E56AA-4C1A-4BDE-B245-8808AF45E6D7}" srcOrd="1" destOrd="0" parTransId="{7AACE85A-1D34-41DE-8C43-EA9CDAD5AD95}" sibTransId="{809DA8AD-8D13-4100-B114-0F32565357BA}"/>
    <dgm:cxn modelId="{7664E436-6A68-4E57-8188-F25FAAAD8FDC}" srcId="{356AE9D7-BF36-4D5A-A43D-81C1FDCCFFF4}" destId="{96D35A67-B595-4005-A753-8C969018044F}" srcOrd="0" destOrd="0" parTransId="{85D33881-ABA5-4FF7-BDB0-C663656E7772}" sibTransId="{36D2468C-7893-459E-99D4-620691D89CC7}"/>
    <dgm:cxn modelId="{542D913D-8D76-436E-A146-BBE69070CA28}" srcId="{B73E56AA-4C1A-4BDE-B245-8808AF45E6D7}" destId="{E047AB87-8889-46EC-8AC9-495A8118E64C}" srcOrd="1" destOrd="0" parTransId="{67CDAEC0-225F-4BD4-98B3-F02134B46542}" sibTransId="{0496267E-E198-4DBD-880E-A806E36E567F}"/>
    <dgm:cxn modelId="{E3424B5C-3F62-4A2A-A6B2-525F5FD30F26}" type="presOf" srcId="{08BEF662-1DD7-48A3-8D9C-75930C1DCA6D}" destId="{889465E2-4136-4A9E-BF18-7F88C5710D31}" srcOrd="0" destOrd="0" presId="urn:microsoft.com/office/officeart/2005/8/layout/lProcess3"/>
    <dgm:cxn modelId="{8EB5915E-9EE8-4F22-AC68-055D92035AC3}" type="presOf" srcId="{B73E56AA-4C1A-4BDE-B245-8808AF45E6D7}" destId="{2EF45244-DCD1-4521-BD08-84C61E4402EF}" srcOrd="0" destOrd="0" presId="urn:microsoft.com/office/officeart/2005/8/layout/lProcess3"/>
    <dgm:cxn modelId="{5067B246-F21E-4CBA-BEDF-7354B5D5ED01}" type="presOf" srcId="{DDBC800D-B518-4872-A9F8-27869130A5F8}" destId="{0BB8FE1C-6C19-439E-8102-F70F4A99D617}" srcOrd="0" destOrd="0" presId="urn:microsoft.com/office/officeart/2005/8/layout/lProcess3"/>
    <dgm:cxn modelId="{499C1E93-2BF9-487C-A192-FB7C16F1A034}" srcId="{B73E56AA-4C1A-4BDE-B245-8808AF45E6D7}" destId="{D6B6793B-FF77-4B52-BDF4-4809C53533B1}" srcOrd="0" destOrd="0" parTransId="{E5C847C4-400F-4E98-9EE8-C9ABFC5C59CE}" sibTransId="{9AE31646-326E-4FE8-A2BE-B8BE2D57E5E7}"/>
    <dgm:cxn modelId="{5915AFAB-60FA-4BB5-AAA0-01FAE895B15D}" srcId="{BF84DB49-1DD4-4572-83C9-E0FB3A52FB6F}" destId="{08BEF662-1DD7-48A3-8D9C-75930C1DCA6D}" srcOrd="0" destOrd="0" parTransId="{99B2F842-7809-416F-A138-FA8F3AC7AD57}" sibTransId="{17F5143D-546C-4D82-990B-69283E2A7D65}"/>
    <dgm:cxn modelId="{D8EEFDBA-8F60-4623-82BF-2974B25F06E0}" type="presOf" srcId="{96D35A67-B595-4005-A753-8C969018044F}" destId="{6659EAC7-4189-4B08-80E2-554258CAC8FB}" srcOrd="0" destOrd="0" presId="urn:microsoft.com/office/officeart/2005/8/layout/lProcess3"/>
    <dgm:cxn modelId="{3BE336BE-DF09-4257-BCC4-B35365DB809D}" type="presOf" srcId="{D6B6793B-FF77-4B52-BDF4-4809C53533B1}" destId="{BE9FD19D-5D20-4CFA-9ADC-04214F03AB49}" srcOrd="0" destOrd="0" presId="urn:microsoft.com/office/officeart/2005/8/layout/lProcess3"/>
    <dgm:cxn modelId="{CE13CFD9-AE2A-4870-800F-C432571F2616}" srcId="{BF84DB49-1DD4-4572-83C9-E0FB3A52FB6F}" destId="{790BC866-AC15-4811-B7FA-B2B24AAF70BD}" srcOrd="1" destOrd="0" parTransId="{74EAD432-1812-4C4A-9154-F049D1A7F3CF}" sibTransId="{18F8B04F-D09C-4D31-A6FE-1CD0881EA717}"/>
    <dgm:cxn modelId="{714709DA-1A32-455E-9769-E5DD42CF2892}" srcId="{96D35A67-B595-4005-A753-8C969018044F}" destId="{351E409E-11C4-43BA-8671-5B8F69A26A67}" srcOrd="1" destOrd="0" parTransId="{03687135-60A4-4B63-9A93-1681118BE80C}" sibTransId="{2B6C5D20-4CEF-4011-9275-5A897EDC6A03}"/>
    <dgm:cxn modelId="{7BED00E7-0DD1-4B06-83C5-11BD14D789AF}" type="presOf" srcId="{BF84DB49-1DD4-4572-83C9-E0FB3A52FB6F}" destId="{0B8254ED-CBF3-4FB1-A5E4-DAED7267B2AC}" srcOrd="0" destOrd="0" presId="urn:microsoft.com/office/officeart/2005/8/layout/lProcess3"/>
    <dgm:cxn modelId="{4ED86AEC-E2EC-4A06-9FA2-4AE576BDC006}" type="presOf" srcId="{790BC866-AC15-4811-B7FA-B2B24AAF70BD}" destId="{68EF6CA9-2841-4EFB-80F7-5359A86AFF4B}" srcOrd="0" destOrd="0" presId="urn:microsoft.com/office/officeart/2005/8/layout/lProcess3"/>
    <dgm:cxn modelId="{82F60BEF-A1B3-4B9D-96E1-C70A917B3EED}" srcId="{356AE9D7-BF36-4D5A-A43D-81C1FDCCFFF4}" destId="{BF84DB49-1DD4-4572-83C9-E0FB3A52FB6F}" srcOrd="2" destOrd="0" parTransId="{8034A7C0-5DA0-4539-A12C-46BC4C87C0A4}" sibTransId="{DAAED9F0-EC24-49AA-8BAE-F05784E1F137}"/>
    <dgm:cxn modelId="{AA99B0FA-6335-4F12-8491-8AF1DC095B33}" type="presOf" srcId="{351E409E-11C4-43BA-8671-5B8F69A26A67}" destId="{AD2151A3-E971-4F9B-AF89-AABE1D40B0B2}" srcOrd="0" destOrd="0" presId="urn:microsoft.com/office/officeart/2005/8/layout/lProcess3"/>
    <dgm:cxn modelId="{61658F28-C6F2-4345-B34C-CDCF8534BD15}" type="presParOf" srcId="{4367CBEF-36C1-4C64-B59B-CC1DA44CC1DD}" destId="{521F0015-C078-426E-B87E-B2F35E928856}" srcOrd="0" destOrd="0" presId="urn:microsoft.com/office/officeart/2005/8/layout/lProcess3"/>
    <dgm:cxn modelId="{15F3FD60-9EEE-4169-98C2-A2B4A8F20979}" type="presParOf" srcId="{521F0015-C078-426E-B87E-B2F35E928856}" destId="{6659EAC7-4189-4B08-80E2-554258CAC8FB}" srcOrd="0" destOrd="0" presId="urn:microsoft.com/office/officeart/2005/8/layout/lProcess3"/>
    <dgm:cxn modelId="{60D9BD64-A0A0-40F3-8ACF-34E87C9663A9}" type="presParOf" srcId="{521F0015-C078-426E-B87E-B2F35E928856}" destId="{85EC2E97-EBB4-4F11-88EA-5BAB3CAB9DD0}" srcOrd="1" destOrd="0" presId="urn:microsoft.com/office/officeart/2005/8/layout/lProcess3"/>
    <dgm:cxn modelId="{3A91E5CB-27F3-4E95-BEE7-7F9CB8995D43}" type="presParOf" srcId="{521F0015-C078-426E-B87E-B2F35E928856}" destId="{0BB8FE1C-6C19-439E-8102-F70F4A99D617}" srcOrd="2" destOrd="0" presId="urn:microsoft.com/office/officeart/2005/8/layout/lProcess3"/>
    <dgm:cxn modelId="{1074AD33-8F0A-4770-84A0-7D504C487077}" type="presParOf" srcId="{521F0015-C078-426E-B87E-B2F35E928856}" destId="{C6921CE2-B1BD-4EE8-87B1-B9FEA022B806}" srcOrd="3" destOrd="0" presId="urn:microsoft.com/office/officeart/2005/8/layout/lProcess3"/>
    <dgm:cxn modelId="{3071A4AB-5579-450C-AFE1-DD952230742D}" type="presParOf" srcId="{521F0015-C078-426E-B87E-B2F35E928856}" destId="{AD2151A3-E971-4F9B-AF89-AABE1D40B0B2}" srcOrd="4" destOrd="0" presId="urn:microsoft.com/office/officeart/2005/8/layout/lProcess3"/>
    <dgm:cxn modelId="{932A3E0A-304F-4ED5-8C63-0CB058AD7EDB}" type="presParOf" srcId="{4367CBEF-36C1-4C64-B59B-CC1DA44CC1DD}" destId="{39635F9D-3126-46BD-B433-416AD2FE6920}" srcOrd="1" destOrd="0" presId="urn:microsoft.com/office/officeart/2005/8/layout/lProcess3"/>
    <dgm:cxn modelId="{BDB5384C-1652-40C1-A7DA-95F20030B9F8}" type="presParOf" srcId="{4367CBEF-36C1-4C64-B59B-CC1DA44CC1DD}" destId="{B1AE00F3-D94A-4A87-A17D-59442B9B0822}" srcOrd="2" destOrd="0" presId="urn:microsoft.com/office/officeart/2005/8/layout/lProcess3"/>
    <dgm:cxn modelId="{4F0F1180-D2FE-473F-AA7B-C74AD670EA47}" type="presParOf" srcId="{B1AE00F3-D94A-4A87-A17D-59442B9B0822}" destId="{2EF45244-DCD1-4521-BD08-84C61E4402EF}" srcOrd="0" destOrd="0" presId="urn:microsoft.com/office/officeart/2005/8/layout/lProcess3"/>
    <dgm:cxn modelId="{9B1321E9-F6DE-4D03-B33B-03A229230DC6}" type="presParOf" srcId="{B1AE00F3-D94A-4A87-A17D-59442B9B0822}" destId="{10414650-119A-4BA2-933F-836866D804E4}" srcOrd="1" destOrd="0" presId="urn:microsoft.com/office/officeart/2005/8/layout/lProcess3"/>
    <dgm:cxn modelId="{08FEB180-4A20-4EF3-A213-F2D9320987B8}" type="presParOf" srcId="{B1AE00F3-D94A-4A87-A17D-59442B9B0822}" destId="{BE9FD19D-5D20-4CFA-9ADC-04214F03AB49}" srcOrd="2" destOrd="0" presId="urn:microsoft.com/office/officeart/2005/8/layout/lProcess3"/>
    <dgm:cxn modelId="{8080BB7B-2B59-4A71-97F9-B3ED4C710C3F}" type="presParOf" srcId="{B1AE00F3-D94A-4A87-A17D-59442B9B0822}" destId="{0D8D5F99-D3BB-4D4F-A75A-8375CFFF8A2C}" srcOrd="3" destOrd="0" presId="urn:microsoft.com/office/officeart/2005/8/layout/lProcess3"/>
    <dgm:cxn modelId="{79DD6F70-1C30-46F8-9E2A-0F8A82E951AD}" type="presParOf" srcId="{B1AE00F3-D94A-4A87-A17D-59442B9B0822}" destId="{A994F8A0-19AC-46DE-87E1-155C9EADE743}" srcOrd="4" destOrd="0" presId="urn:microsoft.com/office/officeart/2005/8/layout/lProcess3"/>
    <dgm:cxn modelId="{362BB0D9-E77A-499E-960A-786ABE58E11C}" type="presParOf" srcId="{4367CBEF-36C1-4C64-B59B-CC1DA44CC1DD}" destId="{F384C11E-1DD9-4769-BDFE-A552F1EFDDA5}" srcOrd="3" destOrd="0" presId="urn:microsoft.com/office/officeart/2005/8/layout/lProcess3"/>
    <dgm:cxn modelId="{DA9F02C0-8BE7-4651-9A7A-8A936970728A}" type="presParOf" srcId="{4367CBEF-36C1-4C64-B59B-CC1DA44CC1DD}" destId="{124E6F99-A020-4CE4-B2A0-237AF61BDAC9}" srcOrd="4" destOrd="0" presId="urn:microsoft.com/office/officeart/2005/8/layout/lProcess3"/>
    <dgm:cxn modelId="{8DBA7D9A-14F5-4C96-9E3F-565418EB921E}" type="presParOf" srcId="{124E6F99-A020-4CE4-B2A0-237AF61BDAC9}" destId="{0B8254ED-CBF3-4FB1-A5E4-DAED7267B2AC}" srcOrd="0" destOrd="0" presId="urn:microsoft.com/office/officeart/2005/8/layout/lProcess3"/>
    <dgm:cxn modelId="{E7DD9B7A-6509-4258-A620-A845423C277E}" type="presParOf" srcId="{124E6F99-A020-4CE4-B2A0-237AF61BDAC9}" destId="{25A28B55-AC45-4F18-84B2-46E1EDBCC3B1}" srcOrd="1" destOrd="0" presId="urn:microsoft.com/office/officeart/2005/8/layout/lProcess3"/>
    <dgm:cxn modelId="{90D0629D-0B53-4CD4-A356-683A83E529EB}" type="presParOf" srcId="{124E6F99-A020-4CE4-B2A0-237AF61BDAC9}" destId="{889465E2-4136-4A9E-BF18-7F88C5710D31}" srcOrd="2" destOrd="0" presId="urn:microsoft.com/office/officeart/2005/8/layout/lProcess3"/>
    <dgm:cxn modelId="{6AE7722D-E48D-4D6F-B5E4-757E30F2B314}" type="presParOf" srcId="{124E6F99-A020-4CE4-B2A0-237AF61BDAC9}" destId="{7144CEC5-4E98-45B5-945E-A72C3F4FC2E5}" srcOrd="3" destOrd="0" presId="urn:microsoft.com/office/officeart/2005/8/layout/lProcess3"/>
    <dgm:cxn modelId="{7BBA47E1-B71D-4190-A722-25EBA1B8682E}" type="presParOf" srcId="{124E6F99-A020-4CE4-B2A0-237AF61BDAC9}" destId="{68EF6CA9-2841-4EFB-80F7-5359A86AFF4B}"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59EAC7-4189-4B08-80E2-554258CAC8FB}">
      <dsp:nvSpPr>
        <dsp:cNvPr id="0" name=""/>
        <dsp:cNvSpPr/>
      </dsp:nvSpPr>
      <dsp:spPr>
        <a:xfrm>
          <a:off x="1633" y="376174"/>
          <a:ext cx="2524124" cy="1009649"/>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31750" rIns="0" bIns="31750" numCol="1" spcCol="1270" anchor="ctr" anchorCtr="0">
          <a:noAutofit/>
        </a:bodyPr>
        <a:lstStyle/>
        <a:p>
          <a:pPr marL="0" lvl="0" indent="0" algn="ctr" defTabSz="2222500">
            <a:lnSpc>
              <a:spcPct val="90000"/>
            </a:lnSpc>
            <a:spcBef>
              <a:spcPct val="0"/>
            </a:spcBef>
            <a:spcAft>
              <a:spcPct val="35000"/>
            </a:spcAft>
            <a:buNone/>
          </a:pPr>
          <a:endParaRPr lang="en-GB" sz="5000" kern="1200"/>
        </a:p>
      </dsp:txBody>
      <dsp:txXfrm>
        <a:off x="506458" y="376174"/>
        <a:ext cx="1514475" cy="1009649"/>
      </dsp:txXfrm>
    </dsp:sp>
    <dsp:sp modelId="{0BB8FE1C-6C19-439E-8102-F70F4A99D617}">
      <dsp:nvSpPr>
        <dsp:cNvPr id="0" name=""/>
        <dsp:cNvSpPr/>
      </dsp:nvSpPr>
      <dsp:spPr>
        <a:xfrm>
          <a:off x="2197622" y="461994"/>
          <a:ext cx="2095023" cy="838009"/>
        </a:xfrm>
        <a:prstGeom prst="chevron">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2070" tIns="26035" rIns="0" bIns="26035" numCol="1" spcCol="1270" anchor="ctr" anchorCtr="0">
          <a:noAutofit/>
        </a:bodyPr>
        <a:lstStyle/>
        <a:p>
          <a:pPr marL="0" lvl="0" indent="0" algn="ctr" defTabSz="1822450">
            <a:lnSpc>
              <a:spcPct val="90000"/>
            </a:lnSpc>
            <a:spcBef>
              <a:spcPct val="0"/>
            </a:spcBef>
            <a:spcAft>
              <a:spcPct val="35000"/>
            </a:spcAft>
            <a:buNone/>
          </a:pPr>
          <a:endParaRPr lang="en-GB" sz="4100" kern="1200"/>
        </a:p>
      </dsp:txBody>
      <dsp:txXfrm>
        <a:off x="2616627" y="461994"/>
        <a:ext cx="1257014" cy="838009"/>
      </dsp:txXfrm>
    </dsp:sp>
    <dsp:sp modelId="{AD2151A3-E971-4F9B-AF89-AABE1D40B0B2}">
      <dsp:nvSpPr>
        <dsp:cNvPr id="0" name=""/>
        <dsp:cNvSpPr/>
      </dsp:nvSpPr>
      <dsp:spPr>
        <a:xfrm>
          <a:off x="3999342" y="461994"/>
          <a:ext cx="2095023" cy="838009"/>
        </a:xfrm>
        <a:prstGeom prst="chevron">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2070" tIns="26035" rIns="0" bIns="26035" numCol="1" spcCol="1270" anchor="ctr" anchorCtr="0">
          <a:noAutofit/>
        </a:bodyPr>
        <a:lstStyle/>
        <a:p>
          <a:pPr marL="0" lvl="0" indent="0" algn="ctr" defTabSz="1822450">
            <a:lnSpc>
              <a:spcPct val="90000"/>
            </a:lnSpc>
            <a:spcBef>
              <a:spcPct val="0"/>
            </a:spcBef>
            <a:spcAft>
              <a:spcPct val="35000"/>
            </a:spcAft>
            <a:buNone/>
          </a:pPr>
          <a:endParaRPr lang="en-GB" sz="4100" kern="1200"/>
        </a:p>
      </dsp:txBody>
      <dsp:txXfrm>
        <a:off x="4418347" y="461994"/>
        <a:ext cx="1257014" cy="838009"/>
      </dsp:txXfrm>
    </dsp:sp>
    <dsp:sp modelId="{2EF45244-DCD1-4521-BD08-84C61E4402EF}">
      <dsp:nvSpPr>
        <dsp:cNvPr id="0" name=""/>
        <dsp:cNvSpPr/>
      </dsp:nvSpPr>
      <dsp:spPr>
        <a:xfrm>
          <a:off x="1633" y="1527175"/>
          <a:ext cx="2524124" cy="1009649"/>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31750" rIns="0" bIns="31750" numCol="1" spcCol="1270" anchor="ctr" anchorCtr="0">
          <a:noAutofit/>
        </a:bodyPr>
        <a:lstStyle/>
        <a:p>
          <a:pPr marL="0" lvl="0" indent="0" algn="ctr" defTabSz="2222500">
            <a:lnSpc>
              <a:spcPct val="90000"/>
            </a:lnSpc>
            <a:spcBef>
              <a:spcPct val="0"/>
            </a:spcBef>
            <a:spcAft>
              <a:spcPct val="35000"/>
            </a:spcAft>
            <a:buNone/>
          </a:pPr>
          <a:endParaRPr lang="en-GB" sz="5000" kern="1200"/>
        </a:p>
      </dsp:txBody>
      <dsp:txXfrm>
        <a:off x="506458" y="1527175"/>
        <a:ext cx="1514475" cy="1009649"/>
      </dsp:txXfrm>
    </dsp:sp>
    <dsp:sp modelId="{BE9FD19D-5D20-4CFA-9ADC-04214F03AB49}">
      <dsp:nvSpPr>
        <dsp:cNvPr id="0" name=""/>
        <dsp:cNvSpPr/>
      </dsp:nvSpPr>
      <dsp:spPr>
        <a:xfrm>
          <a:off x="2197622" y="1612995"/>
          <a:ext cx="2095023" cy="838009"/>
        </a:xfrm>
        <a:prstGeom prst="chevron">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2070" tIns="26035" rIns="0" bIns="26035" numCol="1" spcCol="1270" anchor="ctr" anchorCtr="0">
          <a:noAutofit/>
        </a:bodyPr>
        <a:lstStyle/>
        <a:p>
          <a:pPr marL="0" lvl="0" indent="0" algn="ctr" defTabSz="1822450">
            <a:lnSpc>
              <a:spcPct val="90000"/>
            </a:lnSpc>
            <a:spcBef>
              <a:spcPct val="0"/>
            </a:spcBef>
            <a:spcAft>
              <a:spcPct val="35000"/>
            </a:spcAft>
            <a:buNone/>
          </a:pPr>
          <a:endParaRPr lang="en-GB" sz="4100" kern="1200"/>
        </a:p>
      </dsp:txBody>
      <dsp:txXfrm>
        <a:off x="2616627" y="1612995"/>
        <a:ext cx="1257014" cy="838009"/>
      </dsp:txXfrm>
    </dsp:sp>
    <dsp:sp modelId="{A994F8A0-19AC-46DE-87E1-155C9EADE743}">
      <dsp:nvSpPr>
        <dsp:cNvPr id="0" name=""/>
        <dsp:cNvSpPr/>
      </dsp:nvSpPr>
      <dsp:spPr>
        <a:xfrm>
          <a:off x="3999342" y="1612995"/>
          <a:ext cx="2095023" cy="838009"/>
        </a:xfrm>
        <a:prstGeom prst="chevron">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2070" tIns="26035" rIns="0" bIns="26035" numCol="1" spcCol="1270" anchor="ctr" anchorCtr="0">
          <a:noAutofit/>
        </a:bodyPr>
        <a:lstStyle/>
        <a:p>
          <a:pPr marL="0" lvl="0" indent="0" algn="ctr" defTabSz="1822450">
            <a:lnSpc>
              <a:spcPct val="90000"/>
            </a:lnSpc>
            <a:spcBef>
              <a:spcPct val="0"/>
            </a:spcBef>
            <a:spcAft>
              <a:spcPct val="35000"/>
            </a:spcAft>
            <a:buNone/>
          </a:pPr>
          <a:endParaRPr lang="en-GB" sz="4100" kern="1200"/>
        </a:p>
      </dsp:txBody>
      <dsp:txXfrm>
        <a:off x="4418347" y="1612995"/>
        <a:ext cx="1257014" cy="838009"/>
      </dsp:txXfrm>
    </dsp:sp>
    <dsp:sp modelId="{0B8254ED-CBF3-4FB1-A5E4-DAED7267B2AC}">
      <dsp:nvSpPr>
        <dsp:cNvPr id="0" name=""/>
        <dsp:cNvSpPr/>
      </dsp:nvSpPr>
      <dsp:spPr>
        <a:xfrm>
          <a:off x="1633" y="2678175"/>
          <a:ext cx="2524124" cy="1009649"/>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31750" rIns="0" bIns="31750" numCol="1" spcCol="1270" anchor="ctr" anchorCtr="0">
          <a:noAutofit/>
        </a:bodyPr>
        <a:lstStyle/>
        <a:p>
          <a:pPr marL="0" lvl="0" indent="0" algn="ctr" defTabSz="2222500">
            <a:lnSpc>
              <a:spcPct val="90000"/>
            </a:lnSpc>
            <a:spcBef>
              <a:spcPct val="0"/>
            </a:spcBef>
            <a:spcAft>
              <a:spcPct val="35000"/>
            </a:spcAft>
            <a:buNone/>
          </a:pPr>
          <a:endParaRPr lang="en-GB" sz="5000" kern="1200"/>
        </a:p>
      </dsp:txBody>
      <dsp:txXfrm>
        <a:off x="506458" y="2678175"/>
        <a:ext cx="1514475" cy="1009649"/>
      </dsp:txXfrm>
    </dsp:sp>
    <dsp:sp modelId="{889465E2-4136-4A9E-BF18-7F88C5710D31}">
      <dsp:nvSpPr>
        <dsp:cNvPr id="0" name=""/>
        <dsp:cNvSpPr/>
      </dsp:nvSpPr>
      <dsp:spPr>
        <a:xfrm>
          <a:off x="2197622" y="2763996"/>
          <a:ext cx="2095023" cy="838009"/>
        </a:xfrm>
        <a:prstGeom prst="chevron">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2070" tIns="26035" rIns="0" bIns="26035" numCol="1" spcCol="1270" anchor="ctr" anchorCtr="0">
          <a:noAutofit/>
        </a:bodyPr>
        <a:lstStyle/>
        <a:p>
          <a:pPr marL="0" lvl="0" indent="0" algn="ctr" defTabSz="1822450">
            <a:lnSpc>
              <a:spcPct val="90000"/>
            </a:lnSpc>
            <a:spcBef>
              <a:spcPct val="0"/>
            </a:spcBef>
            <a:spcAft>
              <a:spcPct val="35000"/>
            </a:spcAft>
            <a:buNone/>
          </a:pPr>
          <a:endParaRPr lang="en-GB" sz="4100" kern="1200"/>
        </a:p>
      </dsp:txBody>
      <dsp:txXfrm>
        <a:off x="2616627" y="2763996"/>
        <a:ext cx="1257014" cy="838009"/>
      </dsp:txXfrm>
    </dsp:sp>
    <dsp:sp modelId="{68EF6CA9-2841-4EFB-80F7-5359A86AFF4B}">
      <dsp:nvSpPr>
        <dsp:cNvPr id="0" name=""/>
        <dsp:cNvSpPr/>
      </dsp:nvSpPr>
      <dsp:spPr>
        <a:xfrm>
          <a:off x="3999342" y="2763996"/>
          <a:ext cx="2095023" cy="838009"/>
        </a:xfrm>
        <a:prstGeom prst="chevron">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2070" tIns="26035" rIns="0" bIns="26035" numCol="1" spcCol="1270" anchor="ctr" anchorCtr="0">
          <a:noAutofit/>
        </a:bodyPr>
        <a:lstStyle/>
        <a:p>
          <a:pPr marL="0" lvl="0" indent="0" algn="ctr" defTabSz="1822450">
            <a:lnSpc>
              <a:spcPct val="90000"/>
            </a:lnSpc>
            <a:spcBef>
              <a:spcPct val="0"/>
            </a:spcBef>
            <a:spcAft>
              <a:spcPct val="35000"/>
            </a:spcAft>
            <a:buNone/>
          </a:pPr>
          <a:endParaRPr lang="en-GB" sz="4100" kern="1200"/>
        </a:p>
      </dsp:txBody>
      <dsp:txXfrm>
        <a:off x="4418347" y="2763996"/>
        <a:ext cx="1257014" cy="838009"/>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0D3EB9-31AB-4648-8219-EEC52AAB4AE6}" type="datetimeFigureOut">
              <a:rPr lang="en-GB" smtClean="0"/>
              <a:t>21/11/2017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F34BAD-4F6B-48C8-B715-7E07516DCF6B}" type="slidenum">
              <a:rPr lang="en-GB" smtClean="0"/>
              <a:t>‹#›</a:t>
            </a:fld>
            <a:endParaRPr lang="en-GB"/>
          </a:p>
        </p:txBody>
      </p:sp>
    </p:spTree>
    <p:extLst>
      <p:ext uri="{BB962C8B-B14F-4D97-AF65-F5344CB8AC3E}">
        <p14:creationId xmlns:p14="http://schemas.microsoft.com/office/powerpoint/2010/main" val="1339146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Thanks</a:t>
            </a:r>
          </a:p>
          <a:p>
            <a:r>
              <a:rPr lang="en-GB" dirty="0"/>
              <a:t>Welcome</a:t>
            </a:r>
          </a:p>
          <a:p>
            <a:r>
              <a:rPr lang="en-GB" dirty="0"/>
              <a:t>Special as look</a:t>
            </a:r>
            <a:r>
              <a:rPr lang="en-GB" baseline="0" dirty="0"/>
              <a:t> back at work set out in first CORC forum</a:t>
            </a:r>
            <a:endParaRPr lang="en-GB" dirty="0"/>
          </a:p>
        </p:txBody>
      </p:sp>
      <p:sp>
        <p:nvSpPr>
          <p:cNvPr id="4" name="Slide Number Placeholder 3"/>
          <p:cNvSpPr>
            <a:spLocks noGrp="1"/>
          </p:cNvSpPr>
          <p:nvPr>
            <p:ph type="sldNum" sz="quarter" idx="10"/>
          </p:nvPr>
        </p:nvSpPr>
        <p:spPr/>
        <p:txBody>
          <a:bodyPr/>
          <a:lstStyle/>
          <a:p>
            <a:fld id="{85AA9C57-0BD0-4648-AD1E-86D208716316}" type="slidenum">
              <a:rPr lang="en-GB" smtClean="0"/>
              <a:t>4</a:t>
            </a:fld>
            <a:endParaRPr lang="en-GB" dirty="0"/>
          </a:p>
        </p:txBody>
      </p:sp>
    </p:spTree>
    <p:extLst>
      <p:ext uri="{BB962C8B-B14F-4D97-AF65-F5344CB8AC3E}">
        <p14:creationId xmlns:p14="http://schemas.microsoft.com/office/powerpoint/2010/main" val="771780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Coping with specific problems</a:t>
            </a:r>
          </a:p>
          <a:p>
            <a:r>
              <a:rPr lang="en-GB" dirty="0"/>
              <a:t>Personal growth</a:t>
            </a:r>
          </a:p>
          <a:p>
            <a:r>
              <a:rPr lang="en-GB" dirty="0"/>
              <a:t>Improving self and quality</a:t>
            </a:r>
            <a:r>
              <a:rPr lang="en-GB" baseline="0" dirty="0"/>
              <a:t> of life</a:t>
            </a:r>
          </a:p>
          <a:p>
            <a:r>
              <a:rPr lang="en-GB" baseline="0" dirty="0"/>
              <a:t>Talking, listening and communication</a:t>
            </a:r>
            <a:endParaRPr lang="en-GB" dirty="0"/>
          </a:p>
        </p:txBody>
      </p:sp>
      <p:sp>
        <p:nvSpPr>
          <p:cNvPr id="4" name="Slide Number Placeholder 3"/>
          <p:cNvSpPr>
            <a:spLocks noGrp="1"/>
          </p:cNvSpPr>
          <p:nvPr>
            <p:ph type="sldNum" sz="quarter" idx="10"/>
          </p:nvPr>
        </p:nvSpPr>
        <p:spPr/>
        <p:txBody>
          <a:bodyPr/>
          <a:lstStyle/>
          <a:p>
            <a:fld id="{85AA9C57-0BD0-4648-AD1E-86D208716316}" type="slidenum">
              <a:rPr lang="en-GB" smtClean="0"/>
              <a:t>17</a:t>
            </a:fld>
            <a:endParaRPr lang="en-GB" dirty="0"/>
          </a:p>
        </p:txBody>
      </p:sp>
    </p:spTree>
    <p:extLst>
      <p:ext uri="{BB962C8B-B14F-4D97-AF65-F5344CB8AC3E}">
        <p14:creationId xmlns:p14="http://schemas.microsoft.com/office/powerpoint/2010/main" val="1983285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AA9C57-0BD0-4648-AD1E-86D20871631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4306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Reliable change in those not accessing services</a:t>
            </a:r>
          </a:p>
        </p:txBody>
      </p:sp>
      <p:sp>
        <p:nvSpPr>
          <p:cNvPr id="4" name="Slide Number Placeholder 3"/>
          <p:cNvSpPr>
            <a:spLocks noGrp="1"/>
          </p:cNvSpPr>
          <p:nvPr>
            <p:ph type="sldNum" sz="quarter" idx="10"/>
          </p:nvPr>
        </p:nvSpPr>
        <p:spPr/>
        <p:txBody>
          <a:bodyPr/>
          <a:lstStyle/>
          <a:p>
            <a:fld id="{85AA9C57-0BD0-4648-AD1E-86D208716316}" type="slidenum">
              <a:rPr lang="en-GB" smtClean="0"/>
              <a:t>20</a:t>
            </a:fld>
            <a:endParaRPr lang="en-GB" dirty="0"/>
          </a:p>
        </p:txBody>
      </p:sp>
    </p:spTree>
    <p:extLst>
      <p:ext uri="{BB962C8B-B14F-4D97-AF65-F5344CB8AC3E}">
        <p14:creationId xmlns:p14="http://schemas.microsoft.com/office/powerpoint/2010/main" val="4019891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schemeClr val="accent5"/>
                </a:solidFill>
              </a:rPr>
              <a:t>n = 31,037  cases ; current view completed within  56 days of the recorded start of therapy . </a:t>
            </a:r>
          </a:p>
          <a:p>
            <a:endParaRPr lang="en-GB" dirty="0"/>
          </a:p>
        </p:txBody>
      </p:sp>
      <p:sp>
        <p:nvSpPr>
          <p:cNvPr id="4" name="Slide Number Placeholder 3"/>
          <p:cNvSpPr>
            <a:spLocks noGrp="1"/>
          </p:cNvSpPr>
          <p:nvPr>
            <p:ph type="sldNum" sz="quarter" idx="10"/>
          </p:nvPr>
        </p:nvSpPr>
        <p:spPr/>
        <p:txBody>
          <a:bodyPr/>
          <a:lstStyle/>
          <a:p>
            <a:fld id="{85AA9C57-0BD0-4648-AD1E-86D208716316}" type="slidenum">
              <a:rPr lang="en-GB" smtClean="0"/>
              <a:t>25</a:t>
            </a:fld>
            <a:endParaRPr lang="en-GB" dirty="0"/>
          </a:p>
        </p:txBody>
      </p:sp>
    </p:spTree>
    <p:extLst>
      <p:ext uri="{BB962C8B-B14F-4D97-AF65-F5344CB8AC3E}">
        <p14:creationId xmlns:p14="http://schemas.microsoft.com/office/powerpoint/2010/main" val="8299583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 examining using up to date</a:t>
            </a:r>
            <a:r>
              <a:rPr lang="en-GB" baseline="0" dirty="0"/>
              <a:t> data taking into account deprivation </a:t>
            </a:r>
            <a:r>
              <a:rPr lang="en-GB" baseline="0"/>
              <a:t>and service </a:t>
            </a:r>
            <a:r>
              <a:rPr lang="en-GB" baseline="0" dirty="0"/>
              <a:t>differences</a:t>
            </a:r>
            <a:endParaRPr lang="en-GB" dirty="0"/>
          </a:p>
        </p:txBody>
      </p:sp>
      <p:sp>
        <p:nvSpPr>
          <p:cNvPr id="4" name="Slide Number Placeholder 3"/>
          <p:cNvSpPr>
            <a:spLocks noGrp="1"/>
          </p:cNvSpPr>
          <p:nvPr>
            <p:ph type="sldNum" sz="quarter" idx="10"/>
          </p:nvPr>
        </p:nvSpPr>
        <p:spPr/>
        <p:txBody>
          <a:bodyPr/>
          <a:lstStyle/>
          <a:p>
            <a:fld id="{85AA9C57-0BD0-4648-AD1E-86D208716316}" type="slidenum">
              <a:rPr lang="en-GB" smtClean="0"/>
              <a:t>26</a:t>
            </a:fld>
            <a:endParaRPr lang="en-GB" dirty="0"/>
          </a:p>
        </p:txBody>
      </p:sp>
    </p:spTree>
    <p:extLst>
      <p:ext uri="{BB962C8B-B14F-4D97-AF65-F5344CB8AC3E}">
        <p14:creationId xmlns:p14="http://schemas.microsoft.com/office/powerpoint/2010/main" val="40995297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5AA9C57-0BD0-4648-AD1E-86D208716316}" type="slidenum">
              <a:rPr lang="en-GB" smtClean="0"/>
              <a:t>29</a:t>
            </a:fld>
            <a:endParaRPr lang="en-GB" dirty="0"/>
          </a:p>
        </p:txBody>
      </p:sp>
    </p:spTree>
    <p:extLst>
      <p:ext uri="{BB962C8B-B14F-4D97-AF65-F5344CB8AC3E}">
        <p14:creationId xmlns:p14="http://schemas.microsoft.com/office/powerpoint/2010/main" val="2709332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The data are not perfect, far from it. They are:</a:t>
            </a:r>
          </a:p>
          <a:p>
            <a:r>
              <a:rPr lang="en-GB" sz="1200" b="1" i="0" kern="1200" dirty="0">
                <a:solidFill>
                  <a:schemeClr val="tx1"/>
                </a:solidFill>
                <a:effectLst/>
                <a:latin typeface="+mn-lt"/>
                <a:ea typeface="+mn-ea"/>
                <a:cs typeface="+mn-cs"/>
              </a:rPr>
              <a:t>Flawed</a:t>
            </a:r>
            <a:r>
              <a:rPr lang="en-GB" sz="1200" b="0" i="0" kern="1200" dirty="0">
                <a:solidFill>
                  <a:schemeClr val="tx1"/>
                </a:solidFill>
                <a:effectLst/>
                <a:latin typeface="+mn-lt"/>
                <a:ea typeface="+mn-ea"/>
                <a:cs typeface="+mn-cs"/>
              </a:rPr>
              <a:t>, due to some being missing or erroneously recorded (in this report the high degree of missing data is stressed throughout); </a:t>
            </a:r>
          </a:p>
          <a:p>
            <a:r>
              <a:rPr lang="en-GB" sz="1200" b="1" i="0" kern="1200" dirty="0">
                <a:solidFill>
                  <a:schemeClr val="tx1"/>
                </a:solidFill>
                <a:effectLst/>
                <a:latin typeface="+mn-lt"/>
                <a:ea typeface="+mn-ea"/>
                <a:cs typeface="+mn-cs"/>
              </a:rPr>
              <a:t>Uncertain</a:t>
            </a:r>
            <a:r>
              <a:rPr lang="en-GB" sz="1200" b="0" i="0" kern="1200" dirty="0">
                <a:solidFill>
                  <a:schemeClr val="tx1"/>
                </a:solidFill>
                <a:effectLst/>
                <a:latin typeface="+mn-lt"/>
                <a:ea typeface="+mn-ea"/>
                <a:cs typeface="+mn-cs"/>
              </a:rPr>
              <a:t>, in part due to differences in the perspectives of those recording the information; </a:t>
            </a:r>
          </a:p>
          <a:p>
            <a:r>
              <a:rPr lang="en-GB" sz="1200" b="1" i="0" kern="1200" dirty="0">
                <a:solidFill>
                  <a:schemeClr val="tx1"/>
                </a:solidFill>
                <a:effectLst/>
                <a:latin typeface="+mn-lt"/>
                <a:ea typeface="+mn-ea"/>
                <a:cs typeface="+mn-cs"/>
              </a:rPr>
              <a:t>Proximate</a:t>
            </a:r>
            <a:r>
              <a:rPr lang="en-GB" sz="1200" b="0" i="0" kern="1200" dirty="0">
                <a:solidFill>
                  <a:schemeClr val="tx1"/>
                </a:solidFill>
                <a:effectLst/>
                <a:latin typeface="+mn-lt"/>
                <a:ea typeface="+mn-ea"/>
                <a:cs typeface="+mn-cs"/>
              </a:rPr>
              <a:t>, in that proxies for outcome and impact are considered; and </a:t>
            </a:r>
          </a:p>
          <a:p>
            <a:r>
              <a:rPr lang="en-GB" sz="1200" b="1" i="0" kern="1200" dirty="0">
                <a:solidFill>
                  <a:schemeClr val="tx1"/>
                </a:solidFill>
                <a:effectLst/>
                <a:latin typeface="+mn-lt"/>
                <a:ea typeface="+mn-ea"/>
                <a:cs typeface="+mn-cs"/>
              </a:rPr>
              <a:t>Sparse</a:t>
            </a:r>
            <a:r>
              <a:rPr lang="en-GB" sz="1200" b="0" i="0" kern="1200" dirty="0">
                <a:solidFill>
                  <a:schemeClr val="tx1"/>
                </a:solidFill>
                <a:effectLst/>
                <a:latin typeface="+mn-lt"/>
                <a:ea typeface="+mn-ea"/>
                <a:cs typeface="+mn-cs"/>
              </a:rPr>
              <a:t>, in that low volumes of key subgroups limit our ability to reliably extrapolate.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Despite</a:t>
            </a:r>
            <a:r>
              <a:rPr lang="en-GB" sz="1200" b="0" i="0" kern="1200" baseline="0" dirty="0">
                <a:solidFill>
                  <a:schemeClr val="tx1"/>
                </a:solidFill>
                <a:effectLst/>
                <a:latin typeface="+mn-lt"/>
                <a:ea typeface="+mn-ea"/>
                <a:cs typeface="+mn-cs"/>
              </a:rPr>
              <a:t> the challenges, the findings are based on the best data currently available and CORC believe they should be used carefully to support dialogue about outcomes.</a:t>
            </a:r>
            <a:endParaRPr lang="en-GB" dirty="0"/>
          </a:p>
        </p:txBody>
      </p:sp>
      <p:sp>
        <p:nvSpPr>
          <p:cNvPr id="4" name="Slide Number Placeholder 3"/>
          <p:cNvSpPr>
            <a:spLocks noGrp="1"/>
          </p:cNvSpPr>
          <p:nvPr>
            <p:ph type="sldNum" sz="quarter" idx="10"/>
          </p:nvPr>
        </p:nvSpPr>
        <p:spPr/>
        <p:txBody>
          <a:bodyPr/>
          <a:lstStyle/>
          <a:p>
            <a:fld id="{018A4678-AB0D-4C0E-BA81-87ADFC85D2A4}" type="slidenum">
              <a:rPr lang="en-GB" smtClean="0"/>
              <a:t>30</a:t>
            </a:fld>
            <a:endParaRPr lang="en-GB"/>
          </a:p>
        </p:txBody>
      </p:sp>
    </p:spTree>
    <p:extLst>
      <p:ext uri="{BB962C8B-B14F-4D97-AF65-F5344CB8AC3E}">
        <p14:creationId xmlns:p14="http://schemas.microsoft.com/office/powerpoint/2010/main" val="2857574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5AA9C57-0BD0-4648-AD1E-86D208716316}" type="slidenum">
              <a:rPr lang="en-GB" smtClean="0"/>
              <a:t>7</a:t>
            </a:fld>
            <a:endParaRPr lang="en-GB" dirty="0"/>
          </a:p>
        </p:txBody>
      </p:sp>
    </p:spTree>
    <p:extLst>
      <p:ext uri="{BB962C8B-B14F-4D97-AF65-F5344CB8AC3E}">
        <p14:creationId xmlns:p14="http://schemas.microsoft.com/office/powerpoint/2010/main" val="713528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Who uses measures</a:t>
            </a:r>
          </a:p>
        </p:txBody>
      </p:sp>
      <p:sp>
        <p:nvSpPr>
          <p:cNvPr id="4" name="Slide Number Placeholder 3"/>
          <p:cNvSpPr>
            <a:spLocks noGrp="1"/>
          </p:cNvSpPr>
          <p:nvPr>
            <p:ph type="sldNum" sz="quarter" idx="10"/>
          </p:nvPr>
        </p:nvSpPr>
        <p:spPr/>
        <p:txBody>
          <a:bodyPr/>
          <a:lstStyle/>
          <a:p>
            <a:fld id="{85AA9C57-0BD0-4648-AD1E-86D208716316}" type="slidenum">
              <a:rPr lang="en-GB" smtClean="0"/>
              <a:t>9</a:t>
            </a:fld>
            <a:endParaRPr lang="en-GB" dirty="0"/>
          </a:p>
        </p:txBody>
      </p:sp>
    </p:spTree>
    <p:extLst>
      <p:ext uri="{BB962C8B-B14F-4D97-AF65-F5344CB8AC3E}">
        <p14:creationId xmlns:p14="http://schemas.microsoft.com/office/powerpoint/2010/main" val="4272881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85AA9C57-0BD0-4648-AD1E-86D208716316}" type="slidenum">
              <a:rPr lang="en-GB" smtClean="0"/>
              <a:t>10</a:t>
            </a:fld>
            <a:endParaRPr lang="en-GB" dirty="0"/>
          </a:p>
        </p:txBody>
      </p:sp>
    </p:spTree>
    <p:extLst>
      <p:ext uri="{BB962C8B-B14F-4D97-AF65-F5344CB8AC3E}">
        <p14:creationId xmlns:p14="http://schemas.microsoft.com/office/powerpoint/2010/main" val="2445179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85AA9C57-0BD0-4648-AD1E-86D208716316}" type="slidenum">
              <a:rPr lang="en-GB" smtClean="0"/>
              <a:t>11</a:t>
            </a:fld>
            <a:endParaRPr lang="en-GB" dirty="0"/>
          </a:p>
        </p:txBody>
      </p:sp>
    </p:spTree>
    <p:extLst>
      <p:ext uri="{BB962C8B-B14F-4D97-AF65-F5344CB8AC3E}">
        <p14:creationId xmlns:p14="http://schemas.microsoft.com/office/powerpoint/2010/main" val="3833486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sz="1200" b="1" dirty="0">
              <a:solidFill>
                <a:schemeClr val="tx1"/>
              </a:solidFill>
            </a:endParaRPr>
          </a:p>
          <a:p>
            <a:pPr lvl="0"/>
            <a:endParaRPr lang="en-GB" sz="1200" b="1" dirty="0">
              <a:solidFill>
                <a:schemeClr val="tx1"/>
              </a:solidFill>
            </a:endParaRPr>
          </a:p>
          <a:p>
            <a:pPr lvl="0"/>
            <a:endParaRPr lang="en-GB" sz="1200" b="1" dirty="0">
              <a:solidFill>
                <a:schemeClr val="tx1"/>
              </a:solidFill>
            </a:endParaRPr>
          </a:p>
          <a:p>
            <a:endParaRPr lang="en-GB" sz="1200" dirty="0">
              <a:solidFill>
                <a:schemeClr val="tx1"/>
              </a:solidFill>
            </a:endParaRPr>
          </a:p>
          <a:p>
            <a:pPr marL="360000"/>
            <a:endParaRPr lang="en-GB" sz="1200" dirty="0"/>
          </a:p>
          <a:p>
            <a:endParaRPr lang="en-GB"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5AA9C57-0BD0-4648-AD1E-86D208716316}" type="slidenum">
              <a:rPr lang="en-GB" smtClean="0"/>
              <a:t>12</a:t>
            </a:fld>
            <a:endParaRPr lang="en-GB" dirty="0"/>
          </a:p>
        </p:txBody>
      </p:sp>
    </p:spTree>
    <p:extLst>
      <p:ext uri="{BB962C8B-B14F-4D97-AF65-F5344CB8AC3E}">
        <p14:creationId xmlns:p14="http://schemas.microsoft.com/office/powerpoint/2010/main" val="1777089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50" lvl="1" indent="0">
              <a:buNone/>
            </a:pPr>
            <a:endParaRPr lang="en-GB" sz="1800" b="1" dirty="0"/>
          </a:p>
          <a:p>
            <a:pPr marL="360000" lvl="1">
              <a:buFont typeface="Arial" panose="020B0604020202020204" pitchFamily="34" charset="0"/>
              <a:buChar char="•"/>
            </a:pPr>
            <a:endParaRPr lang="en-GB" sz="1800" dirty="0"/>
          </a:p>
          <a:p>
            <a:pPr marL="360000" lvl="1">
              <a:buFont typeface="Arial" panose="020B0604020202020204" pitchFamily="34" charset="0"/>
              <a:buChar char="•"/>
            </a:pPr>
            <a:endParaRPr lang="en-GB" sz="1800" dirty="0"/>
          </a:p>
          <a:p>
            <a:pPr marL="360000" lvl="1">
              <a:buFont typeface="Arial" panose="020B0604020202020204" pitchFamily="34" charset="0"/>
              <a:buChar char="•"/>
            </a:pPr>
            <a:endParaRPr lang="en-GB" sz="1800" i="1" dirty="0"/>
          </a:p>
          <a:p>
            <a:pPr marL="360000" lvl="1">
              <a:buFont typeface="Arial" panose="020B0604020202020204" pitchFamily="34" charset="0"/>
              <a:buChar char="•"/>
            </a:pPr>
            <a:endParaRPr lang="en-GB" sz="1800" dirty="0">
              <a:latin typeface="Arial"/>
            </a:endParaRPr>
          </a:p>
          <a:p>
            <a:pPr marL="360000"/>
            <a:endParaRPr lang="en-GB" sz="1800" dirty="0"/>
          </a:p>
          <a:p>
            <a:endParaRPr lang="en-GB" dirty="0"/>
          </a:p>
        </p:txBody>
      </p:sp>
      <p:sp>
        <p:nvSpPr>
          <p:cNvPr id="4" name="Slide Number Placeholder 3"/>
          <p:cNvSpPr>
            <a:spLocks noGrp="1"/>
          </p:cNvSpPr>
          <p:nvPr>
            <p:ph type="sldNum" sz="quarter" idx="10"/>
          </p:nvPr>
        </p:nvSpPr>
        <p:spPr/>
        <p:txBody>
          <a:bodyPr/>
          <a:lstStyle/>
          <a:p>
            <a:fld id="{85AA9C57-0BD0-4648-AD1E-86D208716316}" type="slidenum">
              <a:rPr lang="en-GB" smtClean="0"/>
              <a:t>14</a:t>
            </a:fld>
            <a:endParaRPr lang="en-GB" dirty="0"/>
          </a:p>
        </p:txBody>
      </p:sp>
    </p:spTree>
    <p:extLst>
      <p:ext uri="{BB962C8B-B14F-4D97-AF65-F5344CB8AC3E}">
        <p14:creationId xmlns:p14="http://schemas.microsoft.com/office/powerpoint/2010/main" val="1691410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5AA9C57-0BD0-4648-AD1E-86D208716316}" type="slidenum">
              <a:rPr lang="en-GB" smtClean="0"/>
              <a:t>15</a:t>
            </a:fld>
            <a:endParaRPr lang="en-GB" dirty="0"/>
          </a:p>
        </p:txBody>
      </p:sp>
    </p:spTree>
    <p:extLst>
      <p:ext uri="{BB962C8B-B14F-4D97-AF65-F5344CB8AC3E}">
        <p14:creationId xmlns:p14="http://schemas.microsoft.com/office/powerpoint/2010/main" val="3842995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goals can</a:t>
            </a:r>
            <a:r>
              <a:rPr lang="en-GB" baseline="0" dirty="0"/>
              <a:t> inform measure use</a:t>
            </a:r>
            <a:endParaRPr lang="en-GB" dirty="0"/>
          </a:p>
        </p:txBody>
      </p:sp>
      <p:sp>
        <p:nvSpPr>
          <p:cNvPr id="4" name="Slide Number Placeholder 3"/>
          <p:cNvSpPr>
            <a:spLocks noGrp="1"/>
          </p:cNvSpPr>
          <p:nvPr>
            <p:ph type="sldNum" sz="quarter" idx="10"/>
          </p:nvPr>
        </p:nvSpPr>
        <p:spPr/>
        <p:txBody>
          <a:bodyPr/>
          <a:lstStyle/>
          <a:p>
            <a:fld id="{85AA9C57-0BD0-4648-AD1E-86D208716316}" type="slidenum">
              <a:rPr lang="en-GB" smtClean="0"/>
              <a:t>16</a:t>
            </a:fld>
            <a:endParaRPr lang="en-GB" dirty="0"/>
          </a:p>
        </p:txBody>
      </p:sp>
    </p:spTree>
    <p:extLst>
      <p:ext uri="{BB962C8B-B14F-4D97-AF65-F5344CB8AC3E}">
        <p14:creationId xmlns:p14="http://schemas.microsoft.com/office/powerpoint/2010/main" val="148952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corc.uk.net/media/1544/0505207_corc-report_for-web.pdf"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9552" y="4293096"/>
            <a:ext cx="8064896" cy="747514"/>
          </a:xfrm>
        </p:spPr>
        <p:txBody>
          <a:bodyPr/>
          <a:lstStyle>
            <a:lvl1pPr algn="l">
              <a:defRPr>
                <a:solidFill>
                  <a:schemeClr val="tx2"/>
                </a:solidFill>
              </a:defRPr>
            </a:lvl1pPr>
          </a:lstStyle>
          <a:p>
            <a:r>
              <a:rPr lang="en-US" dirty="0"/>
              <a:t>Title</a:t>
            </a:r>
            <a:endParaRPr lang="en-GB" dirty="0"/>
          </a:p>
        </p:txBody>
      </p:sp>
      <p:sp>
        <p:nvSpPr>
          <p:cNvPr id="3" name="Subtitle 2"/>
          <p:cNvSpPr>
            <a:spLocks noGrp="1"/>
          </p:cNvSpPr>
          <p:nvPr>
            <p:ph type="subTitle" idx="1" hasCustomPrompt="1"/>
          </p:nvPr>
        </p:nvSpPr>
        <p:spPr>
          <a:xfrm>
            <a:off x="539552" y="5085184"/>
            <a:ext cx="8064896" cy="553616"/>
          </a:xfrm>
        </p:spPr>
        <p:txBody>
          <a:bodyPr/>
          <a:lstStyle>
            <a:lvl1pPr marL="0" indent="0" algn="l">
              <a:buNone/>
              <a:defRPr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Position/ </a:t>
            </a:r>
            <a:r>
              <a:rPr lang="en-US" dirty="0" err="1"/>
              <a:t>Organisation</a:t>
            </a:r>
            <a:endParaRPr lang="en-GB" dirty="0"/>
          </a:p>
        </p:txBody>
      </p:sp>
      <p:sp>
        <p:nvSpPr>
          <p:cNvPr id="4" name="Date Placeholder 3"/>
          <p:cNvSpPr>
            <a:spLocks noGrp="1"/>
          </p:cNvSpPr>
          <p:nvPr>
            <p:ph type="dt" sz="half" idx="10"/>
          </p:nvPr>
        </p:nvSpPr>
        <p:spPr/>
        <p:txBody>
          <a:bodyPr/>
          <a:lstStyle/>
          <a:p>
            <a:r>
              <a:rPr lang="en-GB"/>
              <a:t>www.corc.uk.net</a:t>
            </a:r>
            <a:endParaRPr lang="en-GB" dirty="0"/>
          </a:p>
        </p:txBody>
      </p:sp>
      <p:sp>
        <p:nvSpPr>
          <p:cNvPr id="7" name="Picture Placeholder 6"/>
          <p:cNvSpPr>
            <a:spLocks noGrp="1"/>
          </p:cNvSpPr>
          <p:nvPr>
            <p:ph type="pic" sz="quarter" idx="11" hasCustomPrompt="1"/>
          </p:nvPr>
        </p:nvSpPr>
        <p:spPr>
          <a:xfrm>
            <a:off x="3203848" y="2852936"/>
            <a:ext cx="2664296" cy="360040"/>
          </a:xfrm>
        </p:spPr>
        <p:txBody>
          <a:bodyPr>
            <a:normAutofit/>
          </a:bodyPr>
          <a:lstStyle>
            <a:lvl1pPr marL="0" indent="0">
              <a:buNone/>
              <a:defRPr sz="1400" i="1" baseline="0"/>
            </a:lvl1pPr>
          </a:lstStyle>
          <a:p>
            <a:r>
              <a:rPr lang="en-GB" dirty="0"/>
              <a:t>Can insert background image here</a:t>
            </a:r>
          </a:p>
        </p:txBody>
      </p:sp>
    </p:spTree>
    <p:extLst>
      <p:ext uri="{BB962C8B-B14F-4D97-AF65-F5344CB8AC3E}">
        <p14:creationId xmlns:p14="http://schemas.microsoft.com/office/powerpoint/2010/main" val="1128278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YPIAPT_Chi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GB" dirty="0"/>
          </a:p>
        </p:txBody>
      </p:sp>
      <p:sp>
        <p:nvSpPr>
          <p:cNvPr id="4" name="Slide Number Placeholder 3"/>
          <p:cNvSpPr>
            <a:spLocks noGrp="1"/>
          </p:cNvSpPr>
          <p:nvPr>
            <p:ph type="sldNum" sz="quarter" idx="11"/>
          </p:nvPr>
        </p:nvSpPr>
        <p:spPr/>
        <p:txBody>
          <a:bodyPr/>
          <a:lstStyle/>
          <a:p>
            <a:fld id="{3C8A0453-8D44-407F-A65F-8B45DB121FC7}" type="slidenum">
              <a:rPr lang="en-GB" smtClean="0"/>
              <a:t>‹#›</a:t>
            </a:fld>
            <a:endParaRPr lang="en-GB"/>
          </a:p>
        </p:txBody>
      </p:sp>
      <p:sp>
        <p:nvSpPr>
          <p:cNvPr id="5" name="Rectangle 4"/>
          <p:cNvSpPr/>
          <p:nvPr userDrawn="1"/>
        </p:nvSpPr>
        <p:spPr>
          <a:xfrm>
            <a:off x="-16609" y="-89330"/>
            <a:ext cx="244380" cy="7204836"/>
          </a:xfrm>
          <a:prstGeom prst="rect">
            <a:avLst/>
          </a:prstGeom>
          <a:solidFill>
            <a:srgbClr val="9D9D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7" name="TextBox 7"/>
          <p:cNvSpPr txBox="1">
            <a:spLocks noChangeArrowheads="1"/>
          </p:cNvSpPr>
          <p:nvPr userDrawn="1"/>
        </p:nvSpPr>
        <p:spPr bwMode="auto">
          <a:xfrm>
            <a:off x="518747" y="6319839"/>
            <a:ext cx="6331926" cy="376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1400">
                <a:solidFill>
                  <a:schemeClr val="tx1"/>
                </a:solidFill>
                <a:latin typeface="Calibri" pitchFamily="34" charset="0"/>
              </a:defRPr>
            </a:lvl1pPr>
            <a:lvl2pPr marL="742950" indent="-285750" eaLnBrk="0" hangingPunct="0">
              <a:spcBef>
                <a:spcPct val="20000"/>
              </a:spcBef>
              <a:defRPr sz="1400">
                <a:solidFill>
                  <a:schemeClr val="tx1"/>
                </a:solidFill>
                <a:latin typeface="Calibri" pitchFamily="34" charset="0"/>
              </a:defRPr>
            </a:lvl2pPr>
            <a:lvl3pPr marL="1143000" indent="-228600" eaLnBrk="0" hangingPunct="0">
              <a:spcBef>
                <a:spcPct val="20000"/>
              </a:spcBef>
              <a:defRPr sz="1400">
                <a:solidFill>
                  <a:schemeClr val="tx1"/>
                </a:solidFill>
                <a:latin typeface="Calibri" pitchFamily="34" charset="0"/>
              </a:defRPr>
            </a:lvl3pPr>
            <a:lvl4pPr marL="1600200" indent="-228600" eaLnBrk="0" hangingPunct="0">
              <a:spcBef>
                <a:spcPct val="20000"/>
              </a:spcBef>
              <a:defRPr sz="1400">
                <a:solidFill>
                  <a:schemeClr val="tx1"/>
                </a:solidFill>
                <a:latin typeface="Calibri" pitchFamily="34" charset="0"/>
              </a:defRPr>
            </a:lvl4pPr>
            <a:lvl5pPr marL="2057400" indent="-228600" eaLnBrk="0" hangingPunct="0">
              <a:spcBef>
                <a:spcPct val="20000"/>
              </a:spcBef>
              <a:defRPr sz="1400">
                <a:solidFill>
                  <a:schemeClr val="tx1"/>
                </a:solidFill>
                <a:latin typeface="Calibri" pitchFamily="34" charset="0"/>
              </a:defRPr>
            </a:lvl5pPr>
            <a:lvl6pPr marL="2514600" indent="-228600" defTabSz="457200" eaLnBrk="0" fontAlgn="base" hangingPunct="0">
              <a:spcBef>
                <a:spcPct val="20000"/>
              </a:spcBef>
              <a:spcAft>
                <a:spcPct val="0"/>
              </a:spcAft>
              <a:defRPr sz="1400">
                <a:solidFill>
                  <a:schemeClr val="tx1"/>
                </a:solidFill>
                <a:latin typeface="Calibri" pitchFamily="34" charset="0"/>
              </a:defRPr>
            </a:lvl6pPr>
            <a:lvl7pPr marL="2971800" indent="-228600" defTabSz="457200" eaLnBrk="0" fontAlgn="base" hangingPunct="0">
              <a:spcBef>
                <a:spcPct val="20000"/>
              </a:spcBef>
              <a:spcAft>
                <a:spcPct val="0"/>
              </a:spcAft>
              <a:defRPr sz="1400">
                <a:solidFill>
                  <a:schemeClr val="tx1"/>
                </a:solidFill>
                <a:latin typeface="Calibri" pitchFamily="34" charset="0"/>
              </a:defRPr>
            </a:lvl7pPr>
            <a:lvl8pPr marL="3429000" indent="-228600" defTabSz="457200" eaLnBrk="0" fontAlgn="base" hangingPunct="0">
              <a:spcBef>
                <a:spcPct val="20000"/>
              </a:spcBef>
              <a:spcAft>
                <a:spcPct val="0"/>
              </a:spcAft>
              <a:defRPr sz="1400">
                <a:solidFill>
                  <a:schemeClr val="tx1"/>
                </a:solidFill>
                <a:latin typeface="Calibri" pitchFamily="34" charset="0"/>
              </a:defRPr>
            </a:lvl8pPr>
            <a:lvl9pPr marL="3886200" indent="-228600" defTabSz="457200" eaLnBrk="0" fontAlgn="base" hangingPunct="0">
              <a:spcBef>
                <a:spcPct val="20000"/>
              </a:spcBef>
              <a:spcAft>
                <a:spcPct val="0"/>
              </a:spcAft>
              <a:defRPr sz="1400">
                <a:solidFill>
                  <a:schemeClr val="tx1"/>
                </a:solidFill>
                <a:latin typeface="Calibri" pitchFamily="34" charset="0"/>
              </a:defRPr>
            </a:lvl9pPr>
          </a:lstStyle>
          <a:p>
            <a:pPr eaLnBrk="1" hangingPunct="1">
              <a:spcBef>
                <a:spcPct val="0"/>
              </a:spcBef>
            </a:pPr>
            <a:r>
              <a:rPr lang="en-GB" altLang="en-US" sz="923" dirty="0">
                <a:solidFill>
                  <a:srgbClr val="000000"/>
                </a:solidFill>
              </a:rPr>
              <a:t>Wolpert, M., Jacob, J., Napoleone, E., Whale, A., Calderon, A., &amp; </a:t>
            </a:r>
            <a:r>
              <a:rPr lang="en-GB" altLang="en-US" sz="923" dirty="0" err="1">
                <a:solidFill>
                  <a:srgbClr val="000000"/>
                </a:solidFill>
              </a:rPr>
              <a:t>Edbrooke</a:t>
            </a:r>
            <a:r>
              <a:rPr lang="en-GB" altLang="en-US" sz="923" dirty="0">
                <a:solidFill>
                  <a:srgbClr val="000000"/>
                </a:solidFill>
              </a:rPr>
              <a:t>-Childs, J. (2016). </a:t>
            </a:r>
            <a:r>
              <a:rPr lang="en-GB" altLang="en-US" sz="923" i="1" dirty="0">
                <a:solidFill>
                  <a:srgbClr val="000000"/>
                </a:solidFill>
              </a:rPr>
              <a:t>Child- and Parent-reported Outcomes and Experience from Child and Young People’s Mental Health Services 2011-2015</a:t>
            </a:r>
            <a:r>
              <a:rPr lang="en-GB" altLang="en-US" sz="923" dirty="0">
                <a:solidFill>
                  <a:srgbClr val="000000"/>
                </a:solidFill>
              </a:rPr>
              <a:t>. London: CAMHS Press</a:t>
            </a:r>
          </a:p>
        </p:txBody>
      </p:sp>
      <p:sp>
        <p:nvSpPr>
          <p:cNvPr id="8" name="Rectangle 7"/>
          <p:cNvSpPr/>
          <p:nvPr userDrawn="1"/>
        </p:nvSpPr>
        <p:spPr>
          <a:xfrm>
            <a:off x="6850673" y="1323976"/>
            <a:ext cx="1929911" cy="45894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62" dirty="0">
              <a:solidFill>
                <a:prstClr val="white"/>
              </a:solidFill>
            </a:endParaRPr>
          </a:p>
        </p:txBody>
      </p:sp>
      <p:sp>
        <p:nvSpPr>
          <p:cNvPr id="9" name="Rectangle 8"/>
          <p:cNvSpPr/>
          <p:nvPr userDrawn="1"/>
        </p:nvSpPr>
        <p:spPr>
          <a:xfrm>
            <a:off x="628651" y="1323976"/>
            <a:ext cx="6119446" cy="4589463"/>
          </a:xfrm>
          <a:prstGeom prst="rect">
            <a:avLst/>
          </a:prstGeom>
          <a:solidFill>
            <a:srgbClr val="DCF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62">
              <a:solidFill>
                <a:prstClr val="white"/>
              </a:solidFill>
            </a:endParaRPr>
          </a:p>
        </p:txBody>
      </p:sp>
      <p:graphicFrame>
        <p:nvGraphicFramePr>
          <p:cNvPr id="10" name="Table 9"/>
          <p:cNvGraphicFramePr>
            <a:graphicFrameLocks noGrp="1"/>
          </p:cNvGraphicFramePr>
          <p:nvPr userDrawn="1">
            <p:extLst/>
          </p:nvPr>
        </p:nvGraphicFramePr>
        <p:xfrm>
          <a:off x="808893" y="1509713"/>
          <a:ext cx="5760428" cy="4335101"/>
        </p:xfrm>
        <a:graphic>
          <a:graphicData uri="http://schemas.openxmlformats.org/drawingml/2006/table">
            <a:tbl>
              <a:tblPr>
                <a:tableStyleId>{5FD0F851-EC5A-4D38-B0AD-8093EC10F338}</a:tableStyleId>
              </a:tblPr>
              <a:tblGrid>
                <a:gridCol w="1440106">
                  <a:extLst>
                    <a:ext uri="{9D8B030D-6E8A-4147-A177-3AD203B41FA5}">
                      <a16:colId xmlns:a16="http://schemas.microsoft.com/office/drawing/2014/main" val="20000"/>
                    </a:ext>
                  </a:extLst>
                </a:gridCol>
                <a:gridCol w="2865411">
                  <a:extLst>
                    <a:ext uri="{9D8B030D-6E8A-4147-A177-3AD203B41FA5}">
                      <a16:colId xmlns:a16="http://schemas.microsoft.com/office/drawing/2014/main" val="20001"/>
                    </a:ext>
                  </a:extLst>
                </a:gridCol>
                <a:gridCol w="389105">
                  <a:extLst>
                    <a:ext uri="{9D8B030D-6E8A-4147-A177-3AD203B41FA5}">
                      <a16:colId xmlns:a16="http://schemas.microsoft.com/office/drawing/2014/main" val="20002"/>
                    </a:ext>
                  </a:extLst>
                </a:gridCol>
                <a:gridCol w="1065806">
                  <a:extLst>
                    <a:ext uri="{9D8B030D-6E8A-4147-A177-3AD203B41FA5}">
                      <a16:colId xmlns:a16="http://schemas.microsoft.com/office/drawing/2014/main" val="20003"/>
                    </a:ext>
                  </a:extLst>
                </a:gridCol>
              </a:tblGrid>
              <a:tr h="517889">
                <a:tc>
                  <a:txBody>
                    <a:bodyPr/>
                    <a:lstStyle/>
                    <a:p>
                      <a:pPr algn="ctr" fontAlgn="b"/>
                      <a:r>
                        <a:rPr lang="en-GB" sz="1100" b="1" u="none" strike="noStrike" dirty="0">
                          <a:solidFill>
                            <a:schemeClr val="bg1"/>
                          </a:solidFill>
                          <a:effectLst/>
                        </a:rPr>
                        <a:t>Indicator</a:t>
                      </a:r>
                      <a:endParaRPr lang="en-GB" sz="1100" b="1" i="0" u="none" strike="noStrike" dirty="0">
                        <a:solidFill>
                          <a:schemeClr val="bg1"/>
                        </a:solidFill>
                        <a:effectLst/>
                        <a:latin typeface="Calibri" panose="020F0502020204030204" pitchFamily="34" charset="0"/>
                      </a:endParaRPr>
                    </a:p>
                  </a:txBody>
                  <a:tcPr marL="8792" marR="8792" marT="952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3ABAC8"/>
                    </a:solidFill>
                  </a:tcPr>
                </a:tc>
                <a:tc>
                  <a:txBody>
                    <a:bodyPr/>
                    <a:lstStyle/>
                    <a:p>
                      <a:pPr algn="ctr" fontAlgn="b"/>
                      <a:r>
                        <a:rPr lang="en-GB" sz="1100" b="1" u="none" strike="noStrike" kern="1200" dirty="0">
                          <a:solidFill>
                            <a:schemeClr val="bg1"/>
                          </a:solidFill>
                          <a:effectLst/>
                          <a:latin typeface="+mn-lt"/>
                          <a:ea typeface="+mn-ea"/>
                          <a:cs typeface="+mn-cs"/>
                        </a:rPr>
                        <a:t>Definition</a:t>
                      </a:r>
                    </a:p>
                  </a:txBody>
                  <a:tcPr marL="8792" marR="8792" marT="952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3ABAC8"/>
                    </a:solidFill>
                  </a:tcPr>
                </a:tc>
                <a:tc>
                  <a:txBody>
                    <a:bodyPr/>
                    <a:lstStyle/>
                    <a:p>
                      <a:pPr algn="ctr" fontAlgn="b"/>
                      <a:r>
                        <a:rPr lang="en-GB" sz="1100" b="1" u="none" strike="noStrike" dirty="0">
                          <a:solidFill>
                            <a:schemeClr val="bg1"/>
                          </a:solidFill>
                          <a:effectLst/>
                        </a:rPr>
                        <a:t>N</a:t>
                      </a:r>
                      <a:endParaRPr lang="en-GB" sz="1100" b="1" i="0" u="none" strike="noStrike" dirty="0">
                        <a:solidFill>
                          <a:schemeClr val="bg1"/>
                        </a:solidFill>
                        <a:effectLst/>
                        <a:latin typeface="Calibri" panose="020F0502020204030204" pitchFamily="34" charset="0"/>
                      </a:endParaRPr>
                    </a:p>
                  </a:txBody>
                  <a:tcPr marL="8792" marR="8792" marT="952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ABAC8"/>
                    </a:solidFill>
                  </a:tcPr>
                </a:tc>
                <a:tc>
                  <a:txBody>
                    <a:bodyPr/>
                    <a:lstStyle/>
                    <a:p>
                      <a:pPr algn="ctr" fontAlgn="b"/>
                      <a:r>
                        <a:rPr lang="en-GB" sz="1100" b="1" u="none" strike="noStrike" dirty="0">
                          <a:solidFill>
                            <a:schemeClr val="bg1"/>
                          </a:solidFill>
                          <a:effectLst/>
                        </a:rPr>
                        <a:t>% of paired clinical sample</a:t>
                      </a:r>
                      <a:endParaRPr lang="en-GB" sz="1100" b="1" i="0" u="none" strike="noStrike" dirty="0">
                        <a:solidFill>
                          <a:schemeClr val="bg1"/>
                        </a:solidFill>
                        <a:effectLst/>
                        <a:latin typeface="Calibri" panose="020F0502020204030204" pitchFamily="34" charset="0"/>
                      </a:endParaRPr>
                    </a:p>
                    <a:p>
                      <a:pPr algn="ctr" fontAlgn="b"/>
                      <a:r>
                        <a:rPr lang="en-GB" sz="900" b="1" i="0" u="none" strike="noStrike" dirty="0">
                          <a:solidFill>
                            <a:schemeClr val="bg1"/>
                          </a:solidFill>
                          <a:effectLst/>
                          <a:latin typeface="Calibri" panose="020F0502020204030204" pitchFamily="34" charset="0"/>
                        </a:rPr>
                        <a:t>[95% Margins</a:t>
                      </a:r>
                      <a:r>
                        <a:rPr lang="en-GB" sz="900" b="1" i="0" u="none" strike="noStrike" baseline="0" dirty="0">
                          <a:solidFill>
                            <a:schemeClr val="bg1"/>
                          </a:solidFill>
                          <a:effectLst/>
                          <a:latin typeface="Calibri" panose="020F0502020204030204" pitchFamily="34" charset="0"/>
                        </a:rPr>
                        <a:t> of Error]</a:t>
                      </a:r>
                      <a:endParaRPr lang="en-GB" sz="900" b="1" u="none" strike="noStrike" dirty="0">
                        <a:solidFill>
                          <a:schemeClr val="bg1"/>
                        </a:solidFill>
                        <a:effectLst/>
                      </a:endParaRPr>
                    </a:p>
                  </a:txBody>
                  <a:tcPr marL="8792" marR="8792" marT="952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ABAC8"/>
                    </a:solidFill>
                  </a:tcPr>
                </a:tc>
                <a:extLst>
                  <a:ext uri="{0D108BD9-81ED-4DB2-BD59-A6C34878D82A}">
                    <a16:rowId xmlns:a16="http://schemas.microsoft.com/office/drawing/2014/main" val="10000"/>
                  </a:ext>
                </a:extLst>
              </a:tr>
              <a:tr h="325843">
                <a:tc rowSpan="2">
                  <a:txBody>
                    <a:bodyPr/>
                    <a:lstStyle/>
                    <a:p>
                      <a:pPr algn="ctr" fontAlgn="b"/>
                      <a:r>
                        <a:rPr lang="en-GB" sz="1100" b="0" u="none" strike="noStrike" dirty="0">
                          <a:effectLst/>
                        </a:rPr>
                        <a:t>“Recovery”</a:t>
                      </a:r>
                      <a:endParaRPr lang="en-GB" sz="1100" b="0" i="0" u="none" strike="noStrike" dirty="0">
                        <a:solidFill>
                          <a:srgbClr val="000000"/>
                        </a:solidFill>
                        <a:effectLst/>
                        <a:latin typeface="Calibri" panose="020F0502020204030204" pitchFamily="34" charset="0"/>
                      </a:endParaRPr>
                    </a:p>
                  </a:txBody>
                  <a:tcPr marL="8792" marR="8792" marT="952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l" fontAlgn="b"/>
                      <a:r>
                        <a:rPr lang="en-GB" sz="1100" u="none" strike="noStrike" kern="1200" dirty="0">
                          <a:solidFill>
                            <a:schemeClr val="tx1"/>
                          </a:solidFill>
                          <a:effectLst/>
                          <a:latin typeface="+mn-lt"/>
                          <a:ea typeface="+mn-ea"/>
                          <a:cs typeface="+mn-cs"/>
                        </a:rPr>
                        <a:t>Moved from above a clinical threshold on at least one paired measure at a first time point, to below on all completed measures at a last time point</a:t>
                      </a:r>
                    </a:p>
                  </a:txBody>
                  <a:tcPr marL="8792" marR="8792" marT="9528"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dirty="0">
                          <a:solidFill>
                            <a:srgbClr val="000000"/>
                          </a:solidFill>
                          <a:effectLst/>
                          <a:latin typeface="Calibri" panose="020F0502020204030204" pitchFamily="34" charset="0"/>
                        </a:rPr>
                        <a:t>2117</a:t>
                      </a:r>
                    </a:p>
                  </a:txBody>
                  <a:tcPr marL="8792" marR="8792" marT="9528"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u="none" strike="noStrike" dirty="0">
                          <a:effectLst/>
                        </a:rPr>
                        <a:t>36%</a:t>
                      </a:r>
                    </a:p>
                  </a:txBody>
                  <a:tcPr marL="8792" marR="8792" marT="952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25843">
                <a:tc vMerge="1">
                  <a:txBody>
                    <a:bodyPr/>
                    <a:lstStyle/>
                    <a:p>
                      <a:endParaRPr lang="en-GB"/>
                    </a:p>
                  </a:txBody>
                  <a:tcPr/>
                </a:tc>
                <a:tc vMerge="1">
                  <a:txBody>
                    <a:bodyPr/>
                    <a:lstStyle/>
                    <a:p>
                      <a:endParaRPr lang="en-GB"/>
                    </a:p>
                  </a:txBody>
                  <a:tcPr/>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8792" marR="8792" marT="952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900" u="none" strike="noStrike" dirty="0">
                          <a:effectLst/>
                        </a:rPr>
                        <a:t>[35% - 37%</a:t>
                      </a:r>
                      <a:r>
                        <a:rPr lang="en-GB" sz="900" u="none" strike="noStrike" baseline="0" dirty="0">
                          <a:effectLst/>
                        </a:rPr>
                        <a:t>]</a:t>
                      </a:r>
                      <a:endParaRPr lang="en-GB" sz="900" u="none" strike="noStrike" dirty="0">
                        <a:effectLst/>
                      </a:endParaRPr>
                    </a:p>
                  </a:txBody>
                  <a:tcPr marL="8792" marR="8792" marT="952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57744">
                <a:tc rowSpan="2">
                  <a:txBody>
                    <a:bodyPr/>
                    <a:lstStyle/>
                    <a:p>
                      <a:pPr algn="ctr" fontAlgn="b"/>
                      <a:r>
                        <a:rPr lang="en-GB" sz="1100" b="0" u="none" strike="noStrike" dirty="0">
                          <a:effectLst/>
                        </a:rPr>
                        <a:t>Reliable Improvement</a:t>
                      </a:r>
                      <a:endParaRPr lang="en-GB" sz="1100" b="0" i="0" u="none" strike="noStrike" dirty="0">
                        <a:solidFill>
                          <a:srgbClr val="000000"/>
                        </a:solidFill>
                        <a:effectLst/>
                        <a:latin typeface="Calibri" panose="020F0502020204030204" pitchFamily="34" charset="0"/>
                      </a:endParaRPr>
                    </a:p>
                  </a:txBody>
                  <a:tcPr marL="8792" marR="8792" marT="952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l" fontAlgn="b"/>
                      <a:r>
                        <a:rPr lang="en-GB" sz="1100" b="0" i="0" u="none" strike="noStrike" dirty="0">
                          <a:solidFill>
                            <a:srgbClr val="000000"/>
                          </a:solidFill>
                          <a:effectLst/>
                          <a:latin typeface="Calibri" panose="020F0502020204030204" pitchFamily="34" charset="0"/>
                        </a:rPr>
                        <a:t>Change from</a:t>
                      </a:r>
                      <a:r>
                        <a:rPr lang="en-GB" sz="1100" b="0" i="0" u="none" strike="noStrike" baseline="0" dirty="0">
                          <a:solidFill>
                            <a:srgbClr val="000000"/>
                          </a:solidFill>
                          <a:effectLst/>
                          <a:latin typeface="Calibri" panose="020F0502020204030204" pitchFamily="34" charset="0"/>
                        </a:rPr>
                        <a:t> a first to a last time point was more than what would be expected due to measurement error, in a positive direction, on at least one measure, and no measure reliably deteriorated</a:t>
                      </a:r>
                      <a:endParaRPr lang="en-GB" sz="1100" b="0" i="0" u="none" strike="noStrike" dirty="0">
                        <a:solidFill>
                          <a:srgbClr val="000000"/>
                        </a:solidFill>
                        <a:effectLst/>
                        <a:latin typeface="Calibri" panose="020F0502020204030204" pitchFamily="34" charset="0"/>
                      </a:endParaRPr>
                    </a:p>
                  </a:txBody>
                  <a:tcPr marL="8792" marR="8792" marT="952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dirty="0">
                          <a:solidFill>
                            <a:schemeClr val="tx1"/>
                          </a:solidFill>
                          <a:effectLst/>
                          <a:latin typeface="+mn-lt"/>
                        </a:rPr>
                        <a:t>3056</a:t>
                      </a:r>
                      <a:endParaRPr lang="en-GB" sz="1100" b="0" i="0" u="none" strike="noStrike" dirty="0">
                        <a:solidFill>
                          <a:srgbClr val="000000"/>
                        </a:solidFill>
                        <a:effectLst/>
                        <a:latin typeface="Calibri" panose="020F0502020204030204" pitchFamily="34" charset="0"/>
                      </a:endParaRPr>
                    </a:p>
                  </a:txBody>
                  <a:tcPr marL="8792" marR="8792" marT="952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u="none" strike="noStrike" dirty="0">
                          <a:effectLst/>
                        </a:rPr>
                        <a:t>52%</a:t>
                      </a:r>
                      <a:endParaRPr lang="en-GB" sz="1100" b="0" i="0" u="none" strike="noStrike" dirty="0">
                        <a:solidFill>
                          <a:srgbClr val="000000"/>
                        </a:solidFill>
                        <a:effectLst/>
                        <a:latin typeface="Calibri" panose="020F0502020204030204" pitchFamily="34" charset="0"/>
                      </a:endParaRPr>
                    </a:p>
                  </a:txBody>
                  <a:tcPr marL="8792" marR="8792" marT="952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57744">
                <a:tc vMerge="1">
                  <a:txBody>
                    <a:bodyPr/>
                    <a:lstStyle/>
                    <a:p>
                      <a:endParaRPr lang="en-GB"/>
                    </a:p>
                  </a:txBody>
                  <a:tcPr/>
                </a:tc>
                <a:tc vMerge="1">
                  <a:txBody>
                    <a:bodyPr/>
                    <a:lstStyle/>
                    <a:p>
                      <a:endParaRPr lang="en-GB"/>
                    </a:p>
                  </a:txBody>
                  <a:tcPr/>
                </a:tc>
                <a:tc>
                  <a:txBody>
                    <a:bodyPr/>
                    <a:lstStyle/>
                    <a:p>
                      <a:pPr algn="ctr" fontAlgn="b"/>
                      <a:endParaRPr lang="en-GB" sz="1100" b="0" i="0" u="none" strike="noStrike" dirty="0">
                        <a:solidFill>
                          <a:srgbClr val="000000"/>
                        </a:solidFill>
                        <a:effectLst/>
                        <a:latin typeface="Calibri" panose="020F0502020204030204" pitchFamily="34" charset="0"/>
                      </a:endParaRPr>
                    </a:p>
                  </a:txBody>
                  <a:tcPr marL="8792" marR="8792" marT="952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GB" sz="900" u="none" strike="noStrike" kern="1200" dirty="0">
                          <a:solidFill>
                            <a:schemeClr val="tx1"/>
                          </a:solidFill>
                          <a:effectLst/>
                          <a:latin typeface="+mn-lt"/>
                          <a:ea typeface="+mn-ea"/>
                          <a:cs typeface="+mn-cs"/>
                        </a:rPr>
                        <a:t>[51% - 53%]</a:t>
                      </a:r>
                    </a:p>
                  </a:txBody>
                  <a:tcPr marL="8792" marR="8792" marT="952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76534">
                <a:tc rowSpan="2">
                  <a:txBody>
                    <a:bodyPr/>
                    <a:lstStyle/>
                    <a:p>
                      <a:pPr algn="ctr" fontAlgn="b"/>
                      <a:r>
                        <a:rPr lang="en-GB" sz="1100" b="0" u="none" strike="noStrike" dirty="0">
                          <a:effectLst/>
                        </a:rPr>
                        <a:t>No Reliable Change</a:t>
                      </a:r>
                      <a:endParaRPr lang="en-GB" sz="1100" b="0" i="0" u="none" strike="noStrike" dirty="0">
                        <a:solidFill>
                          <a:srgbClr val="000000"/>
                        </a:solidFill>
                        <a:effectLst/>
                        <a:latin typeface="Calibri" panose="020F0502020204030204" pitchFamily="34" charset="0"/>
                      </a:endParaRPr>
                    </a:p>
                  </a:txBody>
                  <a:tcPr marL="8792" marR="8792" marT="952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GB" sz="1100" b="0" i="0" u="none" strike="noStrike" dirty="0">
                          <a:solidFill>
                            <a:srgbClr val="000000"/>
                          </a:solidFill>
                          <a:effectLst/>
                          <a:latin typeface="Calibri" panose="020F0502020204030204" pitchFamily="34" charset="0"/>
                        </a:rPr>
                        <a:t>Change from</a:t>
                      </a:r>
                      <a:r>
                        <a:rPr lang="en-GB" sz="1100" b="0" i="0" u="none" strike="noStrike" baseline="0" dirty="0">
                          <a:solidFill>
                            <a:srgbClr val="000000"/>
                          </a:solidFill>
                          <a:effectLst/>
                          <a:latin typeface="Calibri" panose="020F0502020204030204" pitchFamily="34" charset="0"/>
                        </a:rPr>
                        <a:t> a first to a last time point was less than what would be expected due to measurement error</a:t>
                      </a:r>
                      <a:endParaRPr lang="en-GB" sz="1100" b="0" i="0" u="none" strike="noStrike" dirty="0">
                        <a:solidFill>
                          <a:srgbClr val="000000"/>
                        </a:solidFill>
                        <a:effectLst/>
                        <a:latin typeface="Calibri" panose="020F0502020204030204" pitchFamily="34" charset="0"/>
                      </a:endParaRPr>
                    </a:p>
                  </a:txBody>
                  <a:tcPr marL="8792" marR="8792" marT="952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dirty="0">
                          <a:solidFill>
                            <a:schemeClr val="tx1"/>
                          </a:solidFill>
                          <a:effectLst/>
                          <a:latin typeface="+mn-lt"/>
                        </a:rPr>
                        <a:t>2223</a:t>
                      </a:r>
                      <a:endParaRPr lang="en-GB" sz="1100" b="0" i="0" u="none" strike="noStrike" dirty="0">
                        <a:solidFill>
                          <a:srgbClr val="000000"/>
                        </a:solidFill>
                        <a:effectLst/>
                        <a:latin typeface="Calibri" panose="020F0502020204030204" pitchFamily="34" charset="0"/>
                      </a:endParaRPr>
                    </a:p>
                  </a:txBody>
                  <a:tcPr marL="8792" marR="8792" marT="952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u="none" strike="noStrike" dirty="0">
                          <a:effectLst/>
                        </a:rPr>
                        <a:t>38%</a:t>
                      </a:r>
                      <a:endParaRPr lang="en-GB" sz="1100" b="0" i="0" u="none" strike="noStrike" dirty="0">
                        <a:solidFill>
                          <a:srgbClr val="000000"/>
                        </a:solidFill>
                        <a:effectLst/>
                        <a:latin typeface="Calibri" panose="020F0502020204030204" pitchFamily="34" charset="0"/>
                      </a:endParaRPr>
                    </a:p>
                  </a:txBody>
                  <a:tcPr marL="8792" marR="8792" marT="952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76534">
                <a:tc vMerge="1">
                  <a:txBody>
                    <a:bodyPr/>
                    <a:lstStyle/>
                    <a:p>
                      <a:endParaRPr lang="en-GB"/>
                    </a:p>
                  </a:txBody>
                  <a:tcPr/>
                </a:tc>
                <a:tc vMerge="1">
                  <a:txBody>
                    <a:bodyPr/>
                    <a:lstStyle/>
                    <a:p>
                      <a:endParaRPr lang="en-GB"/>
                    </a:p>
                  </a:txBody>
                  <a:tcPr/>
                </a:tc>
                <a:tc>
                  <a:txBody>
                    <a:bodyPr/>
                    <a:lstStyle/>
                    <a:p>
                      <a:pPr algn="ctr" fontAlgn="b"/>
                      <a:endParaRPr lang="en-GB" sz="900" u="none" strike="noStrike" kern="1200" dirty="0">
                        <a:solidFill>
                          <a:schemeClr val="tx1"/>
                        </a:solidFill>
                        <a:effectLst/>
                        <a:latin typeface="+mn-lt"/>
                        <a:ea typeface="+mn-ea"/>
                        <a:cs typeface="+mn-cs"/>
                      </a:endParaRPr>
                    </a:p>
                  </a:txBody>
                  <a:tcPr marL="8792" marR="8792" marT="952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GB" sz="900" u="none" strike="noStrike" kern="1200" dirty="0">
                          <a:solidFill>
                            <a:schemeClr val="tx1"/>
                          </a:solidFill>
                          <a:effectLst/>
                          <a:latin typeface="+mn-lt"/>
                          <a:ea typeface="+mn-ea"/>
                          <a:cs typeface="+mn-cs"/>
                        </a:rPr>
                        <a:t>[36% - 39%]</a:t>
                      </a:r>
                    </a:p>
                  </a:txBody>
                  <a:tcPr marL="8792" marR="8792" marT="952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67139">
                <a:tc rowSpan="2">
                  <a:txBody>
                    <a:bodyPr/>
                    <a:lstStyle/>
                    <a:p>
                      <a:pPr algn="ctr" fontAlgn="b"/>
                      <a:r>
                        <a:rPr lang="en-GB" sz="1100" b="0" u="none" strike="noStrike" dirty="0">
                          <a:effectLst/>
                        </a:rPr>
                        <a:t>Reliable Deterioration</a:t>
                      </a:r>
                      <a:endParaRPr lang="en-GB" sz="1100" b="0" i="0" u="none" strike="noStrike" dirty="0">
                        <a:solidFill>
                          <a:srgbClr val="000000"/>
                        </a:solidFill>
                        <a:effectLst/>
                        <a:latin typeface="Calibri" panose="020F0502020204030204" pitchFamily="34" charset="0"/>
                      </a:endParaRPr>
                    </a:p>
                  </a:txBody>
                  <a:tcPr marL="8792" marR="8792" marT="952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GB" sz="1100" b="0" i="0" u="none" strike="noStrike" dirty="0">
                          <a:solidFill>
                            <a:srgbClr val="000000"/>
                          </a:solidFill>
                          <a:effectLst/>
                          <a:latin typeface="Calibri" panose="020F0502020204030204" pitchFamily="34" charset="0"/>
                        </a:rPr>
                        <a:t>Change from</a:t>
                      </a:r>
                      <a:r>
                        <a:rPr lang="en-GB" sz="1100" b="0" i="0" u="none" strike="noStrike" baseline="0" dirty="0">
                          <a:solidFill>
                            <a:srgbClr val="000000"/>
                          </a:solidFill>
                          <a:effectLst/>
                          <a:latin typeface="Calibri" panose="020F0502020204030204" pitchFamily="34" charset="0"/>
                        </a:rPr>
                        <a:t> a first to a last time point was more than what would be expected due to measurement error, in a negative direction, on at least one measure</a:t>
                      </a:r>
                      <a:endParaRPr lang="en-GB" sz="1100" b="0" i="0" u="none" strike="noStrike" dirty="0">
                        <a:solidFill>
                          <a:srgbClr val="000000"/>
                        </a:solidFill>
                        <a:effectLst/>
                        <a:latin typeface="Calibri" panose="020F0502020204030204" pitchFamily="34" charset="0"/>
                      </a:endParaRPr>
                    </a:p>
                  </a:txBody>
                  <a:tcPr marL="8792" marR="8792" marT="952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dirty="0">
                          <a:solidFill>
                            <a:schemeClr val="tx1"/>
                          </a:solidFill>
                          <a:effectLst/>
                          <a:latin typeface="+mn-lt"/>
                        </a:rPr>
                        <a:t>617</a:t>
                      </a:r>
                      <a:endParaRPr lang="en-GB" sz="1100" b="0" i="0" u="none" strike="noStrike" dirty="0">
                        <a:solidFill>
                          <a:srgbClr val="000000"/>
                        </a:solidFill>
                        <a:effectLst/>
                        <a:latin typeface="Calibri" panose="020F0502020204030204" pitchFamily="34" charset="0"/>
                      </a:endParaRPr>
                    </a:p>
                  </a:txBody>
                  <a:tcPr marL="8792" marR="8792" marT="952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u="none" strike="noStrike" dirty="0">
                          <a:effectLst/>
                        </a:rPr>
                        <a:t>11%</a:t>
                      </a:r>
                      <a:endParaRPr lang="en-GB" sz="1100" b="0" i="0" u="none" strike="noStrike" dirty="0">
                        <a:solidFill>
                          <a:srgbClr val="000000"/>
                        </a:solidFill>
                        <a:effectLst/>
                        <a:latin typeface="Calibri" panose="020F0502020204030204" pitchFamily="34" charset="0"/>
                      </a:endParaRPr>
                    </a:p>
                  </a:txBody>
                  <a:tcPr marL="8792" marR="8792" marT="952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367139">
                <a:tc vMerge="1">
                  <a:txBody>
                    <a:bodyPr/>
                    <a:lstStyle/>
                    <a:p>
                      <a:endParaRPr lang="en-GB"/>
                    </a:p>
                  </a:txBody>
                  <a:tcPr/>
                </a:tc>
                <a:tc vMerge="1">
                  <a:txBody>
                    <a:bodyPr/>
                    <a:lstStyle/>
                    <a:p>
                      <a:endParaRPr lang="en-GB"/>
                    </a:p>
                  </a:txBody>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900" u="none" strike="noStrike" kern="1200" dirty="0">
                        <a:solidFill>
                          <a:schemeClr val="tx1"/>
                        </a:solidFill>
                        <a:effectLst/>
                        <a:latin typeface="+mn-lt"/>
                        <a:ea typeface="+mn-ea"/>
                        <a:cs typeface="+mn-cs"/>
                      </a:endParaRPr>
                    </a:p>
                  </a:txBody>
                  <a:tcPr marL="8792" marR="8792" marT="952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GB" sz="900" u="none" strike="noStrike" kern="1200" dirty="0">
                          <a:solidFill>
                            <a:schemeClr val="tx1"/>
                          </a:solidFill>
                          <a:effectLst/>
                          <a:latin typeface="+mn-lt"/>
                          <a:ea typeface="+mn-ea"/>
                          <a:cs typeface="+mn-cs"/>
                        </a:rPr>
                        <a:t>[9% - 12%]</a:t>
                      </a:r>
                    </a:p>
                  </a:txBody>
                  <a:tcPr marL="8792" marR="8792" marT="952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457744">
                <a:tc rowSpan="2">
                  <a:txBody>
                    <a:bodyPr/>
                    <a:lstStyle/>
                    <a:p>
                      <a:pPr algn="ctr" fontAlgn="b"/>
                      <a:r>
                        <a:rPr lang="en-GB" sz="1100" b="0" u="none" strike="noStrike" dirty="0">
                          <a:effectLst/>
                        </a:rPr>
                        <a:t>Reliable “Recovery”</a:t>
                      </a:r>
                      <a:endParaRPr lang="en-GB" sz="1100" b="0" i="0" u="none" strike="noStrike" dirty="0">
                        <a:solidFill>
                          <a:srgbClr val="000000"/>
                        </a:solidFill>
                        <a:effectLst/>
                        <a:latin typeface="Calibri" panose="020F0502020204030204" pitchFamily="34" charset="0"/>
                      </a:endParaRPr>
                    </a:p>
                  </a:txBody>
                  <a:tcPr marL="8792" marR="8792" marT="952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l" fontAlgn="b"/>
                      <a:r>
                        <a:rPr lang="en-GB" sz="1100" u="none" strike="noStrike" kern="1200" dirty="0">
                          <a:solidFill>
                            <a:schemeClr val="tx1"/>
                          </a:solidFill>
                          <a:effectLst/>
                          <a:latin typeface="+mn-lt"/>
                          <a:ea typeface="+mn-ea"/>
                          <a:cs typeface="+mn-cs"/>
                        </a:rPr>
                        <a:t>Moved from above a clinical threshold on at least one paired measure at a first time point, to</a:t>
                      </a:r>
                      <a:r>
                        <a:rPr lang="en-GB" sz="1100" u="none" strike="noStrike" kern="1200" baseline="0" dirty="0">
                          <a:solidFill>
                            <a:schemeClr val="tx1"/>
                          </a:solidFill>
                          <a:effectLst/>
                          <a:latin typeface="+mn-lt"/>
                          <a:ea typeface="+mn-ea"/>
                          <a:cs typeface="+mn-cs"/>
                        </a:rPr>
                        <a:t> below</a:t>
                      </a:r>
                      <a:r>
                        <a:rPr lang="en-GB" sz="1100" u="none" strike="noStrike" kern="1200" dirty="0">
                          <a:solidFill>
                            <a:schemeClr val="tx1"/>
                          </a:solidFill>
                          <a:effectLst/>
                          <a:latin typeface="+mn-lt"/>
                          <a:ea typeface="+mn-ea"/>
                          <a:cs typeface="+mn-cs"/>
                        </a:rPr>
                        <a:t> on all completed measures at a last time point, and the change was reliable in a positive direction, with no measures</a:t>
                      </a:r>
                      <a:r>
                        <a:rPr lang="en-GB" sz="1100" u="none" strike="noStrike" kern="1200" baseline="0" dirty="0">
                          <a:solidFill>
                            <a:schemeClr val="tx1"/>
                          </a:solidFill>
                          <a:effectLst/>
                          <a:latin typeface="+mn-lt"/>
                          <a:ea typeface="+mn-ea"/>
                          <a:cs typeface="+mn-cs"/>
                        </a:rPr>
                        <a:t> reliably deteriorating</a:t>
                      </a:r>
                      <a:endParaRPr lang="en-GB" sz="1100" u="none" strike="noStrike" kern="1200" dirty="0">
                        <a:solidFill>
                          <a:schemeClr val="tx1"/>
                        </a:solidFill>
                        <a:effectLst/>
                        <a:latin typeface="+mn-lt"/>
                        <a:ea typeface="+mn-ea"/>
                        <a:cs typeface="+mn-cs"/>
                      </a:endParaRPr>
                    </a:p>
                  </a:txBody>
                  <a:tcPr marL="8792" marR="8792" marT="952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dirty="0">
                          <a:solidFill>
                            <a:schemeClr val="tx1"/>
                          </a:solidFill>
                          <a:effectLst/>
                          <a:latin typeface="+mn-lt"/>
                        </a:rPr>
                        <a:t>1569</a:t>
                      </a:r>
                      <a:endParaRPr lang="en-GB" sz="1100" b="0" i="0" u="none" strike="noStrike" dirty="0">
                        <a:solidFill>
                          <a:srgbClr val="000000"/>
                        </a:solidFill>
                        <a:effectLst/>
                        <a:latin typeface="Calibri" panose="020F0502020204030204" pitchFamily="34" charset="0"/>
                      </a:endParaRPr>
                    </a:p>
                  </a:txBody>
                  <a:tcPr marL="8792" marR="8792" marT="952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u="none" strike="noStrike" dirty="0">
                          <a:effectLst/>
                        </a:rPr>
                        <a:t>27%</a:t>
                      </a:r>
                      <a:endParaRPr lang="en-GB" sz="1100" b="0" i="0" u="none" strike="noStrike" dirty="0">
                        <a:solidFill>
                          <a:srgbClr val="000000"/>
                        </a:solidFill>
                        <a:effectLst/>
                        <a:latin typeface="Calibri" panose="020F0502020204030204" pitchFamily="34" charset="0"/>
                      </a:endParaRPr>
                    </a:p>
                  </a:txBody>
                  <a:tcPr marL="8792" marR="8792" marT="952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403709">
                <a:tc vMerge="1">
                  <a:txBody>
                    <a:bodyPr/>
                    <a:lstStyle/>
                    <a:p>
                      <a:endParaRPr lang="en-GB"/>
                    </a:p>
                  </a:txBody>
                  <a:tcPr/>
                </a:tc>
                <a:tc vMerge="1">
                  <a:txBody>
                    <a:bodyPr/>
                    <a:lstStyle/>
                    <a:p>
                      <a:endParaRPr lang="en-GB"/>
                    </a:p>
                  </a:txBody>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GB" sz="900" u="none" strike="noStrike" kern="1200" dirty="0">
                        <a:solidFill>
                          <a:schemeClr val="tx1"/>
                        </a:solidFill>
                        <a:effectLst/>
                        <a:latin typeface="+mn-lt"/>
                        <a:ea typeface="+mn-ea"/>
                        <a:cs typeface="+mn-cs"/>
                      </a:endParaRPr>
                    </a:p>
                  </a:txBody>
                  <a:tcPr marL="8792" marR="8792" marT="952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GB" sz="900" u="none" strike="noStrike" kern="1200" dirty="0">
                          <a:solidFill>
                            <a:schemeClr val="tx1"/>
                          </a:solidFill>
                          <a:effectLst/>
                          <a:latin typeface="+mn-lt"/>
                          <a:ea typeface="+mn-ea"/>
                          <a:cs typeface="+mn-cs"/>
                        </a:rPr>
                        <a:t>[25% - 28%]</a:t>
                      </a:r>
                    </a:p>
                  </a:txBody>
                  <a:tcPr marL="8792" marR="8792" marT="952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bl>
          </a:graphicData>
        </a:graphic>
      </p:graphicFrame>
      <p:sp>
        <p:nvSpPr>
          <p:cNvPr id="2" name="TextBox 1"/>
          <p:cNvSpPr txBox="1"/>
          <p:nvPr userDrawn="1"/>
        </p:nvSpPr>
        <p:spPr>
          <a:xfrm>
            <a:off x="457200" y="346264"/>
            <a:ext cx="7812803" cy="490134"/>
          </a:xfrm>
          <a:prstGeom prst="rect">
            <a:avLst/>
          </a:prstGeom>
          <a:noFill/>
        </p:spPr>
        <p:txBody>
          <a:bodyPr wrap="square" rtlCol="0">
            <a:spAutoFit/>
          </a:bodyPr>
          <a:lstStyle/>
          <a:p>
            <a:r>
              <a:rPr lang="en-GB" sz="2585" b="1" dirty="0"/>
              <a:t>“Recovery” and Reliable Change (</a:t>
            </a:r>
            <a:r>
              <a:rPr lang="en-GB" sz="2585" b="1" dirty="0" err="1"/>
              <a:t>Wolpert</a:t>
            </a:r>
            <a:r>
              <a:rPr lang="en-GB" sz="2585" b="1" dirty="0"/>
              <a:t> et al. 2016)</a:t>
            </a:r>
          </a:p>
        </p:txBody>
      </p:sp>
      <p:sp>
        <p:nvSpPr>
          <p:cNvPr id="6" name="TextBox 5"/>
          <p:cNvSpPr txBox="1"/>
          <p:nvPr userDrawn="1"/>
        </p:nvSpPr>
        <p:spPr>
          <a:xfrm>
            <a:off x="552450" y="824569"/>
            <a:ext cx="2410558" cy="348109"/>
          </a:xfrm>
          <a:prstGeom prst="rect">
            <a:avLst/>
          </a:prstGeom>
          <a:noFill/>
        </p:spPr>
        <p:txBody>
          <a:bodyPr wrap="square" rtlCol="0">
            <a:spAutoFit/>
          </a:bodyPr>
          <a:lstStyle/>
          <a:p>
            <a:r>
              <a:rPr lang="en-GB" sz="1662" dirty="0"/>
              <a:t>Child Reported Measures</a:t>
            </a:r>
          </a:p>
        </p:txBody>
      </p:sp>
      <p:sp>
        <p:nvSpPr>
          <p:cNvPr id="11" name="TextBox 10"/>
          <p:cNvSpPr txBox="1"/>
          <p:nvPr userDrawn="1"/>
        </p:nvSpPr>
        <p:spPr>
          <a:xfrm>
            <a:off x="6833088" y="1333500"/>
            <a:ext cx="2029558" cy="4267900"/>
          </a:xfrm>
          <a:prstGeom prst="rect">
            <a:avLst/>
          </a:prstGeom>
          <a:noFill/>
        </p:spPr>
        <p:txBody>
          <a:bodyPr wrap="square" rtlCol="0">
            <a:spAutoFit/>
          </a:bodyPr>
          <a:lstStyle/>
          <a:p>
            <a:pPr marL="0" marR="0" lvl="0" indent="0" algn="l" defTabSz="422041" rtl="0" eaLnBrk="1" fontAlgn="auto" latinLnBrk="0" hangingPunct="1">
              <a:lnSpc>
                <a:spcPct val="100000"/>
              </a:lnSpc>
              <a:spcBef>
                <a:spcPct val="20000"/>
              </a:spcBef>
              <a:spcAft>
                <a:spcPts val="0"/>
              </a:spcAft>
              <a:buClrTx/>
              <a:buSzTx/>
              <a:buFontTx/>
              <a:buNone/>
              <a:tabLst/>
              <a:defRPr/>
            </a:pPr>
            <a:r>
              <a:rPr kumimoji="0" lang="en-GB" altLang="en-US" sz="923" b="1" i="0" u="none" strike="noStrike" kern="1200" cap="none" spc="0" normalizeH="0" baseline="0" noProof="0" dirty="0">
                <a:ln>
                  <a:noFill/>
                </a:ln>
                <a:solidFill>
                  <a:prstClr val="black"/>
                </a:solidFill>
                <a:effectLst/>
                <a:uLnTx/>
                <a:uFillTx/>
                <a:latin typeface="+mn-lt"/>
              </a:rPr>
              <a:t>Sample included</a:t>
            </a:r>
          </a:p>
          <a:p>
            <a:pPr marL="0" marR="0" lvl="0" indent="0" algn="l" defTabSz="422041" rtl="0" eaLnBrk="1" fontAlgn="auto" latinLnBrk="0" hangingPunct="1">
              <a:lnSpc>
                <a:spcPct val="100000"/>
              </a:lnSpc>
              <a:spcBef>
                <a:spcPct val="20000"/>
              </a:spcBef>
              <a:spcAft>
                <a:spcPts val="0"/>
              </a:spcAft>
              <a:buClrTx/>
              <a:buSzTx/>
              <a:buFontTx/>
              <a:buNone/>
              <a:tabLst/>
              <a:defRPr/>
            </a:pPr>
            <a:r>
              <a:rPr kumimoji="0" lang="en-GB" altLang="en-US" sz="923" b="0" i="0" u="none" strike="noStrike" kern="1200" cap="none" spc="0" normalizeH="0" baseline="0" noProof="0" dirty="0">
                <a:ln>
                  <a:noFill/>
                </a:ln>
                <a:solidFill>
                  <a:prstClr val="black"/>
                </a:solidFill>
                <a:effectLst/>
                <a:uLnTx/>
                <a:uFillTx/>
                <a:latin typeface="+mn-lt"/>
              </a:rPr>
              <a:t>The results are those reported in </a:t>
            </a:r>
            <a:r>
              <a:rPr kumimoji="0" lang="en-GB" altLang="en-US" sz="923" b="0" i="0" u="none" strike="noStrike" kern="1200" cap="none" spc="0" normalizeH="0" baseline="0" noProof="0" dirty="0" err="1">
                <a:ln>
                  <a:noFill/>
                </a:ln>
                <a:solidFill>
                  <a:prstClr val="black"/>
                </a:solidFill>
                <a:effectLst/>
                <a:uLnTx/>
                <a:uFillTx/>
                <a:latin typeface="+mn-lt"/>
                <a:hlinkClick r:id="rId2"/>
              </a:rPr>
              <a:t>Wolpert</a:t>
            </a:r>
            <a:r>
              <a:rPr kumimoji="0" lang="en-GB" altLang="en-US" sz="923" b="0" i="0" u="none" strike="noStrike" kern="1200" cap="none" spc="0" normalizeH="0" baseline="0" noProof="0" dirty="0">
                <a:ln>
                  <a:noFill/>
                </a:ln>
                <a:solidFill>
                  <a:prstClr val="black"/>
                </a:solidFill>
                <a:effectLst/>
                <a:uLnTx/>
                <a:uFillTx/>
                <a:latin typeface="+mn-lt"/>
                <a:hlinkClick r:id="rId2"/>
              </a:rPr>
              <a:t> et al., (2016)</a:t>
            </a:r>
            <a:r>
              <a:rPr kumimoji="0" lang="en-GB" altLang="en-US" sz="923" b="0" i="0" u="none" strike="noStrike" kern="1200" cap="none" spc="0" normalizeH="0" baseline="0" noProof="0" dirty="0">
                <a:ln>
                  <a:noFill/>
                </a:ln>
                <a:solidFill>
                  <a:prstClr val="black"/>
                </a:solidFill>
                <a:effectLst/>
                <a:uLnTx/>
                <a:uFillTx/>
                <a:latin typeface="+mn-lt"/>
              </a:rPr>
              <a:t>. Any closed cases with three or more recorded events, and above a clinical threshold on at least one paired child-reported measure at a first time point (the ‘paired clinical sample’), n = 5,896.</a:t>
            </a:r>
          </a:p>
          <a:p>
            <a:pPr marL="0" marR="0" lvl="0" indent="0" algn="l" defTabSz="422041" rtl="0" eaLnBrk="1" fontAlgn="auto" latinLnBrk="0" hangingPunct="1">
              <a:lnSpc>
                <a:spcPct val="100000"/>
              </a:lnSpc>
              <a:spcBef>
                <a:spcPct val="20000"/>
              </a:spcBef>
              <a:spcAft>
                <a:spcPts val="0"/>
              </a:spcAft>
              <a:buClrTx/>
              <a:buSzTx/>
              <a:buFontTx/>
              <a:buNone/>
              <a:tabLst/>
              <a:defRPr/>
            </a:pPr>
            <a:endParaRPr kumimoji="0" lang="en-GB" altLang="en-US" sz="923" b="1" i="0" u="none" strike="noStrike" kern="1200" cap="none" spc="0" normalizeH="0" baseline="0" noProof="0" dirty="0">
              <a:ln>
                <a:noFill/>
              </a:ln>
              <a:solidFill>
                <a:prstClr val="black"/>
              </a:solidFill>
              <a:effectLst/>
              <a:uLnTx/>
              <a:uFillTx/>
              <a:latin typeface="+mn-lt"/>
            </a:endParaRPr>
          </a:p>
          <a:p>
            <a:pPr marL="0" marR="0" lvl="0" indent="0" algn="l" defTabSz="422041" rtl="0" eaLnBrk="1" fontAlgn="auto" latinLnBrk="0" hangingPunct="1">
              <a:lnSpc>
                <a:spcPct val="100000"/>
              </a:lnSpc>
              <a:spcBef>
                <a:spcPct val="20000"/>
              </a:spcBef>
              <a:spcAft>
                <a:spcPts val="0"/>
              </a:spcAft>
              <a:buClrTx/>
              <a:buSzTx/>
              <a:buFontTx/>
              <a:buNone/>
              <a:tabLst/>
              <a:defRPr/>
            </a:pPr>
            <a:r>
              <a:rPr kumimoji="0" lang="en-GB" altLang="en-US" sz="923" b="1" i="0" u="none" strike="noStrike" kern="1200" cap="none" spc="0" normalizeH="0" baseline="0" noProof="0" dirty="0">
                <a:ln>
                  <a:noFill/>
                </a:ln>
                <a:solidFill>
                  <a:prstClr val="black"/>
                </a:solidFill>
                <a:effectLst/>
                <a:uLnTx/>
                <a:uFillTx/>
                <a:latin typeface="+mn-lt"/>
              </a:rPr>
              <a:t>How representative is this sample?</a:t>
            </a:r>
          </a:p>
          <a:p>
            <a:pPr marL="0" marR="0" lvl="0" indent="0" algn="l" defTabSz="422041" rtl="0" eaLnBrk="1" fontAlgn="auto" latinLnBrk="0" hangingPunct="1">
              <a:lnSpc>
                <a:spcPct val="100000"/>
              </a:lnSpc>
              <a:spcBef>
                <a:spcPct val="20000"/>
              </a:spcBef>
              <a:spcAft>
                <a:spcPts val="0"/>
              </a:spcAft>
              <a:buClrTx/>
              <a:buSzTx/>
              <a:buFontTx/>
              <a:buNone/>
              <a:tabLst/>
              <a:defRPr/>
            </a:pPr>
            <a:r>
              <a:rPr kumimoji="0" lang="en-GB" altLang="en-US" sz="923" b="0" i="0" u="none" strike="noStrike" kern="1200" cap="none" spc="0" normalizeH="0" baseline="0" noProof="0" dirty="0">
                <a:ln>
                  <a:noFill/>
                </a:ln>
                <a:solidFill>
                  <a:prstClr val="black"/>
                </a:solidFill>
                <a:effectLst/>
                <a:uLnTx/>
                <a:uFillTx/>
                <a:latin typeface="+mn-lt"/>
              </a:rPr>
              <a:t>Of all closed treatment cases (n= 23,373), 25% </a:t>
            </a:r>
            <a:r>
              <a:rPr kumimoji="0" lang="en-GB" altLang="en-US" sz="923" b="0" i="0" u="none" strike="noStrike" kern="1200" cap="none" spc="0" normalizeH="0" baseline="0" noProof="0" dirty="0">
                <a:ln>
                  <a:noFill/>
                </a:ln>
                <a:solidFill>
                  <a:srgbClr val="000000"/>
                </a:solidFill>
                <a:effectLst/>
                <a:uLnTx/>
                <a:uFillTx/>
                <a:latin typeface="+mn-lt"/>
                <a:ea typeface="Calibri" pitchFamily="34" charset="0"/>
                <a:cs typeface="Calibri" pitchFamily="34" charset="0"/>
              </a:rPr>
              <a:t>fell in the ‘paired clinical sample’. This means we cannot be confident this sample represents all children and young people who were seen for a course of treatment (of at least three events, excluding assessment only).</a:t>
            </a:r>
          </a:p>
          <a:p>
            <a:pPr marL="0" marR="0" lvl="0" indent="0" algn="l" defTabSz="422041" rtl="0" eaLnBrk="1" fontAlgn="auto" latinLnBrk="0" hangingPunct="1">
              <a:lnSpc>
                <a:spcPct val="100000"/>
              </a:lnSpc>
              <a:spcBef>
                <a:spcPct val="20000"/>
              </a:spcBef>
              <a:spcAft>
                <a:spcPts val="0"/>
              </a:spcAft>
              <a:buClrTx/>
              <a:buSzTx/>
              <a:buFontTx/>
              <a:buNone/>
              <a:tabLst/>
              <a:defRPr/>
            </a:pPr>
            <a:endParaRPr kumimoji="0" lang="en-GB" altLang="en-US" sz="923" b="0" i="0" u="none" strike="noStrike" kern="1200" cap="none" spc="0" normalizeH="0" baseline="0" noProof="0" dirty="0">
              <a:ln>
                <a:noFill/>
              </a:ln>
              <a:solidFill>
                <a:srgbClr val="000000"/>
              </a:solidFill>
              <a:effectLst/>
              <a:uLnTx/>
              <a:uFillTx/>
              <a:latin typeface="+mn-lt"/>
            </a:endParaRPr>
          </a:p>
          <a:p>
            <a:pPr marL="0" marR="0" lvl="0" indent="0" algn="l" defTabSz="422041" rtl="0" eaLnBrk="1" fontAlgn="auto" latinLnBrk="0" hangingPunct="1">
              <a:lnSpc>
                <a:spcPct val="100000"/>
              </a:lnSpc>
              <a:spcBef>
                <a:spcPct val="20000"/>
              </a:spcBef>
              <a:spcAft>
                <a:spcPts val="0"/>
              </a:spcAft>
              <a:buClrTx/>
              <a:buSzTx/>
              <a:buFontTx/>
              <a:buNone/>
              <a:tabLst/>
              <a:defRPr/>
            </a:pPr>
            <a:r>
              <a:rPr kumimoji="0" lang="en-GB" altLang="en-US" sz="923" b="1" i="0" u="none" strike="noStrike" kern="1200" cap="none" spc="0" normalizeH="0" baseline="0" noProof="0" dirty="0">
                <a:ln>
                  <a:noFill/>
                </a:ln>
                <a:solidFill>
                  <a:srgbClr val="000000"/>
                </a:solidFill>
                <a:effectLst/>
                <a:uLnTx/>
                <a:uFillTx/>
                <a:latin typeface="+mn-lt"/>
              </a:rPr>
              <a:t>What does the table show?</a:t>
            </a:r>
          </a:p>
          <a:p>
            <a:pPr marL="0" marR="0" lvl="0" indent="0" algn="l" defTabSz="422041" rtl="0" eaLnBrk="1" fontAlgn="auto" latinLnBrk="0" hangingPunct="1">
              <a:lnSpc>
                <a:spcPct val="100000"/>
              </a:lnSpc>
              <a:spcBef>
                <a:spcPct val="20000"/>
              </a:spcBef>
              <a:spcAft>
                <a:spcPts val="0"/>
              </a:spcAft>
              <a:buClrTx/>
              <a:buSzTx/>
              <a:buFontTx/>
              <a:buNone/>
              <a:tabLst/>
              <a:defRPr/>
            </a:pPr>
            <a:r>
              <a:rPr kumimoji="0" lang="en-GB" altLang="en-US" sz="923" b="0" i="0" u="none" strike="noStrike" kern="1200" cap="none" spc="0" normalizeH="0" baseline="0" noProof="0" dirty="0">
                <a:ln>
                  <a:noFill/>
                </a:ln>
                <a:solidFill>
                  <a:prstClr val="black"/>
                </a:solidFill>
                <a:effectLst/>
                <a:uLnTx/>
                <a:uFillTx/>
                <a:latin typeface="+mn-lt"/>
              </a:rPr>
              <a:t>Scores for 36% (margin of error between 35% and 37%) of children and young people showed “recovery”, 52% (margin of error between 51% and 53%) showed reliable improvement, and 27% (margin of error between 25% and 28%) showed reliable “recovery”.</a:t>
            </a:r>
          </a:p>
        </p:txBody>
      </p:sp>
      <p:pic>
        <p:nvPicPr>
          <p:cNvPr id="14"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72854" y="1"/>
            <a:ext cx="329712"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7231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196752"/>
            <a:ext cx="8273455" cy="45979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r>
              <a:rPr lang="en-GB"/>
              <a:t>www.corc.uk.net</a:t>
            </a:r>
            <a:endParaRPr lang="en-GB" dirty="0"/>
          </a:p>
        </p:txBody>
      </p:sp>
      <p:sp>
        <p:nvSpPr>
          <p:cNvPr id="8" name="Title Placeholder 1"/>
          <p:cNvSpPr>
            <a:spLocks noGrp="1"/>
          </p:cNvSpPr>
          <p:nvPr>
            <p:ph type="title"/>
          </p:nvPr>
        </p:nvSpPr>
        <p:spPr>
          <a:xfrm>
            <a:off x="457200" y="274638"/>
            <a:ext cx="8229600" cy="634082"/>
          </a:xfrm>
          <a:prstGeom prst="rect">
            <a:avLst/>
          </a:prstGeom>
        </p:spPr>
        <p:txBody>
          <a:bodyPr vert="horz" lIns="91440" tIns="45720" rIns="91440" bIns="45720" rtlCol="0" anchor="ctr">
            <a:normAutofit/>
          </a:bodyPr>
          <a:lstStyle/>
          <a:p>
            <a:r>
              <a:rPr lang="en-US"/>
              <a:t>Click to edit Master title style</a:t>
            </a:r>
            <a:endParaRPr lang="en-GB" dirty="0"/>
          </a:p>
        </p:txBody>
      </p:sp>
    </p:spTree>
    <p:extLst>
      <p:ext uri="{BB962C8B-B14F-4D97-AF65-F5344CB8AC3E}">
        <p14:creationId xmlns:p14="http://schemas.microsoft.com/office/powerpoint/2010/main" val="1055201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a:t>www.corc.uk.net</a:t>
            </a:r>
            <a:endParaRPr lang="en-GB" dirty="0"/>
          </a:p>
        </p:txBody>
      </p:sp>
      <p:sp>
        <p:nvSpPr>
          <p:cNvPr id="3" name="Title Placeholder 1"/>
          <p:cNvSpPr>
            <a:spLocks noGrp="1"/>
          </p:cNvSpPr>
          <p:nvPr>
            <p:ph type="title"/>
          </p:nvPr>
        </p:nvSpPr>
        <p:spPr>
          <a:xfrm>
            <a:off x="467544" y="188640"/>
            <a:ext cx="8229600" cy="634082"/>
          </a:xfrm>
          <a:prstGeom prst="rect">
            <a:avLst/>
          </a:prstGeom>
        </p:spPr>
        <p:txBody>
          <a:bodyPr vert="horz" lIns="91440" tIns="45720" rIns="91440" bIns="45720" rtlCol="0" anchor="ctr">
            <a:normAutofit/>
          </a:bodyPr>
          <a:lstStyle/>
          <a:p>
            <a:r>
              <a:rPr lang="en-US"/>
              <a:t>Click to edit Master title style</a:t>
            </a:r>
            <a:endParaRPr lang="en-GB" dirty="0"/>
          </a:p>
        </p:txBody>
      </p:sp>
    </p:spTree>
    <p:extLst>
      <p:ext uri="{BB962C8B-B14F-4D97-AF65-F5344CB8AC3E}">
        <p14:creationId xmlns:p14="http://schemas.microsoft.com/office/powerpoint/2010/main" val="2436826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GB"/>
              <a:t>www.corc.uk.net</a:t>
            </a:r>
            <a:endParaRPr lang="en-GB" dirty="0"/>
          </a:p>
        </p:txBody>
      </p:sp>
      <p:graphicFrame>
        <p:nvGraphicFramePr>
          <p:cNvPr id="6" name="Table 5"/>
          <p:cNvGraphicFramePr>
            <a:graphicFrameLocks noGrp="1"/>
          </p:cNvGraphicFramePr>
          <p:nvPr userDrawn="1">
            <p:extLst>
              <p:ext uri="{D42A27DB-BD31-4B8C-83A1-F6EECF244321}">
                <p14:modId xmlns:p14="http://schemas.microsoft.com/office/powerpoint/2010/main" val="162495721"/>
              </p:ext>
            </p:extLst>
          </p:nvPr>
        </p:nvGraphicFramePr>
        <p:xfrm>
          <a:off x="539550" y="1268762"/>
          <a:ext cx="8064900" cy="4320480"/>
        </p:xfrm>
        <a:graphic>
          <a:graphicData uri="http://schemas.openxmlformats.org/drawingml/2006/table">
            <a:tbl>
              <a:tblPr firstRow="1" bandRow="1">
                <a:tableStyleId>{F5AB1C69-6EDB-4FF4-983F-18BD219EF322}</a:tableStyleId>
              </a:tblPr>
              <a:tblGrid>
                <a:gridCol w="1344150">
                  <a:extLst>
                    <a:ext uri="{9D8B030D-6E8A-4147-A177-3AD203B41FA5}">
                      <a16:colId xmlns:a16="http://schemas.microsoft.com/office/drawing/2014/main" val="20000"/>
                    </a:ext>
                  </a:extLst>
                </a:gridCol>
                <a:gridCol w="1344150">
                  <a:extLst>
                    <a:ext uri="{9D8B030D-6E8A-4147-A177-3AD203B41FA5}">
                      <a16:colId xmlns:a16="http://schemas.microsoft.com/office/drawing/2014/main" val="20001"/>
                    </a:ext>
                  </a:extLst>
                </a:gridCol>
                <a:gridCol w="1344150">
                  <a:extLst>
                    <a:ext uri="{9D8B030D-6E8A-4147-A177-3AD203B41FA5}">
                      <a16:colId xmlns:a16="http://schemas.microsoft.com/office/drawing/2014/main" val="20002"/>
                    </a:ext>
                  </a:extLst>
                </a:gridCol>
                <a:gridCol w="1344150">
                  <a:extLst>
                    <a:ext uri="{9D8B030D-6E8A-4147-A177-3AD203B41FA5}">
                      <a16:colId xmlns:a16="http://schemas.microsoft.com/office/drawing/2014/main" val="20003"/>
                    </a:ext>
                  </a:extLst>
                </a:gridCol>
                <a:gridCol w="1344150">
                  <a:extLst>
                    <a:ext uri="{9D8B030D-6E8A-4147-A177-3AD203B41FA5}">
                      <a16:colId xmlns:a16="http://schemas.microsoft.com/office/drawing/2014/main" val="20004"/>
                    </a:ext>
                  </a:extLst>
                </a:gridCol>
                <a:gridCol w="1344150">
                  <a:extLst>
                    <a:ext uri="{9D8B030D-6E8A-4147-A177-3AD203B41FA5}">
                      <a16:colId xmlns:a16="http://schemas.microsoft.com/office/drawing/2014/main" val="20005"/>
                    </a:ext>
                  </a:extLst>
                </a:gridCol>
              </a:tblGrid>
              <a:tr h="72008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0"/>
                  </a:ext>
                </a:extLst>
              </a:tr>
              <a:tr h="72008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1"/>
                  </a:ext>
                </a:extLst>
              </a:tr>
              <a:tr h="72008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2"/>
                  </a:ext>
                </a:extLst>
              </a:tr>
              <a:tr h="72008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3"/>
                  </a:ext>
                </a:extLst>
              </a:tr>
              <a:tr h="72008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4"/>
                  </a:ext>
                </a:extLst>
              </a:tr>
              <a:tr h="72008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5"/>
                  </a:ext>
                </a:extLst>
              </a:tr>
            </a:tbl>
          </a:graphicData>
        </a:graphic>
      </p:graphicFrame>
      <p:sp>
        <p:nvSpPr>
          <p:cNvPr id="4" name="Title Placeholder 1"/>
          <p:cNvSpPr>
            <a:spLocks noGrp="1"/>
          </p:cNvSpPr>
          <p:nvPr>
            <p:ph type="title"/>
          </p:nvPr>
        </p:nvSpPr>
        <p:spPr>
          <a:xfrm>
            <a:off x="457200" y="217488"/>
            <a:ext cx="8229600" cy="634082"/>
          </a:xfrm>
          <a:prstGeom prst="rect">
            <a:avLst/>
          </a:prstGeom>
        </p:spPr>
        <p:txBody>
          <a:bodyPr vert="horz" lIns="91440" tIns="45720" rIns="91440" bIns="45720" rtlCol="0" anchor="ctr">
            <a:normAutofit/>
          </a:bodyPr>
          <a:lstStyle/>
          <a:p>
            <a:r>
              <a:rPr lang="en-US"/>
              <a:t>Click to edit Master title style</a:t>
            </a:r>
            <a:endParaRPr lang="en-GB" dirty="0"/>
          </a:p>
        </p:txBody>
      </p:sp>
    </p:spTree>
    <p:extLst>
      <p:ext uri="{BB962C8B-B14F-4D97-AF65-F5344CB8AC3E}">
        <p14:creationId xmlns:p14="http://schemas.microsoft.com/office/powerpoint/2010/main" val="2271893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GB"/>
              <a:t>www.corc.uk.net</a:t>
            </a:r>
            <a:endParaRPr lang="en-GB" dirty="0"/>
          </a:p>
        </p:txBody>
      </p:sp>
      <p:graphicFrame>
        <p:nvGraphicFramePr>
          <p:cNvPr id="4" name="Diagram 3"/>
          <p:cNvGraphicFramePr/>
          <p:nvPr userDrawn="1">
            <p:extLst>
              <p:ext uri="{D42A27DB-BD31-4B8C-83A1-F6EECF244321}">
                <p14:modId xmlns:p14="http://schemas.microsoft.com/office/powerpoint/2010/main" val="3377057771"/>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Placeholder 1"/>
          <p:cNvSpPr>
            <a:spLocks noGrp="1"/>
          </p:cNvSpPr>
          <p:nvPr>
            <p:ph type="title"/>
          </p:nvPr>
        </p:nvSpPr>
        <p:spPr>
          <a:xfrm>
            <a:off x="467544" y="188640"/>
            <a:ext cx="8229600" cy="634082"/>
          </a:xfrm>
          <a:prstGeom prst="rect">
            <a:avLst/>
          </a:prstGeom>
        </p:spPr>
        <p:txBody>
          <a:bodyPr vert="horz" lIns="91440" tIns="45720" rIns="91440" bIns="45720" rtlCol="0" anchor="ctr">
            <a:normAutofit/>
          </a:bodyPr>
          <a:lstStyle/>
          <a:p>
            <a:r>
              <a:rPr lang="en-US"/>
              <a:t>Click to edit Master title style</a:t>
            </a:r>
            <a:endParaRPr lang="en-GB" dirty="0"/>
          </a:p>
        </p:txBody>
      </p:sp>
    </p:spTree>
    <p:extLst>
      <p:ext uri="{BB962C8B-B14F-4D97-AF65-F5344CB8AC3E}">
        <p14:creationId xmlns:p14="http://schemas.microsoft.com/office/powerpoint/2010/main" val="4189069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Rectangle 5"/>
          <p:cNvSpPr/>
          <p:nvPr userDrawn="1"/>
        </p:nvSpPr>
        <p:spPr>
          <a:xfrm>
            <a:off x="6038388" y="1340768"/>
            <a:ext cx="2808659" cy="4320480"/>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p:cNvSpPr>
            <a:spLocks noGrp="1"/>
          </p:cNvSpPr>
          <p:nvPr>
            <p:ph type="dt" sz="half" idx="10"/>
          </p:nvPr>
        </p:nvSpPr>
        <p:spPr/>
        <p:txBody>
          <a:bodyPr/>
          <a:lstStyle/>
          <a:p>
            <a:r>
              <a:rPr lang="en-GB"/>
              <a:t>www.corc.uk.net</a:t>
            </a:r>
            <a:endParaRPr lang="en-GB" dirty="0"/>
          </a:p>
        </p:txBody>
      </p:sp>
      <p:graphicFrame>
        <p:nvGraphicFramePr>
          <p:cNvPr id="4" name="Chart 3"/>
          <p:cNvGraphicFramePr/>
          <p:nvPr userDrawn="1">
            <p:extLst>
              <p:ext uri="{D42A27DB-BD31-4B8C-83A1-F6EECF244321}">
                <p14:modId xmlns:p14="http://schemas.microsoft.com/office/powerpoint/2010/main" val="2398212695"/>
              </p:ext>
            </p:extLst>
          </p:nvPr>
        </p:nvGraphicFramePr>
        <p:xfrm>
          <a:off x="179512" y="1268760"/>
          <a:ext cx="5760640" cy="446449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3"/>
          <p:cNvSpPr>
            <a:spLocks noGrp="1"/>
          </p:cNvSpPr>
          <p:nvPr>
            <p:ph type="body" sz="half" idx="2"/>
          </p:nvPr>
        </p:nvSpPr>
        <p:spPr>
          <a:xfrm>
            <a:off x="6186173" y="1443508"/>
            <a:ext cx="2648273" cy="41149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Title Placeholder 1"/>
          <p:cNvSpPr>
            <a:spLocks noGrp="1"/>
          </p:cNvSpPr>
          <p:nvPr>
            <p:ph type="title"/>
          </p:nvPr>
        </p:nvSpPr>
        <p:spPr>
          <a:xfrm>
            <a:off x="467544" y="188640"/>
            <a:ext cx="8229600" cy="634082"/>
          </a:xfrm>
          <a:prstGeom prst="rect">
            <a:avLst/>
          </a:prstGeom>
        </p:spPr>
        <p:txBody>
          <a:bodyPr vert="horz" lIns="91440" tIns="45720" rIns="91440" bIns="45720" rtlCol="0" anchor="ctr">
            <a:normAutofit/>
          </a:bodyPr>
          <a:lstStyle/>
          <a:p>
            <a:r>
              <a:rPr lang="en-US"/>
              <a:t>Click to edit Master title style</a:t>
            </a:r>
            <a:endParaRPr lang="en-GB" dirty="0"/>
          </a:p>
        </p:txBody>
      </p:sp>
    </p:spTree>
    <p:extLst>
      <p:ext uri="{BB962C8B-B14F-4D97-AF65-F5344CB8AC3E}">
        <p14:creationId xmlns:p14="http://schemas.microsoft.com/office/powerpoint/2010/main" val="2965449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GB"/>
              <a:t>www.corc.uk.net</a:t>
            </a:r>
            <a:endParaRPr lang="en-GB" dirty="0"/>
          </a:p>
        </p:txBody>
      </p:sp>
      <p:graphicFrame>
        <p:nvGraphicFramePr>
          <p:cNvPr id="4" name="Chart 3"/>
          <p:cNvGraphicFramePr/>
          <p:nvPr userDrawn="1">
            <p:extLst>
              <p:ext uri="{D42A27DB-BD31-4B8C-83A1-F6EECF244321}">
                <p14:modId xmlns:p14="http://schemas.microsoft.com/office/powerpoint/2010/main" val="3834288033"/>
              </p:ext>
            </p:extLst>
          </p:nvPr>
        </p:nvGraphicFramePr>
        <p:xfrm>
          <a:off x="467544" y="1196752"/>
          <a:ext cx="8280920" cy="4536504"/>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Placeholder 1"/>
          <p:cNvSpPr>
            <a:spLocks noGrp="1"/>
          </p:cNvSpPr>
          <p:nvPr>
            <p:ph type="title"/>
          </p:nvPr>
        </p:nvSpPr>
        <p:spPr>
          <a:xfrm>
            <a:off x="467544" y="188640"/>
            <a:ext cx="8229600" cy="634082"/>
          </a:xfrm>
          <a:prstGeom prst="rect">
            <a:avLst/>
          </a:prstGeom>
        </p:spPr>
        <p:txBody>
          <a:bodyPr vert="horz" lIns="91440" tIns="45720" rIns="91440" bIns="45720" rtlCol="0" anchor="ctr">
            <a:normAutofit/>
          </a:bodyPr>
          <a:lstStyle/>
          <a:p>
            <a:r>
              <a:rPr lang="en-US"/>
              <a:t>Click to edit Master title style</a:t>
            </a:r>
            <a:endParaRPr lang="en-GB" dirty="0"/>
          </a:p>
        </p:txBody>
      </p:sp>
    </p:spTree>
    <p:extLst>
      <p:ext uri="{BB962C8B-B14F-4D97-AF65-F5344CB8AC3E}">
        <p14:creationId xmlns:p14="http://schemas.microsoft.com/office/powerpoint/2010/main" val="3498996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GB"/>
              <a:t>www.corc.uk.net</a:t>
            </a:r>
            <a:endParaRPr lang="en-GB" dirty="0"/>
          </a:p>
        </p:txBody>
      </p:sp>
      <p:sp>
        <p:nvSpPr>
          <p:cNvPr id="4" name="Picture Placeholder 2"/>
          <p:cNvSpPr>
            <a:spLocks noGrp="1"/>
          </p:cNvSpPr>
          <p:nvPr>
            <p:ph type="pic" idx="1"/>
          </p:nvPr>
        </p:nvSpPr>
        <p:spPr>
          <a:xfrm>
            <a:off x="467544" y="1196751"/>
            <a:ext cx="5400600" cy="44241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5" name="Rectangle 4"/>
          <p:cNvSpPr/>
          <p:nvPr userDrawn="1"/>
        </p:nvSpPr>
        <p:spPr>
          <a:xfrm>
            <a:off x="6038388" y="1300411"/>
            <a:ext cx="2808659" cy="4320480"/>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3"/>
          <p:cNvSpPr>
            <a:spLocks noGrp="1"/>
          </p:cNvSpPr>
          <p:nvPr>
            <p:ph type="body" sz="half" idx="2"/>
          </p:nvPr>
        </p:nvSpPr>
        <p:spPr>
          <a:xfrm>
            <a:off x="6186173" y="1403151"/>
            <a:ext cx="2648273" cy="41149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Title Placeholder 1"/>
          <p:cNvSpPr>
            <a:spLocks noGrp="1"/>
          </p:cNvSpPr>
          <p:nvPr>
            <p:ph type="title"/>
          </p:nvPr>
        </p:nvSpPr>
        <p:spPr>
          <a:xfrm>
            <a:off x="467544" y="188640"/>
            <a:ext cx="8229600" cy="634082"/>
          </a:xfrm>
          <a:prstGeom prst="rect">
            <a:avLst/>
          </a:prstGeom>
        </p:spPr>
        <p:txBody>
          <a:bodyPr vert="horz" lIns="91440" tIns="45720" rIns="91440" bIns="45720" rtlCol="0" anchor="ctr">
            <a:normAutofit/>
          </a:bodyPr>
          <a:lstStyle/>
          <a:p>
            <a:r>
              <a:rPr lang="en-US"/>
              <a:t>Click to edit Master title style</a:t>
            </a:r>
            <a:endParaRPr lang="en-GB" dirty="0"/>
          </a:p>
        </p:txBody>
      </p:sp>
    </p:spTree>
    <p:extLst>
      <p:ext uri="{BB962C8B-B14F-4D97-AF65-F5344CB8AC3E}">
        <p14:creationId xmlns:p14="http://schemas.microsoft.com/office/powerpoint/2010/main" val="1191478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9552" y="4293096"/>
            <a:ext cx="8064896" cy="747514"/>
          </a:xfrm>
        </p:spPr>
        <p:txBody>
          <a:bodyPr/>
          <a:lstStyle>
            <a:lvl1pPr algn="l">
              <a:defRPr>
                <a:solidFill>
                  <a:schemeClr val="tx2"/>
                </a:solidFill>
              </a:defRPr>
            </a:lvl1pPr>
          </a:lstStyle>
          <a:p>
            <a:r>
              <a:rPr lang="en-US" dirty="0"/>
              <a:t>Name</a:t>
            </a:r>
            <a:endParaRPr lang="en-GB" dirty="0"/>
          </a:p>
        </p:txBody>
      </p:sp>
      <p:sp>
        <p:nvSpPr>
          <p:cNvPr id="3" name="Subtitle 2"/>
          <p:cNvSpPr>
            <a:spLocks noGrp="1"/>
          </p:cNvSpPr>
          <p:nvPr>
            <p:ph type="subTitle" idx="1" hasCustomPrompt="1"/>
          </p:nvPr>
        </p:nvSpPr>
        <p:spPr>
          <a:xfrm>
            <a:off x="539552" y="5085184"/>
            <a:ext cx="8064896" cy="553616"/>
          </a:xfrm>
        </p:spPr>
        <p:txBody>
          <a:bodyPr/>
          <a:lstStyle>
            <a:lvl1pPr marL="0" indent="0" algn="l">
              <a:buNone/>
              <a:defRPr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Contact details</a:t>
            </a:r>
            <a:endParaRPr lang="en-GB" dirty="0"/>
          </a:p>
        </p:txBody>
      </p:sp>
      <p:sp>
        <p:nvSpPr>
          <p:cNvPr id="4" name="Date Placeholder 3"/>
          <p:cNvSpPr>
            <a:spLocks noGrp="1"/>
          </p:cNvSpPr>
          <p:nvPr>
            <p:ph type="dt" sz="half" idx="10"/>
          </p:nvPr>
        </p:nvSpPr>
        <p:spPr/>
        <p:txBody>
          <a:bodyPr/>
          <a:lstStyle/>
          <a:p>
            <a:r>
              <a:rPr lang="en-GB"/>
              <a:t>www.corc.uk.net</a:t>
            </a:r>
            <a:endParaRPr lang="en-GB" dirty="0"/>
          </a:p>
        </p:txBody>
      </p:sp>
      <p:sp>
        <p:nvSpPr>
          <p:cNvPr id="7" name="Picture Placeholder 6"/>
          <p:cNvSpPr>
            <a:spLocks noGrp="1"/>
          </p:cNvSpPr>
          <p:nvPr>
            <p:ph type="pic" sz="quarter" idx="11" hasCustomPrompt="1"/>
          </p:nvPr>
        </p:nvSpPr>
        <p:spPr>
          <a:xfrm>
            <a:off x="3203848" y="2852936"/>
            <a:ext cx="2664296" cy="360040"/>
          </a:xfrm>
        </p:spPr>
        <p:txBody>
          <a:bodyPr>
            <a:normAutofit/>
          </a:bodyPr>
          <a:lstStyle>
            <a:lvl1pPr marL="0" indent="0">
              <a:buNone/>
              <a:defRPr sz="1400" i="1" baseline="0"/>
            </a:lvl1pPr>
          </a:lstStyle>
          <a:p>
            <a:r>
              <a:rPr lang="en-GB" dirty="0"/>
              <a:t>Can insert background image here</a:t>
            </a:r>
          </a:p>
        </p:txBody>
      </p:sp>
      <p:sp>
        <p:nvSpPr>
          <p:cNvPr id="6" name="Title Placeholder 1"/>
          <p:cNvSpPr txBox="1">
            <a:spLocks/>
          </p:cNvSpPr>
          <p:nvPr userDrawn="1"/>
        </p:nvSpPr>
        <p:spPr>
          <a:xfrm>
            <a:off x="467544" y="188640"/>
            <a:ext cx="8229600" cy="634082"/>
          </a:xfrm>
          <a:prstGeom prst="rect">
            <a:avLst/>
          </a:prstGeom>
        </p:spPr>
        <p:txBody>
          <a:bodyPr vert="horz" lIns="91440" tIns="45720" rIns="91440" bIns="45720" rtlCol="0" anchor="ctr">
            <a:normAutofit fontScale="92500" lnSpcReduction="10000"/>
          </a:bodyPr>
          <a:lstStyle>
            <a:lvl1pPr algn="l" defTabSz="914400" rtl="0" eaLnBrk="1" latinLnBrk="0" hangingPunct="1">
              <a:spcBef>
                <a:spcPct val="0"/>
              </a:spcBef>
              <a:buNone/>
              <a:defRPr sz="4000" b="1" kern="1200">
                <a:solidFill>
                  <a:schemeClr val="bg1"/>
                </a:solidFill>
                <a:latin typeface="+mj-lt"/>
                <a:ea typeface="+mj-ea"/>
                <a:cs typeface="+mj-cs"/>
              </a:defRPr>
            </a:lvl1pPr>
          </a:lstStyle>
          <a:p>
            <a:r>
              <a:rPr lang="en-US"/>
              <a:t>Title</a:t>
            </a:r>
            <a:endParaRPr lang="en-GB" dirty="0"/>
          </a:p>
        </p:txBody>
      </p:sp>
    </p:spTree>
    <p:extLst>
      <p:ext uri="{BB962C8B-B14F-4D97-AF65-F5344CB8AC3E}">
        <p14:creationId xmlns:p14="http://schemas.microsoft.com/office/powerpoint/2010/main" val="815885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1729"/>
            <a:ext cx="9144000" cy="100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457200" y="274638"/>
            <a:ext cx="8229600" cy="634082"/>
          </a:xfrm>
          <a:prstGeom prst="rect">
            <a:avLst/>
          </a:prstGeom>
        </p:spPr>
        <p:txBody>
          <a:bodyPr vert="horz" lIns="91440" tIns="45720" rIns="91440" bIns="45720" rtlCol="0" anchor="ctr">
            <a:normAutofit/>
          </a:bodyPr>
          <a:lstStyle/>
          <a:p>
            <a:r>
              <a:rPr lang="en-US" dirty="0"/>
              <a:t>Title</a:t>
            </a:r>
            <a:endParaRPr lang="en-GB" dirty="0"/>
          </a:p>
        </p:txBody>
      </p:sp>
      <p:sp>
        <p:nvSpPr>
          <p:cNvPr id="3" name="Text Placeholder 2"/>
          <p:cNvSpPr>
            <a:spLocks noGrp="1"/>
          </p:cNvSpPr>
          <p:nvPr>
            <p:ph type="body" idx="1"/>
          </p:nvPr>
        </p:nvSpPr>
        <p:spPr>
          <a:xfrm>
            <a:off x="439391" y="1268760"/>
            <a:ext cx="8229600" cy="452596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401688" y="6105110"/>
            <a:ext cx="1296144" cy="353859"/>
          </a:xfrm>
          <a:prstGeom prst="rect">
            <a:avLst/>
          </a:prstGeom>
        </p:spPr>
        <p:txBody>
          <a:bodyPr vert="horz" lIns="91440" tIns="45720" rIns="91440" bIns="45720" rtlCol="0" anchor="ctr"/>
          <a:lstStyle>
            <a:lvl1pPr algn="l">
              <a:defRPr sz="1200" b="1">
                <a:solidFill>
                  <a:schemeClr val="tx2"/>
                </a:solidFill>
              </a:defRPr>
            </a:lvl1pPr>
          </a:lstStyle>
          <a:p>
            <a:r>
              <a:rPr lang="en-GB" dirty="0"/>
              <a:t>www.corc.uk.net</a:t>
            </a:r>
          </a:p>
        </p:txBody>
      </p:sp>
      <p:cxnSp>
        <p:nvCxnSpPr>
          <p:cNvPr id="11" name="Straight Connector 10"/>
          <p:cNvCxnSpPr/>
          <p:nvPr/>
        </p:nvCxnSpPr>
        <p:spPr>
          <a:xfrm flipH="1">
            <a:off x="0" y="5949280"/>
            <a:ext cx="9144000" cy="0"/>
          </a:xfrm>
          <a:prstGeom prst="line">
            <a:avLst/>
          </a:prstGeom>
          <a:ln>
            <a:solidFill>
              <a:schemeClr val="tx2"/>
            </a:solidFill>
          </a:ln>
        </p:spPr>
        <p:style>
          <a:lnRef idx="1">
            <a:schemeClr val="dk1"/>
          </a:lnRef>
          <a:fillRef idx="0">
            <a:schemeClr val="dk1"/>
          </a:fillRef>
          <a:effectRef idx="0">
            <a:schemeClr val="dk1"/>
          </a:effectRef>
          <a:fontRef idx="minor">
            <a:schemeClr val="tx1"/>
          </a:fontRef>
        </p:style>
      </p:cxnSp>
      <p:pic>
        <p:nvPicPr>
          <p:cNvPr id="5" name="Picture 2" descr="X:\Communications\Logos\CORC LOGO 2016 RGB.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452320" y="6061373"/>
            <a:ext cx="1472362" cy="6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23688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70" r:id="rId5"/>
    <p:sldLayoutId id="2147483671" r:id="rId6"/>
    <p:sldLayoutId id="2147483672" r:id="rId7"/>
    <p:sldLayoutId id="2147483673" r:id="rId8"/>
    <p:sldLayoutId id="2147483675" r:id="rId9"/>
    <p:sldLayoutId id="2147483676" r:id="rId10"/>
  </p:sldLayoutIdLst>
  <p:txStyles>
    <p:titleStyle>
      <a:lvl1pPr algn="l" defTabSz="914400" rtl="0" eaLnBrk="1" latinLnBrk="0" hangingPunct="1">
        <a:spcBef>
          <a:spcPct val="0"/>
        </a:spcBef>
        <a:buNone/>
        <a:defRPr sz="4000" b="1"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anose="020B0604020202020204"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hyperlink" Target="http://dx.doi.org/10.1177/1359104515615642"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qualitysafety.bmj.com/content/early/2014/01/23/bmjqs-2013-002557.ful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link.springer.com/article/10.1007/s10488-014-0592-y"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www.menti.com/"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2" Type="http://schemas.openxmlformats.org/officeDocument/2006/relationships/hyperlink" Target="http://link.springer.com/article/10.1007/s10488-014-0577-x"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hyperlink" Target="http://www.menti.com/" TargetMode="Externa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link.springer.com/article/10.1007/s00787-016-0938-y"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EF06FE-72ED-4D43-A455-5C2FAE2356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781"/>
            <a:ext cx="9144000" cy="5958504"/>
          </a:xfrm>
          <a:prstGeom prst="rect">
            <a:avLst/>
          </a:prstGeom>
          <a:blipFill dpi="0" rotWithShape="1">
            <a:blip r:embed="rId3">
              <a:alphaModFix amt="33000"/>
            </a:blip>
            <a:srcRect/>
            <a:tile tx="0" ty="0" sx="100000" sy="100000" flip="none" algn="tl"/>
          </a:blipFill>
        </p:spPr>
      </p:pic>
      <p:sp>
        <p:nvSpPr>
          <p:cNvPr id="4" name="Rectangle 3">
            <a:extLst>
              <a:ext uri="{FF2B5EF4-FFF2-40B4-BE49-F238E27FC236}">
                <a16:creationId xmlns:a16="http://schemas.microsoft.com/office/drawing/2014/main" id="{C0DA9947-B6E7-4EB7-8996-09531FB6E54A}"/>
              </a:ext>
            </a:extLst>
          </p:cNvPr>
          <p:cNvSpPr/>
          <p:nvPr/>
        </p:nvSpPr>
        <p:spPr>
          <a:xfrm>
            <a:off x="-252536" y="-171400"/>
            <a:ext cx="9793088" cy="6112123"/>
          </a:xfrm>
          <a:prstGeom prst="rect">
            <a:avLst/>
          </a:prstGeom>
          <a:solidFill>
            <a:schemeClr val="bg1">
              <a:alpha val="6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a:p>
            <a:pPr algn="ctr"/>
            <a:endParaRPr lang="en-GB" dirty="0"/>
          </a:p>
          <a:p>
            <a:pPr algn="ctr"/>
            <a:endParaRPr lang="en-GB" dirty="0"/>
          </a:p>
        </p:txBody>
      </p:sp>
      <p:sp>
        <p:nvSpPr>
          <p:cNvPr id="6" name="Rectangle 5"/>
          <p:cNvSpPr/>
          <p:nvPr/>
        </p:nvSpPr>
        <p:spPr>
          <a:xfrm>
            <a:off x="0" y="-171400"/>
            <a:ext cx="9144000" cy="62947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2"/>
                </a:solidFill>
              </a:rPr>
              <a:t>CORC Members’ Forum</a:t>
            </a:r>
          </a:p>
          <a:p>
            <a:pPr algn="ctr"/>
            <a:r>
              <a:rPr lang="en-GB" sz="3600" b="1" dirty="0">
                <a:solidFill>
                  <a:schemeClr val="tx2"/>
                </a:solidFill>
              </a:rPr>
              <a:t>November 2017</a:t>
            </a:r>
            <a:br>
              <a:rPr lang="en-GB" sz="3600" b="1" dirty="0">
                <a:solidFill>
                  <a:schemeClr val="tx2"/>
                </a:solidFill>
              </a:rPr>
            </a:br>
            <a:endParaRPr lang="en-GB" sz="3600" b="1" dirty="0">
              <a:solidFill>
                <a:schemeClr val="tx2"/>
              </a:solidFill>
            </a:endParaRPr>
          </a:p>
          <a:p>
            <a:pPr algn="ctr"/>
            <a:r>
              <a:rPr lang="en-GB" sz="3400" b="1" dirty="0">
                <a:solidFill>
                  <a:schemeClr val="tx2"/>
                </a:solidFill>
              </a:rPr>
              <a:t>15 years of CORC: changing outcomes in a changing world?</a:t>
            </a:r>
          </a:p>
          <a:p>
            <a:pPr algn="ctr"/>
            <a:endParaRPr lang="en-GB" sz="3400" b="1" dirty="0">
              <a:solidFill>
                <a:schemeClr val="tx2"/>
              </a:solidFill>
            </a:endParaRPr>
          </a:p>
          <a:p>
            <a:pPr algn="ctr"/>
            <a:r>
              <a:rPr lang="en-GB" sz="3400" b="1" dirty="0">
                <a:solidFill>
                  <a:schemeClr val="tx2"/>
                </a:solidFill>
              </a:rPr>
              <a:t>#</a:t>
            </a:r>
            <a:r>
              <a:rPr lang="en-GB" sz="3400" b="1" dirty="0" err="1">
                <a:solidFill>
                  <a:schemeClr val="tx2"/>
                </a:solidFill>
              </a:rPr>
              <a:t>CORCforum</a:t>
            </a:r>
            <a:endParaRPr lang="en-GB" sz="3400" b="1" dirty="0">
              <a:solidFill>
                <a:schemeClr val="tx2"/>
              </a:solidFill>
            </a:endParaRPr>
          </a:p>
        </p:txBody>
      </p:sp>
    </p:spTree>
    <p:extLst>
      <p:ext uri="{BB962C8B-B14F-4D97-AF65-F5344CB8AC3E}">
        <p14:creationId xmlns:p14="http://schemas.microsoft.com/office/powerpoint/2010/main" val="2558081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79512" y="1124744"/>
            <a:ext cx="5472608" cy="5040560"/>
          </a:xfrm>
        </p:spPr>
        <p:txBody>
          <a:bodyPr/>
          <a:lstStyle/>
          <a:p>
            <a:r>
              <a:rPr lang="en-GB" sz="1700" dirty="0"/>
              <a:t>Clinicians and CYP in mental and physical health services reported concerns that PROMs could alter therapeutic discussions. </a:t>
            </a:r>
          </a:p>
          <a:p>
            <a:r>
              <a:rPr lang="en-GB" sz="1700" dirty="0"/>
              <a:t>MH service users were concerned measures could alter the pace of clinical discussions at the expense of therapeutic relationships</a:t>
            </a:r>
          </a:p>
          <a:p>
            <a:r>
              <a:rPr lang="en-GB" sz="1700" dirty="0"/>
              <a:t>Physical health service users were concerned that PROMs could direct clinical discussions away from physical health toward MH. </a:t>
            </a:r>
          </a:p>
          <a:p>
            <a:r>
              <a:rPr lang="en-GB" sz="1700" dirty="0"/>
              <a:t>Similar barriers (and facilitators) to person centred care found in CAMHS and adult services:</a:t>
            </a:r>
          </a:p>
          <a:p>
            <a:pPr lvl="1"/>
            <a:r>
              <a:rPr lang="en-GB" sz="1700" dirty="0">
                <a:solidFill>
                  <a:schemeClr val="tx2"/>
                </a:solidFill>
              </a:rPr>
              <a:t>Information sharing/communication, </a:t>
            </a:r>
          </a:p>
          <a:p>
            <a:pPr lvl="1"/>
            <a:r>
              <a:rPr lang="en-GB" sz="1700" dirty="0">
                <a:solidFill>
                  <a:schemeClr val="tx2"/>
                </a:solidFill>
              </a:rPr>
              <a:t>Capacity of service users to be involved and </a:t>
            </a:r>
          </a:p>
          <a:p>
            <a:pPr lvl="1"/>
            <a:r>
              <a:rPr lang="en-GB" sz="1700" dirty="0">
                <a:solidFill>
                  <a:schemeClr val="tx2"/>
                </a:solidFill>
              </a:rPr>
              <a:t>Available resources. </a:t>
            </a:r>
          </a:p>
          <a:p>
            <a:pPr lvl="1"/>
            <a:r>
              <a:rPr lang="en-GB" sz="1700" dirty="0">
                <a:solidFill>
                  <a:schemeClr val="tx2"/>
                </a:solidFill>
              </a:rPr>
              <a:t>The main difference was related to a more complex role of a carer in children/young people services.</a:t>
            </a:r>
          </a:p>
          <a:p>
            <a:endParaRPr lang="en-GB" sz="1600" dirty="0"/>
          </a:p>
          <a:p>
            <a:endParaRPr lang="en-GB" sz="1600" dirty="0"/>
          </a:p>
        </p:txBody>
      </p:sp>
      <p:sp>
        <p:nvSpPr>
          <p:cNvPr id="4" name="Title 3"/>
          <p:cNvSpPr>
            <a:spLocks noGrp="1"/>
          </p:cNvSpPr>
          <p:nvPr>
            <p:ph type="title"/>
          </p:nvPr>
        </p:nvSpPr>
        <p:spPr/>
        <p:txBody>
          <a:bodyPr>
            <a:normAutofit fontScale="90000"/>
          </a:bodyPr>
          <a:lstStyle/>
          <a:p>
            <a:r>
              <a:rPr lang="en-GB" sz="3600" kern="0" dirty="0">
                <a:solidFill>
                  <a:srgbClr val="FFFFFF"/>
                </a:solidFill>
              </a:rPr>
              <a:t>1b. Barriers to use of ROMS</a:t>
            </a:r>
            <a:endParaRPr lang="en-GB" dirty="0"/>
          </a:p>
        </p:txBody>
      </p:sp>
      <p:sp>
        <p:nvSpPr>
          <p:cNvPr id="7" name="Content Placeholder 4"/>
          <p:cNvSpPr txBox="1">
            <a:spLocks/>
          </p:cNvSpPr>
          <p:nvPr/>
        </p:nvSpPr>
        <p:spPr>
          <a:xfrm>
            <a:off x="209854" y="5998336"/>
            <a:ext cx="7167576" cy="959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accent1"/>
              </a:buClr>
              <a:buFont typeface="Arial" panose="020B0604020202020204"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700" dirty="0">
                <a:solidFill>
                  <a:schemeClr val="tx1"/>
                </a:solidFill>
              </a:rPr>
              <a:t>Wolpert, M., Curtis-Tyler, K., &amp; </a:t>
            </a:r>
            <a:r>
              <a:rPr lang="en-GB" sz="700" dirty="0" err="1">
                <a:solidFill>
                  <a:schemeClr val="tx1"/>
                </a:solidFill>
              </a:rPr>
              <a:t>Edbrooke</a:t>
            </a:r>
            <a:r>
              <a:rPr lang="en-GB" sz="700" dirty="0">
                <a:solidFill>
                  <a:schemeClr val="tx1"/>
                </a:solidFill>
              </a:rPr>
              <a:t>-Childs, J. (2016). A Qualitative Exploration of Patient and Clinician Views on Patient Reported Outcome Measures in Child Mental Health and Diabetes Services. Administration and Policy in Mental Health and Mental Health Services Research, 43(3), 309-315. </a:t>
            </a:r>
            <a:r>
              <a:rPr lang="en-GB" sz="700" dirty="0" err="1">
                <a:solidFill>
                  <a:schemeClr val="tx1"/>
                </a:solidFill>
              </a:rPr>
              <a:t>doi</a:t>
            </a:r>
            <a:r>
              <a:rPr lang="en-GB" sz="700" dirty="0">
                <a:solidFill>
                  <a:schemeClr val="tx1"/>
                </a:solidFill>
              </a:rPr>
              <a:t>: 10.1007/s10488-014-0586-9. </a:t>
            </a:r>
          </a:p>
          <a:p>
            <a:pPr marL="0" indent="0">
              <a:buNone/>
            </a:pPr>
            <a:r>
              <a:rPr lang="en-GB" sz="700" dirty="0"/>
              <a:t>Gondek, D., </a:t>
            </a:r>
            <a:r>
              <a:rPr lang="en-GB" sz="700" dirty="0" err="1"/>
              <a:t>Edbrooke</a:t>
            </a:r>
            <a:r>
              <a:rPr lang="en-GB" sz="700" dirty="0"/>
              <a:t>-Childs, J., </a:t>
            </a:r>
            <a:r>
              <a:rPr lang="en-GB" sz="700" dirty="0" err="1"/>
              <a:t>Velikonja</a:t>
            </a:r>
            <a:r>
              <a:rPr lang="en-GB" sz="700" dirty="0"/>
              <a:t>, T., Chapman, L., Saunders, F., Hayes, D., &amp; Wolpert, M. (2016). Facilitators and barriers to person-centred care in child and young people mental health services: a systematic review. Clinical Psychology and Psychotherapy. </a:t>
            </a:r>
            <a:r>
              <a:rPr lang="en-GB" sz="700" dirty="0" err="1"/>
              <a:t>doi</a:t>
            </a:r>
            <a:r>
              <a:rPr lang="en-GB" sz="700" dirty="0"/>
              <a:t>: 10.1002/cpp.2052  review of Gleeson, H., Calderon, A., Swami, V., Deighton, J., Wolpert, M., &amp; </a:t>
            </a:r>
            <a:r>
              <a:rPr lang="en-GB" sz="700" dirty="0" err="1"/>
              <a:t>Edbrooke</a:t>
            </a:r>
            <a:r>
              <a:rPr lang="en-GB" sz="700" dirty="0"/>
              <a:t>-Childs, J. (2016). Systematic review of approaches to using patient experience data for quality improvement in healthcare settings. BMJ Open. doi:10.1136/bmjopen-2016-011907</a:t>
            </a:r>
          </a:p>
          <a:p>
            <a:pPr marL="0" indent="0">
              <a:buFont typeface="Arial" panose="020B0604020202020204" pitchFamily="34" charset="0"/>
              <a:buNone/>
            </a:pPr>
            <a:endParaRPr lang="en-GB" sz="700" dirty="0">
              <a:solidFill>
                <a:schemeClr val="tx1"/>
              </a:solidFill>
            </a:endParaRPr>
          </a:p>
          <a:p>
            <a:pPr marL="360000"/>
            <a:endParaRPr lang="en-GB" sz="1200" dirty="0"/>
          </a:p>
        </p:txBody>
      </p:sp>
      <p:pic>
        <p:nvPicPr>
          <p:cNvPr id="8" name="Picture 7">
            <a:extLst>
              <a:ext uri="{FF2B5EF4-FFF2-40B4-BE49-F238E27FC236}">
                <a16:creationId xmlns:a16="http://schemas.microsoft.com/office/drawing/2014/main" id="{432ABC93-EDD4-4181-8A11-1F615AF333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9141" y="1124744"/>
            <a:ext cx="3156577" cy="4737474"/>
          </a:xfrm>
          <a:prstGeom prst="rect">
            <a:avLst/>
          </a:prstGeom>
        </p:spPr>
      </p:pic>
    </p:spTree>
    <p:extLst>
      <p:ext uri="{BB962C8B-B14F-4D97-AF65-F5344CB8AC3E}">
        <p14:creationId xmlns:p14="http://schemas.microsoft.com/office/powerpoint/2010/main" val="2265243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706705" y="1219064"/>
            <a:ext cx="5472608" cy="4680520"/>
          </a:xfrm>
        </p:spPr>
        <p:txBody>
          <a:bodyPr/>
          <a:lstStyle/>
          <a:p>
            <a:r>
              <a:rPr lang="en-GB" sz="2000" dirty="0"/>
              <a:t>Training and ongoing support facilitated  implementing outcome monitoring at a service- and session-level. </a:t>
            </a:r>
          </a:p>
          <a:p>
            <a:r>
              <a:rPr lang="en-GB" sz="2000" dirty="0"/>
              <a:t>Clinicians who reported higher levels of use of cognitive behaviour or humanistic approaches had higher levels of PROM use. </a:t>
            </a:r>
          </a:p>
          <a:p>
            <a:r>
              <a:rPr lang="en-GB" sz="2000" dirty="0"/>
              <a:t>Clinicians who received training had higher levels of self-efficacy regarding PROMs.</a:t>
            </a:r>
          </a:p>
          <a:p>
            <a:r>
              <a:rPr lang="en-GB" sz="2000" dirty="0"/>
              <a:t>Clinicians with more positive attitudes or self-efficacy regarding PROMs had higher levels of PROM use than clinicians with less positive attitudes or self-efficacy regarding PROMs.</a:t>
            </a:r>
          </a:p>
          <a:p>
            <a:pPr marL="0" indent="0">
              <a:buNone/>
            </a:pPr>
            <a:r>
              <a:rPr lang="en-GB" sz="1200" dirty="0"/>
              <a:t>. </a:t>
            </a:r>
          </a:p>
        </p:txBody>
      </p:sp>
      <p:sp>
        <p:nvSpPr>
          <p:cNvPr id="4" name="Title 3"/>
          <p:cNvSpPr>
            <a:spLocks noGrp="1"/>
          </p:cNvSpPr>
          <p:nvPr>
            <p:ph type="title"/>
          </p:nvPr>
        </p:nvSpPr>
        <p:spPr/>
        <p:txBody>
          <a:bodyPr>
            <a:normAutofit fontScale="90000"/>
          </a:bodyPr>
          <a:lstStyle/>
          <a:p>
            <a:r>
              <a:rPr lang="en-GB" sz="3600" kern="0" dirty="0">
                <a:solidFill>
                  <a:srgbClr val="FFFFFF"/>
                </a:solidFill>
              </a:rPr>
              <a:t>1c. Facilitators to use ROMS</a:t>
            </a:r>
            <a:r>
              <a:rPr lang="en-US" sz="1800" b="0" kern="0" dirty="0">
                <a:solidFill>
                  <a:sysClr val="windowText" lastClr="000000"/>
                </a:solidFill>
              </a:rPr>
              <a:t>		</a:t>
            </a:r>
            <a:endParaRPr lang="en-GB" dirty="0"/>
          </a:p>
        </p:txBody>
      </p:sp>
      <p:sp>
        <p:nvSpPr>
          <p:cNvPr id="8" name="Content Placeholder 4"/>
          <p:cNvSpPr txBox="1">
            <a:spLocks/>
          </p:cNvSpPr>
          <p:nvPr/>
        </p:nvSpPr>
        <p:spPr>
          <a:xfrm>
            <a:off x="313000" y="5993904"/>
            <a:ext cx="7211328" cy="8640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accent1"/>
              </a:buClr>
              <a:buFont typeface="Arial" panose="020B0604020202020204"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900" dirty="0">
                <a:solidFill>
                  <a:schemeClr val="tx1"/>
                </a:solidFill>
              </a:rPr>
              <a:t>Sharples, E., Qin, C., </a:t>
            </a:r>
            <a:r>
              <a:rPr lang="en-GB" sz="900" dirty="0" err="1">
                <a:solidFill>
                  <a:schemeClr val="tx1"/>
                </a:solidFill>
              </a:rPr>
              <a:t>Goveas</a:t>
            </a:r>
            <a:r>
              <a:rPr lang="en-GB" sz="900" dirty="0">
                <a:solidFill>
                  <a:schemeClr val="tx1"/>
                </a:solidFill>
              </a:rPr>
              <a:t>, V., </a:t>
            </a:r>
            <a:r>
              <a:rPr lang="en-GB" sz="900" dirty="0" err="1">
                <a:solidFill>
                  <a:schemeClr val="tx1"/>
                </a:solidFill>
              </a:rPr>
              <a:t>Gondek</a:t>
            </a:r>
            <a:r>
              <a:rPr lang="en-GB" sz="900" dirty="0">
                <a:solidFill>
                  <a:schemeClr val="tx1"/>
                </a:solidFill>
              </a:rPr>
              <a:t>, D., </a:t>
            </a:r>
            <a:r>
              <a:rPr lang="en-GB" sz="900" dirty="0" err="1">
                <a:solidFill>
                  <a:schemeClr val="tx1"/>
                </a:solidFill>
              </a:rPr>
              <a:t>Deighton</a:t>
            </a:r>
            <a:r>
              <a:rPr lang="en-GB" sz="900" dirty="0">
                <a:solidFill>
                  <a:schemeClr val="tx1"/>
                </a:solidFill>
              </a:rPr>
              <a:t>, J., Wolpert, M., &amp; </a:t>
            </a:r>
            <a:r>
              <a:rPr lang="en-GB" sz="900" dirty="0" err="1">
                <a:solidFill>
                  <a:schemeClr val="tx1"/>
                </a:solidFill>
              </a:rPr>
              <a:t>Edbrooke</a:t>
            </a:r>
            <a:r>
              <a:rPr lang="en-GB" sz="900" dirty="0">
                <a:solidFill>
                  <a:schemeClr val="tx1"/>
                </a:solidFill>
              </a:rPr>
              <a:t>-Childs, J. (2016). A qualitative exploration of attitudes towards the use of outcome measures in child and adolescent mental health services. Clinical Child Psychology and Psychiatry. </a:t>
            </a:r>
            <a:r>
              <a:rPr lang="en-GB" sz="900" dirty="0" err="1">
                <a:solidFill>
                  <a:schemeClr val="tx1"/>
                </a:solidFill>
              </a:rPr>
              <a:t>doi</a:t>
            </a:r>
            <a:r>
              <a:rPr lang="en-GB" sz="900" dirty="0">
                <a:solidFill>
                  <a:schemeClr val="tx1"/>
                </a:solidFill>
              </a:rPr>
              <a:t>: 10.1177/1359104516652929 </a:t>
            </a:r>
          </a:p>
          <a:p>
            <a:pPr marL="0" indent="0">
              <a:buNone/>
            </a:pPr>
            <a:r>
              <a:rPr lang="en-GB" sz="900" dirty="0" err="1">
                <a:solidFill>
                  <a:schemeClr val="tx1"/>
                </a:solidFill>
              </a:rPr>
              <a:t>Edbrooke</a:t>
            </a:r>
            <a:r>
              <a:rPr lang="en-GB" sz="900" dirty="0">
                <a:solidFill>
                  <a:schemeClr val="tx1"/>
                </a:solidFill>
              </a:rPr>
              <a:t>-Childs, J., Barry, D., Rodriguez, I., Papageorgiou, D., Wolpert, M., &amp; Schulz, J. (in press). Patient reported outcome measures in child and adolescent mental health services: Associations between clinician demographic characteristics, attitudes, and efficacy. Child and Adolescent Mental Health.</a:t>
            </a:r>
          </a:p>
          <a:p>
            <a:endParaRPr lang="en-GB" sz="900" dirty="0"/>
          </a:p>
          <a:p>
            <a:endParaRPr lang="en-GB" sz="900" b="1" dirty="0">
              <a:solidFill>
                <a:schemeClr val="tx1"/>
              </a:solidFill>
            </a:endParaRPr>
          </a:p>
          <a:p>
            <a:endParaRPr lang="en-GB" sz="900" dirty="0">
              <a:solidFill>
                <a:schemeClr val="tx1"/>
              </a:solidFill>
            </a:endParaRPr>
          </a:p>
          <a:p>
            <a:pPr marL="360000"/>
            <a:endParaRPr lang="en-GB" sz="900" dirty="0"/>
          </a:p>
        </p:txBody>
      </p:sp>
      <p:pic>
        <p:nvPicPr>
          <p:cNvPr id="3" name="Picture 2">
            <a:extLst>
              <a:ext uri="{FF2B5EF4-FFF2-40B4-BE49-F238E27FC236}">
                <a16:creationId xmlns:a16="http://schemas.microsoft.com/office/drawing/2014/main" id="{F0898F28-F0CB-48E1-A3E8-B71ADA2B84B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360" t="11967" r="38189" b="16721"/>
          <a:stretch/>
        </p:blipFill>
        <p:spPr>
          <a:xfrm>
            <a:off x="95776" y="1150062"/>
            <a:ext cx="3610929" cy="4680520"/>
          </a:xfrm>
          <a:prstGeom prst="rect">
            <a:avLst/>
          </a:prstGeom>
        </p:spPr>
      </p:pic>
    </p:spTree>
    <p:extLst>
      <p:ext uri="{BB962C8B-B14F-4D97-AF65-F5344CB8AC3E}">
        <p14:creationId xmlns:p14="http://schemas.microsoft.com/office/powerpoint/2010/main" val="1045517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79512" y="1124744"/>
            <a:ext cx="8784976" cy="4597971"/>
          </a:xfrm>
        </p:spPr>
        <p:txBody>
          <a:bodyPr/>
          <a:lstStyle/>
          <a:p>
            <a:r>
              <a:rPr lang="en-GB" sz="2000" dirty="0"/>
              <a:t>After training, supervisors had more positive attitudes to administering and using feedback from PROMs and higher levels of self-efficacy about using PROMs in supervision.</a:t>
            </a:r>
            <a:br>
              <a:rPr lang="en-GB" sz="2000" dirty="0"/>
            </a:br>
            <a:endParaRPr lang="en-GB" sz="2000" dirty="0"/>
          </a:p>
          <a:p>
            <a:r>
              <a:rPr lang="en-GB" sz="2000" dirty="0"/>
              <a:t>A key part of training was giving professionals time to consider how to use measures in a way that fits with their approach and their patients.</a:t>
            </a:r>
            <a:br>
              <a:rPr lang="en-GB" sz="2000" dirty="0"/>
            </a:br>
            <a:endParaRPr lang="en-GB" sz="2000" dirty="0"/>
          </a:p>
          <a:p>
            <a:r>
              <a:rPr lang="en-GB" sz="2000" dirty="0"/>
              <a:t>Training in how to use &amp; interpret data from service users and use data to improve the quality of services was identified in a systematic review.</a:t>
            </a:r>
            <a:br>
              <a:rPr lang="en-GB" sz="1800" dirty="0"/>
            </a:br>
            <a:endParaRPr lang="en-GB" sz="1800" dirty="0"/>
          </a:p>
        </p:txBody>
      </p:sp>
      <p:sp>
        <p:nvSpPr>
          <p:cNvPr id="4" name="Title 3"/>
          <p:cNvSpPr>
            <a:spLocks noGrp="1"/>
          </p:cNvSpPr>
          <p:nvPr>
            <p:ph type="title"/>
          </p:nvPr>
        </p:nvSpPr>
        <p:spPr/>
        <p:txBody>
          <a:bodyPr>
            <a:normAutofit fontScale="90000"/>
          </a:bodyPr>
          <a:lstStyle/>
          <a:p>
            <a:r>
              <a:rPr lang="en-GB" sz="3600" dirty="0"/>
              <a:t>1d. Changing professional behaviour		</a:t>
            </a:r>
            <a:endParaRPr lang="en-GB" dirty="0"/>
          </a:p>
        </p:txBody>
      </p:sp>
      <p:sp>
        <p:nvSpPr>
          <p:cNvPr id="2" name="TextBox 1"/>
          <p:cNvSpPr txBox="1"/>
          <p:nvPr/>
        </p:nvSpPr>
        <p:spPr>
          <a:xfrm>
            <a:off x="0" y="5938739"/>
            <a:ext cx="7596336" cy="646331"/>
          </a:xfrm>
          <a:prstGeom prst="rect">
            <a:avLst/>
          </a:prstGeom>
          <a:noFill/>
        </p:spPr>
        <p:txBody>
          <a:bodyPr wrap="square" rtlCol="0">
            <a:spAutoFit/>
          </a:bodyPr>
          <a:lstStyle/>
          <a:p>
            <a:r>
              <a:rPr lang="en-GB" sz="700" dirty="0" err="1"/>
              <a:t>Edbrooke</a:t>
            </a:r>
            <a:r>
              <a:rPr lang="en-GB" sz="700" dirty="0"/>
              <a:t>-Childs, J., Wolpert, M., &amp; </a:t>
            </a:r>
            <a:r>
              <a:rPr lang="en-GB" sz="700" dirty="0" err="1"/>
              <a:t>Deighton</a:t>
            </a:r>
            <a:r>
              <a:rPr lang="en-GB" sz="700" dirty="0"/>
              <a:t>, J. (2016). Using Patient Reported Outcome Measures to Improve Service Effectiveness (UPROMISE): Training clinicians to Use Outcome Measures in Child Mental Health. Administration and Policy in Mental Health and Mental Health Services Research, 43(3), 302-308. </a:t>
            </a:r>
            <a:r>
              <a:rPr lang="en-GB" sz="700" dirty="0" err="1"/>
              <a:t>doi</a:t>
            </a:r>
            <a:r>
              <a:rPr lang="en-GB" sz="700" dirty="0"/>
              <a:t>: 10.1007/s10488-014-0600-2.</a:t>
            </a:r>
          </a:p>
          <a:p>
            <a:r>
              <a:rPr lang="en-GB" sz="700" dirty="0"/>
              <a:t>Fullerton, M., </a:t>
            </a:r>
            <a:r>
              <a:rPr lang="en-GB" sz="700" dirty="0" err="1"/>
              <a:t>Edbrooke</a:t>
            </a:r>
            <a:r>
              <a:rPr lang="en-GB" sz="700" dirty="0"/>
              <a:t>-Childs, J., Law, D., Martin, K., Whelan, I., &amp; Wolpert, M. (2017). Using patient-reported outcome measures to improve service effectiveness for supervisors: a mixed-methods evaluation of supervisors' attitudes and self-efficacy after training to use outcome measures in child mental health. Child and Adolescent Mental Health. </a:t>
            </a:r>
            <a:r>
              <a:rPr lang="en-GB" sz="700" dirty="0" err="1"/>
              <a:t>doi</a:t>
            </a:r>
            <a:r>
              <a:rPr lang="en-GB" sz="700" dirty="0"/>
              <a:t>: 10.1111/camh.12206 </a:t>
            </a:r>
          </a:p>
          <a:p>
            <a:endParaRPr lang="en-GB" sz="800" dirty="0"/>
          </a:p>
        </p:txBody>
      </p:sp>
    </p:spTree>
    <p:extLst>
      <p:ext uri="{BB962C8B-B14F-4D97-AF65-F5344CB8AC3E}">
        <p14:creationId xmlns:p14="http://schemas.microsoft.com/office/powerpoint/2010/main" val="180123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825C3AA-1DD0-40AB-AC48-7176D2F668EE}"/>
              </a:ext>
            </a:extLst>
          </p:cNvPr>
          <p:cNvSpPr>
            <a:spLocks noGrp="1"/>
          </p:cNvSpPr>
          <p:nvPr>
            <p:ph type="ctrTitle"/>
          </p:nvPr>
        </p:nvSpPr>
        <p:spPr>
          <a:xfrm>
            <a:off x="539552" y="4293096"/>
            <a:ext cx="8064896" cy="747514"/>
          </a:xfrm>
        </p:spPr>
        <p:txBody>
          <a:bodyPr>
            <a:normAutofit fontScale="90000"/>
          </a:bodyPr>
          <a:lstStyle/>
          <a:p>
            <a:r>
              <a:rPr lang="en-GB" dirty="0"/>
              <a:t>2. How best to measure change in mental health over time?</a:t>
            </a:r>
          </a:p>
        </p:txBody>
      </p:sp>
    </p:spTree>
    <p:extLst>
      <p:ext uri="{BB962C8B-B14F-4D97-AF65-F5344CB8AC3E}">
        <p14:creationId xmlns:p14="http://schemas.microsoft.com/office/powerpoint/2010/main" val="1906385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340768"/>
            <a:ext cx="8784976" cy="1179732"/>
          </a:xfrm>
        </p:spPr>
        <p:txBody>
          <a:bodyPr/>
          <a:lstStyle/>
          <a:p>
            <a:pPr marL="360000"/>
            <a:r>
              <a:rPr lang="en-GB" sz="2000" dirty="0"/>
              <a:t>Reviewed strengths and limitations of commonly used PROMs.</a:t>
            </a:r>
          </a:p>
          <a:p>
            <a:pPr marL="360000"/>
            <a:r>
              <a:rPr lang="en-GB" sz="2000" dirty="0"/>
              <a:t>Explored how to analyse ratings of service satisfaction to inform the use of measures.</a:t>
            </a:r>
          </a:p>
          <a:p>
            <a:pPr marL="360000"/>
            <a:endParaRPr lang="en-GB" sz="1800" dirty="0"/>
          </a:p>
        </p:txBody>
      </p:sp>
      <p:sp>
        <p:nvSpPr>
          <p:cNvPr id="3" name="Title 2"/>
          <p:cNvSpPr>
            <a:spLocks noGrp="1"/>
          </p:cNvSpPr>
          <p:nvPr>
            <p:ph type="title"/>
          </p:nvPr>
        </p:nvSpPr>
        <p:spPr>
          <a:xfrm>
            <a:off x="421196" y="188640"/>
            <a:ext cx="8229600" cy="634082"/>
          </a:xfrm>
        </p:spPr>
        <p:txBody>
          <a:bodyPr>
            <a:normAutofit fontScale="90000"/>
          </a:bodyPr>
          <a:lstStyle/>
          <a:p>
            <a:r>
              <a:rPr lang="en-GB" dirty="0"/>
              <a:t>2a. Determining best practice</a:t>
            </a:r>
          </a:p>
        </p:txBody>
      </p:sp>
      <p:sp>
        <p:nvSpPr>
          <p:cNvPr id="4" name="TextBox 3"/>
          <p:cNvSpPr txBox="1"/>
          <p:nvPr/>
        </p:nvSpPr>
        <p:spPr>
          <a:xfrm>
            <a:off x="0" y="5949280"/>
            <a:ext cx="7344816" cy="1077218"/>
          </a:xfrm>
          <a:prstGeom prst="rect">
            <a:avLst/>
          </a:prstGeom>
          <a:noFill/>
        </p:spPr>
        <p:txBody>
          <a:bodyPr wrap="square" rtlCol="0">
            <a:spAutoFit/>
          </a:bodyPr>
          <a:lstStyle/>
          <a:p>
            <a:pPr marL="17100" indent="0">
              <a:buNone/>
            </a:pPr>
            <a:r>
              <a:rPr lang="en-GB" sz="800" dirty="0"/>
              <a:t>Brown, A., Ford, T., </a:t>
            </a:r>
            <a:r>
              <a:rPr lang="en-GB" sz="800" dirty="0" err="1"/>
              <a:t>Deighton</a:t>
            </a:r>
            <a:r>
              <a:rPr lang="en-GB" sz="800" dirty="0"/>
              <a:t>, J., &amp; Wolpert, M. (2012). Satisfaction in child and adolescent mental health services: translating users' feedback into measurement. Administration and Policy in Mental Health Mental Health Services Research. 41(4), 434–446. </a:t>
            </a:r>
          </a:p>
          <a:p>
            <a:pPr marL="17100" indent="0">
              <a:buNone/>
            </a:pPr>
            <a:r>
              <a:rPr lang="en-GB" sz="800" dirty="0"/>
              <a:t>Wolpert, M., Cheng, H. and </a:t>
            </a:r>
            <a:r>
              <a:rPr lang="en-GB" sz="800" dirty="0" err="1"/>
              <a:t>Deighton</a:t>
            </a:r>
            <a:r>
              <a:rPr lang="en-GB" sz="800" dirty="0"/>
              <a:t>, J. (2014). Review of four Patient Reported Outcome Measures (PROMs): SDQ, RCADS, C/ ORS and GBO: their strengths and limitations for clinical use and service evaluation. Child and Adolescent Mental Health.  20(1), 63–70. </a:t>
            </a:r>
          </a:p>
          <a:p>
            <a:pPr marL="17100" indent="0">
              <a:buNone/>
            </a:pPr>
            <a:r>
              <a:rPr lang="en-GB" sz="800" dirty="0"/>
              <a:t>Wolpert, M., </a:t>
            </a:r>
            <a:r>
              <a:rPr lang="en-GB" sz="800" dirty="0" err="1"/>
              <a:t>Görzig</a:t>
            </a:r>
            <a:r>
              <a:rPr lang="en-GB" sz="800" dirty="0"/>
              <a:t>, A., </a:t>
            </a:r>
            <a:r>
              <a:rPr lang="en-GB" sz="800" dirty="0" err="1"/>
              <a:t>Deighton</a:t>
            </a:r>
            <a:r>
              <a:rPr lang="en-GB" sz="800" dirty="0"/>
              <a:t>, J., </a:t>
            </a:r>
            <a:r>
              <a:rPr lang="en-GB" sz="800" dirty="0" err="1"/>
              <a:t>Fugard</a:t>
            </a:r>
            <a:r>
              <a:rPr lang="en-GB" sz="800" dirty="0"/>
              <a:t>, A.J.B., Newman, R. &amp; Ford, T. (2014). Comparison of indices of clinically meaningful change in child and adolescent mental health services: different scores, reliable change, crossing clinical thresholds and 'added value' - an exploration using parent rated scores on the SDQ Child and Adolescent Mental Health. 20(2), 94–101. </a:t>
            </a:r>
          </a:p>
          <a:p>
            <a:endParaRPr lang="en-GB" sz="800" dirty="0"/>
          </a:p>
        </p:txBody>
      </p:sp>
      <p:sp>
        <p:nvSpPr>
          <p:cNvPr id="7" name="Content Placeholder 1"/>
          <p:cNvSpPr txBox="1">
            <a:spLocks/>
          </p:cNvSpPr>
          <p:nvPr/>
        </p:nvSpPr>
        <p:spPr>
          <a:xfrm>
            <a:off x="225058" y="2411871"/>
            <a:ext cx="4067944" cy="35283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accent1"/>
              </a:buClr>
              <a:buFont typeface="Arial" panose="020B0604020202020204"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60000"/>
            <a:r>
              <a:rPr lang="en-GB" sz="2000" dirty="0"/>
              <a:t>Examination of metrics of clinically meaningfully change – reliable change, clinical change and ‘added value’</a:t>
            </a:r>
            <a:br>
              <a:rPr lang="en-GB" sz="2000" dirty="0"/>
            </a:br>
            <a:r>
              <a:rPr lang="en-GB" sz="2000" dirty="0"/>
              <a:t>scores – informed the development of our approach to analysing outcomes.</a:t>
            </a:r>
          </a:p>
          <a:p>
            <a:pPr marL="360000"/>
            <a:r>
              <a:rPr lang="en-GB" sz="2000" dirty="0"/>
              <a:t>We are continuing to examine different ways of analysing change in mental health over time (e.g., network analysis).</a:t>
            </a:r>
          </a:p>
        </p:txBody>
      </p:sp>
      <p:pic>
        <p:nvPicPr>
          <p:cNvPr id="6" name="Picture 5">
            <a:extLst>
              <a:ext uri="{FF2B5EF4-FFF2-40B4-BE49-F238E27FC236}">
                <a16:creationId xmlns:a16="http://schemas.microsoft.com/office/drawing/2014/main" id="{E8C4912C-4235-4090-BCAB-75D00D04D6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5664" y="2673256"/>
            <a:ext cx="4793009" cy="3123268"/>
          </a:xfrm>
          <a:prstGeom prst="rect">
            <a:avLst/>
          </a:prstGeom>
        </p:spPr>
      </p:pic>
    </p:spTree>
    <p:extLst>
      <p:ext uri="{BB962C8B-B14F-4D97-AF65-F5344CB8AC3E}">
        <p14:creationId xmlns:p14="http://schemas.microsoft.com/office/powerpoint/2010/main" val="3815986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9673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836712"/>
            <a:ext cx="8892480" cy="5040560"/>
          </a:xfrm>
        </p:spPr>
        <p:txBody>
          <a:bodyPr/>
          <a:lstStyle/>
          <a:p>
            <a:pPr marL="74250" lvl="1" indent="0">
              <a:buNone/>
            </a:pPr>
            <a:r>
              <a:rPr lang="en-GB" sz="2000" b="1" dirty="0"/>
              <a:t> </a:t>
            </a:r>
            <a:endParaRPr lang="en-GB" sz="2000" dirty="0">
              <a:solidFill>
                <a:schemeClr val="tx2"/>
              </a:solidFill>
            </a:endParaRPr>
          </a:p>
          <a:p>
            <a:pPr marL="360000" lvl="1">
              <a:buFont typeface="Arial" panose="020B0604020202020204" pitchFamily="34" charset="0"/>
              <a:buChar char="•"/>
            </a:pPr>
            <a:r>
              <a:rPr lang="en-GB" sz="2000" dirty="0">
                <a:solidFill>
                  <a:schemeClr val="tx2"/>
                </a:solidFill>
              </a:rPr>
              <a:t>Our approach considers both standardised or normed measures (e.g., SDQ) and idiographic or personal measures (e.g., Goal Based Outcomes).</a:t>
            </a:r>
          </a:p>
          <a:p>
            <a:pPr marL="360000" lvl="1">
              <a:buFont typeface="Arial" panose="020B0604020202020204" pitchFamily="34" charset="0"/>
              <a:buChar char="•"/>
            </a:pPr>
            <a:r>
              <a:rPr lang="en-GB" sz="2000" dirty="0">
                <a:solidFill>
                  <a:schemeClr val="tx2"/>
                </a:solidFill>
              </a:rPr>
              <a:t>We have undertaken research on collaboratively agreed goals as a key outcome metric</a:t>
            </a:r>
          </a:p>
          <a:p>
            <a:pPr marL="360000" lvl="1">
              <a:buFont typeface="Arial" panose="020B0604020202020204" pitchFamily="34" charset="0"/>
              <a:buChar char="•"/>
            </a:pPr>
            <a:r>
              <a:rPr lang="en-GB" sz="2000" dirty="0">
                <a:solidFill>
                  <a:schemeClr val="tx2"/>
                </a:solidFill>
              </a:rPr>
              <a:t>We found that children and families tend to report higher levels of change in Goal Based Outcomes than in standardised measures.</a:t>
            </a:r>
          </a:p>
          <a:p>
            <a:pPr marL="360000" lvl="1">
              <a:buFont typeface="Arial" panose="020B0604020202020204" pitchFamily="34" charset="0"/>
              <a:buChar char="•"/>
            </a:pPr>
            <a:r>
              <a:rPr lang="en-GB" sz="2000" dirty="0">
                <a:solidFill>
                  <a:schemeClr val="tx2"/>
                </a:solidFill>
              </a:rPr>
              <a:t>Change in Goals was more consistently associated with change in clinician-reported measures – and with satisfaction with care at case closure – than standardised measures.</a:t>
            </a:r>
          </a:p>
          <a:p>
            <a:pPr marL="360000" lvl="1">
              <a:buFont typeface="Arial" panose="020B0604020202020204" pitchFamily="34" charset="0"/>
              <a:buChar char="•"/>
            </a:pPr>
            <a:r>
              <a:rPr lang="en-GB" sz="2000" dirty="0">
                <a:solidFill>
                  <a:schemeClr val="tx2"/>
                </a:solidFill>
              </a:rPr>
              <a:t>We have published a series of papers analysing the types of goals young people and parents set in the early stages of therapy </a:t>
            </a:r>
          </a:p>
          <a:p>
            <a:pPr marL="760050" lvl="2"/>
            <a:r>
              <a:rPr lang="en-GB" sz="1800" dirty="0">
                <a:solidFill>
                  <a:schemeClr val="tx2"/>
                </a:solidFill>
              </a:rPr>
              <a:t>We produced a taxonomy of the different types of goals.</a:t>
            </a:r>
          </a:p>
          <a:p>
            <a:pPr marL="360000" lvl="1">
              <a:buFont typeface="Arial" panose="020B0604020202020204" pitchFamily="34" charset="0"/>
              <a:buChar char="•"/>
            </a:pPr>
            <a:endParaRPr lang="en-GB" sz="2000" dirty="0">
              <a:latin typeface="Arial"/>
            </a:endParaRPr>
          </a:p>
        </p:txBody>
      </p:sp>
      <p:sp>
        <p:nvSpPr>
          <p:cNvPr id="3" name="Title 2"/>
          <p:cNvSpPr>
            <a:spLocks noGrp="1"/>
          </p:cNvSpPr>
          <p:nvPr>
            <p:ph type="title"/>
          </p:nvPr>
        </p:nvSpPr>
        <p:spPr/>
        <p:txBody>
          <a:bodyPr>
            <a:noAutofit/>
          </a:bodyPr>
          <a:lstStyle/>
          <a:p>
            <a:pPr lvl="1" algn="l" rtl="0">
              <a:spcBef>
                <a:spcPct val="0"/>
              </a:spcBef>
            </a:pPr>
            <a:r>
              <a:rPr lang="en-GB" sz="2800" b="1" dirty="0">
                <a:solidFill>
                  <a:schemeClr val="bg1"/>
                </a:solidFill>
              </a:rPr>
              <a:t>2b. Considering goals as outcome measures</a:t>
            </a:r>
            <a:br>
              <a:rPr lang="en-GB" sz="2000" b="1" dirty="0"/>
            </a:br>
            <a:r>
              <a:rPr lang="en-US" sz="2000" dirty="0"/>
              <a:t>			</a:t>
            </a:r>
            <a:endParaRPr lang="en-GB" sz="2000" dirty="0"/>
          </a:p>
        </p:txBody>
      </p:sp>
      <p:sp>
        <p:nvSpPr>
          <p:cNvPr id="4" name="TextBox 3"/>
          <p:cNvSpPr txBox="1"/>
          <p:nvPr/>
        </p:nvSpPr>
        <p:spPr>
          <a:xfrm>
            <a:off x="0" y="5877272"/>
            <a:ext cx="7740352" cy="1477328"/>
          </a:xfrm>
          <a:prstGeom prst="rect">
            <a:avLst/>
          </a:prstGeom>
          <a:noFill/>
        </p:spPr>
        <p:txBody>
          <a:bodyPr wrap="square" rtlCol="0">
            <a:spAutoFit/>
          </a:bodyPr>
          <a:lstStyle/>
          <a:p>
            <a:pPr marL="17100" lvl="1"/>
            <a:r>
              <a:rPr lang="en-GB" sz="1000" dirty="0"/>
              <a:t>Jacob, J., </a:t>
            </a:r>
            <a:r>
              <a:rPr lang="en-GB" sz="1000" dirty="0" err="1"/>
              <a:t>Edbrooke</a:t>
            </a:r>
            <a:r>
              <a:rPr lang="en-GB" sz="1000" dirty="0"/>
              <a:t>-Childs, J., Law, D., &amp; Wolpert, M. (2015). </a:t>
            </a:r>
            <a:r>
              <a:rPr lang="en-GB" sz="1000" dirty="0">
                <a:hlinkClick r:id="rId3"/>
              </a:rPr>
              <a:t>Measuring what matters to patients: using goal content to inform measure choice and development</a:t>
            </a:r>
            <a:r>
              <a:rPr lang="en-GB" sz="1000" dirty="0"/>
              <a:t>. </a:t>
            </a:r>
            <a:r>
              <a:rPr lang="en-GB" sz="1000" i="1" dirty="0"/>
              <a:t>Clinical Child Psychology and Psychiatry</a:t>
            </a:r>
            <a:r>
              <a:rPr lang="en-GB" sz="1000" dirty="0"/>
              <a:t>. </a:t>
            </a:r>
            <a:r>
              <a:rPr lang="en-GB" sz="1000" i="1" dirty="0"/>
              <a:t>22</a:t>
            </a:r>
            <a:r>
              <a:rPr lang="en-GB" sz="1000" dirty="0"/>
              <a:t>(2), 170</a:t>
            </a:r>
            <a:r>
              <a:rPr lang="en-GB" sz="1000" dirty="0">
                <a:solidFill>
                  <a:srgbClr val="000000"/>
                </a:solidFill>
                <a:ea typeface="Calibri"/>
                <a:cs typeface="Times New Roman"/>
              </a:rPr>
              <a:t>–</a:t>
            </a:r>
            <a:r>
              <a:rPr lang="en-GB" sz="1000" dirty="0"/>
              <a:t>186.</a:t>
            </a:r>
          </a:p>
          <a:p>
            <a:pPr marL="17100" lvl="1" indent="0">
              <a:buNone/>
            </a:pPr>
            <a:r>
              <a:rPr lang="en-GB" sz="1000" dirty="0" err="1"/>
              <a:t>Edbrooke</a:t>
            </a:r>
            <a:r>
              <a:rPr lang="en-GB" sz="1000" dirty="0"/>
              <a:t>-Childs, J., Jacob, J., Law, D., Deighton, J., &amp; Wolpert, M. (2015). Interpreting standardized and idiographic outcome measures in CAMHS: what does change mean and how does it relate to functioning and experience? Child and Adolescent Mental Health. 20(3), 142–148. </a:t>
            </a:r>
          </a:p>
          <a:p>
            <a:pPr marL="17100" lvl="1" indent="0">
              <a:buNone/>
            </a:pPr>
            <a:r>
              <a:rPr lang="en-GB" sz="1000" dirty="0"/>
              <a:t>Bradley, J., Murphy, S., </a:t>
            </a:r>
            <a:r>
              <a:rPr lang="en-GB" sz="1000" dirty="0" err="1"/>
              <a:t>Fugard</a:t>
            </a:r>
            <a:r>
              <a:rPr lang="en-GB" sz="1000" dirty="0"/>
              <a:t>, A. J. B., </a:t>
            </a:r>
            <a:r>
              <a:rPr lang="en-GB" sz="1000" dirty="0" err="1"/>
              <a:t>Nolas</a:t>
            </a:r>
            <a:r>
              <a:rPr lang="en-GB" sz="1000" dirty="0"/>
              <a:t>, S-M. &amp; Law, D. (2013). What kind of goals do children and young people set for themselves in therapy? Developing a goals framework using CORC data. Child and Family Clinical Psychology Review, 1, 8–18. </a:t>
            </a:r>
          </a:p>
          <a:p>
            <a:pPr marL="360000" lvl="1" indent="-342900">
              <a:buFont typeface="Arial" panose="020B0604020202020204" pitchFamily="34" charset="0"/>
              <a:buChar char="•"/>
            </a:pPr>
            <a:endParaRPr lang="en-GB" sz="1000" b="1" dirty="0"/>
          </a:p>
          <a:p>
            <a:pPr marL="360000"/>
            <a:endParaRPr lang="en-GB" sz="1000" dirty="0"/>
          </a:p>
          <a:p>
            <a:endParaRPr lang="en-GB" sz="1000" dirty="0"/>
          </a:p>
        </p:txBody>
      </p:sp>
    </p:spTree>
    <p:extLst>
      <p:ext uri="{BB962C8B-B14F-4D97-AF65-F5344CB8AC3E}">
        <p14:creationId xmlns:p14="http://schemas.microsoft.com/office/powerpoint/2010/main" val="1889441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6E8487-F9FC-4C8B-8521-92B70D981841}"/>
              </a:ext>
            </a:extLst>
          </p:cNvPr>
          <p:cNvSpPr>
            <a:spLocks noGrp="1"/>
          </p:cNvSpPr>
          <p:nvPr>
            <p:ph idx="1"/>
          </p:nvPr>
        </p:nvSpPr>
        <p:spPr/>
        <p:txBody>
          <a:bodyPr/>
          <a:lstStyle/>
          <a:p>
            <a:endParaRPr lang="en-GB" sz="2800" dirty="0"/>
          </a:p>
          <a:p>
            <a:endParaRPr lang="en-GB" sz="2800" dirty="0"/>
          </a:p>
          <a:p>
            <a:endParaRPr lang="en-GB" sz="2800" dirty="0"/>
          </a:p>
          <a:p>
            <a:endParaRPr lang="en-GB" sz="2800" dirty="0"/>
          </a:p>
          <a:p>
            <a:endParaRPr lang="en-GB" sz="2800" dirty="0"/>
          </a:p>
          <a:p>
            <a:endParaRPr lang="en-GB" sz="2800" dirty="0"/>
          </a:p>
          <a:p>
            <a:endParaRPr lang="en-GB" sz="2800" dirty="0"/>
          </a:p>
          <a:p>
            <a:endParaRPr lang="en-GB" sz="2800" dirty="0"/>
          </a:p>
          <a:p>
            <a:endParaRPr lang="en-GB" sz="2800" dirty="0"/>
          </a:p>
          <a:p>
            <a:pPr marL="360000"/>
            <a:endParaRPr lang="en-GB" sz="1600" dirty="0">
              <a:solidFill>
                <a:schemeClr val="tx1"/>
              </a:solidFill>
            </a:endParaRPr>
          </a:p>
          <a:p>
            <a:endParaRPr lang="en-GB" sz="2800" dirty="0">
              <a:solidFill>
                <a:schemeClr val="tx1"/>
              </a:solidFill>
            </a:endParaRPr>
          </a:p>
        </p:txBody>
      </p:sp>
      <p:sp>
        <p:nvSpPr>
          <p:cNvPr id="3" name="Title 2">
            <a:extLst>
              <a:ext uri="{FF2B5EF4-FFF2-40B4-BE49-F238E27FC236}">
                <a16:creationId xmlns:a16="http://schemas.microsoft.com/office/drawing/2014/main" id="{E6AA5074-5DEE-4AD7-BE1C-A183CCB83216}"/>
              </a:ext>
            </a:extLst>
          </p:cNvPr>
          <p:cNvSpPr>
            <a:spLocks noGrp="1"/>
          </p:cNvSpPr>
          <p:nvPr>
            <p:ph type="title"/>
          </p:nvPr>
        </p:nvSpPr>
        <p:spPr>
          <a:xfrm>
            <a:off x="439391" y="214681"/>
            <a:ext cx="8229600" cy="634082"/>
          </a:xfrm>
        </p:spPr>
        <p:txBody>
          <a:bodyPr>
            <a:normAutofit fontScale="90000"/>
          </a:bodyPr>
          <a:lstStyle/>
          <a:p>
            <a:r>
              <a:rPr lang="en-GB" dirty="0"/>
              <a:t>2b. Considering goals</a:t>
            </a:r>
          </a:p>
        </p:txBody>
      </p:sp>
      <p:sp>
        <p:nvSpPr>
          <p:cNvPr id="5" name="TextBox 4"/>
          <p:cNvSpPr txBox="1"/>
          <p:nvPr/>
        </p:nvSpPr>
        <p:spPr>
          <a:xfrm>
            <a:off x="107504" y="6093296"/>
            <a:ext cx="7344816" cy="769441"/>
          </a:xfrm>
          <a:prstGeom prst="rect">
            <a:avLst/>
          </a:prstGeom>
          <a:noFill/>
        </p:spPr>
        <p:txBody>
          <a:bodyPr wrap="square" rtlCol="0">
            <a:spAutoFit/>
          </a:bodyPr>
          <a:lstStyle/>
          <a:p>
            <a:r>
              <a:rPr lang="en-GB" sz="1100" dirty="0"/>
              <a:t>Jacob, J., </a:t>
            </a:r>
            <a:r>
              <a:rPr lang="en-GB" sz="1100" dirty="0" err="1"/>
              <a:t>Edbrooke</a:t>
            </a:r>
            <a:r>
              <a:rPr lang="en-GB" sz="1100" dirty="0"/>
              <a:t>-Childs, J., Holley, S., Law, D., &amp; Wolpert, M. (2015). Horses for courses? A qualitative exploration of goals formulated in mental health settings by young people, parents and clinicians. Clinical Child Psychology and Psychiatry. 21(2), 208–223. Comparing goals set by children, parents and clinicians</a:t>
            </a:r>
          </a:p>
          <a:p>
            <a:endParaRPr lang="en-GB" sz="1100" dirty="0"/>
          </a:p>
        </p:txBody>
      </p:sp>
      <p:pic>
        <p:nvPicPr>
          <p:cNvPr id="7" name="Picture 6">
            <a:extLst>
              <a:ext uri="{FF2B5EF4-FFF2-40B4-BE49-F238E27FC236}">
                <a16:creationId xmlns:a16="http://schemas.microsoft.com/office/drawing/2014/main" id="{8DDB3882-02C0-4B9C-8747-F251CCFB6F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63277"/>
            <a:ext cx="9144000" cy="4679479"/>
          </a:xfrm>
          <a:prstGeom prst="rect">
            <a:avLst/>
          </a:prstGeom>
        </p:spPr>
      </p:pic>
      <p:sp>
        <p:nvSpPr>
          <p:cNvPr id="8" name="TextBox 7">
            <a:extLst>
              <a:ext uri="{FF2B5EF4-FFF2-40B4-BE49-F238E27FC236}">
                <a16:creationId xmlns:a16="http://schemas.microsoft.com/office/drawing/2014/main" id="{A8E01861-A071-4CB3-80FB-8A556C5D60EC}"/>
              </a:ext>
            </a:extLst>
          </p:cNvPr>
          <p:cNvSpPr txBox="1"/>
          <p:nvPr/>
        </p:nvSpPr>
        <p:spPr>
          <a:xfrm>
            <a:off x="179512" y="5661248"/>
            <a:ext cx="8856984" cy="276999"/>
          </a:xfrm>
          <a:prstGeom prst="rect">
            <a:avLst/>
          </a:prstGeom>
          <a:noFill/>
        </p:spPr>
        <p:txBody>
          <a:bodyPr wrap="square" rtlCol="0">
            <a:spAutoFit/>
          </a:bodyPr>
          <a:lstStyle/>
          <a:p>
            <a:r>
              <a:rPr lang="en-GB" sz="1200" b="1" dirty="0"/>
              <a:t>Figure 1. Top five goals themes from each perspective </a:t>
            </a:r>
            <a:r>
              <a:rPr lang="en-GB" sz="1200" b="1" i="1" dirty="0"/>
              <a:t>N=</a:t>
            </a:r>
            <a:r>
              <a:rPr lang="en-GB" sz="1200" b="1" dirty="0"/>
              <a:t>342 (overarching goals are in parenthesis)</a:t>
            </a:r>
          </a:p>
        </p:txBody>
      </p:sp>
    </p:spTree>
    <p:extLst>
      <p:ext uri="{BB962C8B-B14F-4D97-AF65-F5344CB8AC3E}">
        <p14:creationId xmlns:p14="http://schemas.microsoft.com/office/powerpoint/2010/main" val="3586895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825C3AA-1DD0-40AB-AC48-7176D2F668EE}"/>
              </a:ext>
            </a:extLst>
          </p:cNvPr>
          <p:cNvSpPr>
            <a:spLocks noGrp="1"/>
          </p:cNvSpPr>
          <p:nvPr>
            <p:ph type="ctrTitle"/>
          </p:nvPr>
        </p:nvSpPr>
        <p:spPr>
          <a:xfrm>
            <a:off x="539552" y="4293096"/>
            <a:ext cx="8064896" cy="747514"/>
          </a:xfrm>
        </p:spPr>
        <p:txBody>
          <a:bodyPr>
            <a:normAutofit fontScale="90000"/>
          </a:bodyPr>
          <a:lstStyle/>
          <a:p>
            <a:r>
              <a:rPr lang="en-GB" dirty="0"/>
              <a:t>3. Evaluating the impact of interventions</a:t>
            </a:r>
          </a:p>
        </p:txBody>
      </p:sp>
    </p:spTree>
    <p:extLst>
      <p:ext uri="{BB962C8B-B14F-4D97-AF65-F5344CB8AC3E}">
        <p14:creationId xmlns:p14="http://schemas.microsoft.com/office/powerpoint/2010/main" val="5478494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kern="0" dirty="0">
                <a:solidFill>
                  <a:srgbClr val="FFFFFF"/>
                </a:solidFill>
              </a:rPr>
              <a:t>3a. Impact of use of ROMS</a:t>
            </a:r>
            <a:br>
              <a:rPr lang="en-GB" sz="3200" kern="0" dirty="0">
                <a:solidFill>
                  <a:srgbClr val="FFFFFF"/>
                </a:solidFill>
              </a:rPr>
            </a:br>
            <a:r>
              <a:rPr lang="en-US" sz="1600" b="0" kern="0" dirty="0">
                <a:solidFill>
                  <a:sysClr val="windowText" lastClr="000000"/>
                </a:solidFill>
              </a:rPr>
              <a:t>				</a:t>
            </a:r>
            <a:endParaRPr lang="en-GB" sz="3200" dirty="0">
              <a:solidFill>
                <a:schemeClr val="tx2"/>
              </a:solidFill>
            </a:endParaRPr>
          </a:p>
        </p:txBody>
      </p:sp>
      <p:sp>
        <p:nvSpPr>
          <p:cNvPr id="3" name="Content Placeholder 2"/>
          <p:cNvSpPr>
            <a:spLocks noGrp="1"/>
          </p:cNvSpPr>
          <p:nvPr>
            <p:ph idx="1"/>
          </p:nvPr>
        </p:nvSpPr>
        <p:spPr>
          <a:xfrm>
            <a:off x="176715" y="1195845"/>
            <a:ext cx="5026093" cy="4789723"/>
          </a:xfrm>
        </p:spPr>
        <p:txBody>
          <a:bodyPr>
            <a:normAutofit fontScale="85000" lnSpcReduction="10000"/>
          </a:bodyPr>
          <a:lstStyle/>
          <a:p>
            <a:r>
              <a:rPr lang="en-GB" dirty="0"/>
              <a:t>In a systematic literature review we found over half of 32 studies reviewed, CYP had improved levels of outcome when they or their clinician could view feedback from measures. </a:t>
            </a:r>
          </a:p>
          <a:p>
            <a:pPr marL="342900" indent="-342900">
              <a:buFont typeface="Arial" panose="020B0604020202020204" pitchFamily="34" charset="0"/>
              <a:buChar char="•"/>
            </a:pPr>
            <a:r>
              <a:rPr lang="en-GB" dirty="0"/>
              <a:t>Feedback was particularly effective for CYP not responding to treatment as expected and when it was provided to both clinicians and CYP</a:t>
            </a:r>
          </a:p>
          <a:p>
            <a:pPr marL="0" indent="0">
              <a:buNone/>
            </a:pPr>
            <a:endParaRPr lang="en-GB" sz="1600" dirty="0"/>
          </a:p>
          <a:p>
            <a:pPr marL="0" indent="0">
              <a:buNone/>
            </a:pPr>
            <a:endParaRPr lang="en-GB" sz="1600" dirty="0"/>
          </a:p>
          <a:p>
            <a:endParaRPr lang="en-GB" sz="1600" dirty="0"/>
          </a:p>
        </p:txBody>
      </p:sp>
      <p:sp>
        <p:nvSpPr>
          <p:cNvPr id="4" name="TextBox 3"/>
          <p:cNvSpPr txBox="1"/>
          <p:nvPr/>
        </p:nvSpPr>
        <p:spPr>
          <a:xfrm>
            <a:off x="0" y="5985568"/>
            <a:ext cx="604867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err="1">
                <a:ln>
                  <a:noFill/>
                </a:ln>
                <a:solidFill>
                  <a:prstClr val="black"/>
                </a:solidFill>
                <a:effectLst/>
                <a:uLnTx/>
                <a:uFillTx/>
                <a:latin typeface="Calibri"/>
                <a:ea typeface="+mn-ea"/>
                <a:cs typeface="+mn-cs"/>
              </a:rPr>
              <a:t>Gondek</a:t>
            </a:r>
            <a:r>
              <a:rPr kumimoji="0" lang="en-GB" sz="1200" b="0" i="0" u="none" strike="noStrike" kern="1200" cap="none" spc="0" normalizeH="0" baseline="0" noProof="0" dirty="0">
                <a:ln>
                  <a:noFill/>
                </a:ln>
                <a:solidFill>
                  <a:prstClr val="black"/>
                </a:solidFill>
                <a:effectLst/>
                <a:uLnTx/>
                <a:uFillTx/>
                <a:latin typeface="Calibri"/>
                <a:ea typeface="+mn-ea"/>
                <a:cs typeface="+mn-cs"/>
              </a:rPr>
              <a:t>, D., </a:t>
            </a:r>
            <a:r>
              <a:rPr kumimoji="0" lang="en-GB" sz="1200" b="0" i="0" u="none" strike="noStrike" kern="1200" cap="none" spc="0" normalizeH="0" baseline="0" noProof="0" dirty="0" err="1">
                <a:ln>
                  <a:noFill/>
                </a:ln>
                <a:solidFill>
                  <a:prstClr val="black"/>
                </a:solidFill>
                <a:effectLst/>
                <a:uLnTx/>
                <a:uFillTx/>
                <a:latin typeface="Calibri"/>
                <a:ea typeface="+mn-ea"/>
                <a:cs typeface="+mn-cs"/>
              </a:rPr>
              <a:t>Edbrooke</a:t>
            </a:r>
            <a:r>
              <a:rPr kumimoji="0" lang="en-GB" sz="1200" b="0" i="0" u="none" strike="noStrike" kern="1200" cap="none" spc="0" normalizeH="0" baseline="0" noProof="0" dirty="0">
                <a:ln>
                  <a:noFill/>
                </a:ln>
                <a:solidFill>
                  <a:prstClr val="black"/>
                </a:solidFill>
                <a:effectLst/>
                <a:uLnTx/>
                <a:uFillTx/>
                <a:latin typeface="Calibri"/>
                <a:ea typeface="+mn-ea"/>
                <a:cs typeface="+mn-cs"/>
              </a:rPr>
              <a:t>-Childs, J., Fink, E., </a:t>
            </a:r>
            <a:r>
              <a:rPr kumimoji="0" lang="en-GB" sz="1200" b="0" i="0" u="none" strike="noStrike" kern="1200" cap="none" spc="0" normalizeH="0" baseline="0" noProof="0" dirty="0" err="1">
                <a:ln>
                  <a:noFill/>
                </a:ln>
                <a:solidFill>
                  <a:prstClr val="black"/>
                </a:solidFill>
                <a:effectLst/>
                <a:uLnTx/>
                <a:uFillTx/>
                <a:latin typeface="Calibri"/>
                <a:ea typeface="+mn-ea"/>
                <a:cs typeface="+mn-cs"/>
              </a:rPr>
              <a:t>Deighton</a:t>
            </a:r>
            <a:r>
              <a:rPr kumimoji="0" lang="en-GB" sz="1200" b="0" i="0" u="none" strike="noStrike" kern="1200" cap="none" spc="0" normalizeH="0" baseline="0" noProof="0" dirty="0">
                <a:ln>
                  <a:noFill/>
                </a:ln>
                <a:solidFill>
                  <a:prstClr val="black"/>
                </a:solidFill>
                <a:effectLst/>
                <a:uLnTx/>
                <a:uFillTx/>
                <a:latin typeface="Calibri"/>
                <a:ea typeface="+mn-ea"/>
                <a:cs typeface="+mn-cs"/>
              </a:rPr>
              <a:t>, J., &amp; Wolpert, M. (2016). Feedback from Outcome Measures and Treatment Effectiveness, Treatment Efficiency, and Collaborative Practice: A Systematic Review. Administration and Policy in Mental Health and Mental Health Services Research, 43(3), 325-343. </a:t>
            </a:r>
            <a:r>
              <a:rPr kumimoji="0" lang="en-GB" sz="1200" b="0" i="0" u="none" strike="noStrike" kern="1200" cap="none" spc="0" normalizeH="0" baseline="0" noProof="0" dirty="0" err="1">
                <a:ln>
                  <a:noFill/>
                </a:ln>
                <a:solidFill>
                  <a:prstClr val="black"/>
                </a:solidFill>
                <a:effectLst/>
                <a:uLnTx/>
                <a:uFillTx/>
                <a:latin typeface="Calibri"/>
                <a:ea typeface="+mn-ea"/>
                <a:cs typeface="+mn-cs"/>
              </a:rPr>
              <a:t>doi</a:t>
            </a:r>
            <a:r>
              <a:rPr kumimoji="0" lang="en-GB" sz="1200" b="0" i="0" u="none" strike="noStrike" kern="1200" cap="none" spc="0" normalizeH="0" baseline="0" noProof="0" dirty="0">
                <a:ln>
                  <a:noFill/>
                </a:ln>
                <a:solidFill>
                  <a:prstClr val="black"/>
                </a:solidFill>
                <a:effectLst/>
                <a:uLnTx/>
                <a:uFillTx/>
                <a:latin typeface="Calibri"/>
                <a:ea typeface="+mn-ea"/>
                <a:cs typeface="+mn-cs"/>
              </a:rPr>
              <a:t>: 10.1007/s10488-015-0710-5.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69748AE0-6A76-4972-8FFE-B5B8EC19A7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1070880"/>
            <a:ext cx="3167942" cy="4752528"/>
          </a:xfrm>
          <a:prstGeom prst="rect">
            <a:avLst/>
          </a:prstGeom>
        </p:spPr>
      </p:pic>
    </p:spTree>
    <p:extLst>
      <p:ext uri="{BB962C8B-B14F-4D97-AF65-F5344CB8AC3E}">
        <p14:creationId xmlns:p14="http://schemas.microsoft.com/office/powerpoint/2010/main" val="1666432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a:t>Plan for the day</a:t>
            </a:r>
          </a:p>
        </p:txBody>
      </p:sp>
      <p:graphicFrame>
        <p:nvGraphicFramePr>
          <p:cNvPr id="7" name="Table 6">
            <a:extLst>
              <a:ext uri="{FF2B5EF4-FFF2-40B4-BE49-F238E27FC236}">
                <a16:creationId xmlns:a16="http://schemas.microsoft.com/office/drawing/2014/main" id="{7401F745-0250-42A3-8773-9B57A1A07449}"/>
              </a:ext>
            </a:extLst>
          </p:cNvPr>
          <p:cNvGraphicFramePr>
            <a:graphicFrameLocks noGrp="1"/>
          </p:cNvGraphicFramePr>
          <p:nvPr>
            <p:extLst>
              <p:ext uri="{D42A27DB-BD31-4B8C-83A1-F6EECF244321}">
                <p14:modId xmlns:p14="http://schemas.microsoft.com/office/powerpoint/2010/main" val="3895357148"/>
              </p:ext>
            </p:extLst>
          </p:nvPr>
        </p:nvGraphicFramePr>
        <p:xfrm>
          <a:off x="35496" y="1010350"/>
          <a:ext cx="9108503" cy="5863984"/>
        </p:xfrm>
        <a:graphic>
          <a:graphicData uri="http://schemas.openxmlformats.org/drawingml/2006/table">
            <a:tbl>
              <a:tblPr firstRow="1" firstCol="1" bandRow="1">
                <a:tableStyleId>{5C22544A-7EE6-4342-B048-85BDC9FD1C3A}</a:tableStyleId>
              </a:tblPr>
              <a:tblGrid>
                <a:gridCol w="962687">
                  <a:extLst>
                    <a:ext uri="{9D8B030D-6E8A-4147-A177-3AD203B41FA5}">
                      <a16:colId xmlns:a16="http://schemas.microsoft.com/office/drawing/2014/main" val="3759932600"/>
                    </a:ext>
                  </a:extLst>
                </a:gridCol>
                <a:gridCol w="4591279">
                  <a:extLst>
                    <a:ext uri="{9D8B030D-6E8A-4147-A177-3AD203B41FA5}">
                      <a16:colId xmlns:a16="http://schemas.microsoft.com/office/drawing/2014/main" val="1751448212"/>
                    </a:ext>
                  </a:extLst>
                </a:gridCol>
                <a:gridCol w="3554537">
                  <a:extLst>
                    <a:ext uri="{9D8B030D-6E8A-4147-A177-3AD203B41FA5}">
                      <a16:colId xmlns:a16="http://schemas.microsoft.com/office/drawing/2014/main" val="3391800619"/>
                    </a:ext>
                  </a:extLst>
                </a:gridCol>
              </a:tblGrid>
              <a:tr h="359717">
                <a:tc>
                  <a:txBody>
                    <a:bodyPr/>
                    <a:lstStyle/>
                    <a:p>
                      <a:pPr>
                        <a:lnSpc>
                          <a:spcPct val="115000"/>
                        </a:lnSpc>
                        <a:spcAft>
                          <a:spcPts val="1000"/>
                        </a:spcAft>
                      </a:pPr>
                      <a:r>
                        <a:rPr lang="en-GB" sz="1100" spc="-5" dirty="0">
                          <a:effectLst/>
                        </a:rPr>
                        <a:t>10:30 – 11:00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955" marR="49955" marT="52268" marB="52268" anchor="ctr">
                    <a:solidFill>
                      <a:schemeClr val="tx2">
                        <a:lumMod val="40000"/>
                        <a:lumOff val="6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100" b="0" kern="1200" dirty="0">
                          <a:solidFill>
                            <a:schemeClr val="dk1"/>
                          </a:solidFill>
                          <a:effectLst/>
                          <a:latin typeface="+mn-lt"/>
                          <a:ea typeface="+mn-ea"/>
                          <a:cs typeface="+mn-cs"/>
                        </a:rPr>
                        <a:t>15 years of CORC: changing outcomes in a changing world?  </a:t>
                      </a:r>
                    </a:p>
                  </a:txBody>
                  <a:tcPr marL="68580" marR="68580" marT="71755" marB="71755" anchor="ctr">
                    <a:solidFill>
                      <a:schemeClr val="accent3">
                        <a:lumMod val="20000"/>
                        <a:lumOff val="80000"/>
                      </a:schemeClr>
                    </a:solidFill>
                  </a:tcPr>
                </a:tc>
                <a:tc>
                  <a:txBody>
                    <a:bodyPr/>
                    <a:lstStyle/>
                    <a:p>
                      <a:pPr marL="0" algn="l" defTabSz="914400" rtl="0" eaLnBrk="1" latinLnBrk="0" hangingPunct="1">
                        <a:lnSpc>
                          <a:spcPct val="115000"/>
                        </a:lnSpc>
                        <a:spcAft>
                          <a:spcPts val="0"/>
                        </a:spcAft>
                      </a:pPr>
                      <a:r>
                        <a:rPr lang="en-GB" sz="1100" b="0" kern="1200" dirty="0">
                          <a:solidFill>
                            <a:schemeClr val="dk1"/>
                          </a:solidFill>
                          <a:effectLst/>
                          <a:latin typeface="+mn-lt"/>
                          <a:ea typeface="+mn-ea"/>
                          <a:cs typeface="+mn-cs"/>
                        </a:rPr>
                        <a:t>Professor Miranda Wolpert - Director, CORC</a:t>
                      </a:r>
                    </a:p>
                  </a:txBody>
                  <a:tcPr marL="68580" marR="68580" marT="71755" marB="71755" anchor="ctr">
                    <a:solidFill>
                      <a:schemeClr val="accent3">
                        <a:lumMod val="20000"/>
                        <a:lumOff val="80000"/>
                      </a:schemeClr>
                    </a:solidFill>
                  </a:tcPr>
                </a:tc>
                <a:extLst>
                  <a:ext uri="{0D108BD9-81ED-4DB2-BD59-A6C34878D82A}">
                    <a16:rowId xmlns:a16="http://schemas.microsoft.com/office/drawing/2014/main" val="2909176033"/>
                  </a:ext>
                </a:extLst>
              </a:tr>
              <a:tr h="565927">
                <a:tc>
                  <a:txBody>
                    <a:bodyPr/>
                    <a:lstStyle/>
                    <a:p>
                      <a:pPr>
                        <a:lnSpc>
                          <a:spcPct val="115000"/>
                        </a:lnSpc>
                        <a:spcAft>
                          <a:spcPts val="1000"/>
                        </a:spcAft>
                      </a:pPr>
                      <a:r>
                        <a:rPr lang="en-GB" sz="1100" spc="-5" dirty="0">
                          <a:effectLst/>
                        </a:rPr>
                        <a:t>11:00 – 11:40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955" marR="49955" marT="52268" marB="52268" anchor="ctr">
                    <a:solidFill>
                      <a:schemeClr val="tx2">
                        <a:lumMod val="40000"/>
                        <a:lumOff val="60000"/>
                      </a:schemeClr>
                    </a:solidFill>
                  </a:tcPr>
                </a:tc>
                <a:tc>
                  <a:txBody>
                    <a:bodyPr/>
                    <a:lstStyle/>
                    <a:p>
                      <a:pPr>
                        <a:lnSpc>
                          <a:spcPct val="115000"/>
                        </a:lnSpc>
                        <a:spcAft>
                          <a:spcPts val="0"/>
                        </a:spcAft>
                      </a:pPr>
                      <a:r>
                        <a:rPr lang="en-GB" sz="1100" spc="-5" dirty="0">
                          <a:effectLst/>
                        </a:rPr>
                        <a:t>How routine outcome monitoring feedback helps and hinders practice - the good, the bad and the ugly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955" marR="49955" marT="52268" marB="52268" anchor="ctr"/>
                </a:tc>
                <a:tc>
                  <a:txBody>
                    <a:bodyPr/>
                    <a:lstStyle/>
                    <a:p>
                      <a:pPr>
                        <a:lnSpc>
                          <a:spcPct val="115000"/>
                        </a:lnSpc>
                        <a:spcAft>
                          <a:spcPts val="0"/>
                        </a:spcAft>
                      </a:pPr>
                      <a:r>
                        <a:rPr lang="en-GB" sz="1100" dirty="0">
                          <a:effectLst/>
                        </a:rPr>
                        <a:t>Dr Kim De Jong - Assistant Professor, Leiden University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955" marR="49955" marT="52268" marB="52268"/>
                </a:tc>
                <a:extLst>
                  <a:ext uri="{0D108BD9-81ED-4DB2-BD59-A6C34878D82A}">
                    <a16:rowId xmlns:a16="http://schemas.microsoft.com/office/drawing/2014/main" val="2508477498"/>
                  </a:ext>
                </a:extLst>
              </a:tr>
              <a:tr h="359717">
                <a:tc>
                  <a:txBody>
                    <a:bodyPr/>
                    <a:lstStyle/>
                    <a:p>
                      <a:pPr>
                        <a:lnSpc>
                          <a:spcPct val="115000"/>
                        </a:lnSpc>
                        <a:spcAft>
                          <a:spcPts val="1000"/>
                        </a:spcAft>
                      </a:pPr>
                      <a:r>
                        <a:rPr lang="en-GB" sz="1100" spc="-5" dirty="0">
                          <a:effectLst/>
                        </a:rPr>
                        <a:t>11:40 – 12:00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955" marR="49955" marT="52268" marB="52268" anchor="ctr">
                    <a:solidFill>
                      <a:schemeClr val="tx2">
                        <a:lumMod val="40000"/>
                        <a:lumOff val="60000"/>
                      </a:schemeClr>
                    </a:solidFill>
                  </a:tcPr>
                </a:tc>
                <a:tc>
                  <a:txBody>
                    <a:bodyPr/>
                    <a:lstStyle/>
                    <a:p>
                      <a:pPr>
                        <a:lnSpc>
                          <a:spcPct val="115000"/>
                        </a:lnSpc>
                        <a:spcAft>
                          <a:spcPts val="0"/>
                        </a:spcAft>
                      </a:pPr>
                      <a:r>
                        <a:rPr lang="en-GB" sz="1100" dirty="0">
                          <a:effectLst/>
                        </a:rPr>
                        <a:t>Outcome monitoring: a young person’s perspective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955" marR="49955" marT="52268" marB="52268" anchor="ctr"/>
                </a:tc>
                <a:tc>
                  <a:txBody>
                    <a:bodyPr/>
                    <a:lstStyle/>
                    <a:p>
                      <a:pPr>
                        <a:lnSpc>
                          <a:spcPct val="115000"/>
                        </a:lnSpc>
                        <a:spcAft>
                          <a:spcPts val="0"/>
                        </a:spcAft>
                      </a:pPr>
                      <a:r>
                        <a:rPr lang="en-GB" sz="1100" spc="-5" dirty="0">
                          <a:effectLst/>
                        </a:rPr>
                        <a:t>Beth Ingram - Anna Freud Young Champion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955" marR="49955" marT="52268" marB="52268"/>
                </a:tc>
                <a:extLst>
                  <a:ext uri="{0D108BD9-81ED-4DB2-BD59-A6C34878D82A}">
                    <a16:rowId xmlns:a16="http://schemas.microsoft.com/office/drawing/2014/main" val="3043253461"/>
                  </a:ext>
                </a:extLst>
              </a:tr>
              <a:tr h="565927">
                <a:tc>
                  <a:txBody>
                    <a:bodyPr/>
                    <a:lstStyle/>
                    <a:p>
                      <a:pPr>
                        <a:lnSpc>
                          <a:spcPct val="115000"/>
                        </a:lnSpc>
                        <a:spcAft>
                          <a:spcPts val="1000"/>
                        </a:spcAft>
                      </a:pPr>
                      <a:r>
                        <a:rPr lang="en-GB" sz="1100" spc="-5" dirty="0">
                          <a:effectLst/>
                        </a:rPr>
                        <a:t>12:00-12:20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955" marR="49955" marT="52268" marB="52268" anchor="ctr">
                    <a:solidFill>
                      <a:schemeClr val="tx2">
                        <a:lumMod val="40000"/>
                        <a:lumOff val="60000"/>
                      </a:schemeClr>
                    </a:solidFill>
                  </a:tcPr>
                </a:tc>
                <a:tc>
                  <a:txBody>
                    <a:bodyPr/>
                    <a:lstStyle/>
                    <a:p>
                      <a:pPr>
                        <a:lnSpc>
                          <a:spcPct val="115000"/>
                        </a:lnSpc>
                        <a:spcAft>
                          <a:spcPts val="0"/>
                        </a:spcAft>
                      </a:pPr>
                      <a:r>
                        <a:rPr lang="en-GB" sz="1100" dirty="0">
                          <a:effectLst/>
                        </a:rPr>
                        <a:t>Developing a culture of routine outcomes measurement: transforming our approach to young person-centred support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955" marR="49955" marT="52268" marB="52268" anchor="ctr"/>
                </a:tc>
                <a:tc>
                  <a:txBody>
                    <a:bodyPr/>
                    <a:lstStyle/>
                    <a:p>
                      <a:pPr>
                        <a:lnSpc>
                          <a:spcPct val="115000"/>
                        </a:lnSpc>
                        <a:spcAft>
                          <a:spcPts val="0"/>
                        </a:spcAft>
                      </a:pPr>
                      <a:r>
                        <a:rPr lang="en-GB" sz="1100" spc="-5">
                          <a:effectLst/>
                        </a:rPr>
                        <a:t>Tessa Gregson - Head of Operations, 42</a:t>
                      </a:r>
                      <a:r>
                        <a:rPr lang="en-GB" sz="1100" spc="-5" baseline="30000">
                          <a:effectLst/>
                        </a:rPr>
                        <a:t>nd</a:t>
                      </a:r>
                      <a:r>
                        <a:rPr lang="en-GB" sz="1100" spc="-5">
                          <a:effectLst/>
                        </a:rPr>
                        <a:t> Street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9955" marR="49955" marT="52268" marB="52268"/>
                </a:tc>
                <a:extLst>
                  <a:ext uri="{0D108BD9-81ED-4DB2-BD59-A6C34878D82A}">
                    <a16:rowId xmlns:a16="http://schemas.microsoft.com/office/drawing/2014/main" val="3973596025"/>
                  </a:ext>
                </a:extLst>
              </a:tr>
              <a:tr h="359717">
                <a:tc>
                  <a:txBody>
                    <a:bodyPr/>
                    <a:lstStyle/>
                    <a:p>
                      <a:pPr>
                        <a:lnSpc>
                          <a:spcPct val="115000"/>
                        </a:lnSpc>
                        <a:spcAft>
                          <a:spcPts val="1000"/>
                        </a:spcAft>
                      </a:pPr>
                      <a:r>
                        <a:rPr lang="en-GB" sz="1100" spc="-5" dirty="0">
                          <a:effectLst/>
                        </a:rPr>
                        <a:t>12:20 – 12:40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955" marR="49955" marT="52268" marB="52268" anchor="ctr">
                    <a:solidFill>
                      <a:schemeClr val="tx2">
                        <a:lumMod val="40000"/>
                        <a:lumOff val="60000"/>
                      </a:schemeClr>
                    </a:solidFill>
                  </a:tcPr>
                </a:tc>
                <a:tc>
                  <a:txBody>
                    <a:bodyPr/>
                    <a:lstStyle/>
                    <a:p>
                      <a:pPr>
                        <a:lnSpc>
                          <a:spcPct val="115000"/>
                        </a:lnSpc>
                        <a:spcAft>
                          <a:spcPts val="0"/>
                        </a:spcAft>
                      </a:pPr>
                      <a:r>
                        <a:rPr lang="en-GB" sz="1100" spc="-5" dirty="0">
                          <a:effectLst/>
                        </a:rPr>
                        <a:t>Panel Q&amp;A session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955" marR="49955" marT="52268" marB="52268" anchor="ctr"/>
                </a:tc>
                <a:tc>
                  <a:txBody>
                    <a:bodyPr/>
                    <a:lstStyle/>
                    <a:p>
                      <a:pPr>
                        <a:lnSpc>
                          <a:spcPct val="115000"/>
                        </a:lnSpc>
                        <a:spcAft>
                          <a:spcPts val="0"/>
                        </a:spcAft>
                      </a:pPr>
                      <a:r>
                        <a:rPr lang="en-GB" sz="1100" spc="-5"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955" marR="49955" marT="52268" marB="52268"/>
                </a:tc>
                <a:extLst>
                  <a:ext uri="{0D108BD9-81ED-4DB2-BD59-A6C34878D82A}">
                    <a16:rowId xmlns:a16="http://schemas.microsoft.com/office/drawing/2014/main" val="2773254510"/>
                  </a:ext>
                </a:extLst>
              </a:tr>
              <a:tr h="359717">
                <a:tc>
                  <a:txBody>
                    <a:bodyPr/>
                    <a:lstStyle/>
                    <a:p>
                      <a:pPr>
                        <a:lnSpc>
                          <a:spcPct val="115000"/>
                        </a:lnSpc>
                        <a:spcAft>
                          <a:spcPts val="1000"/>
                        </a:spcAft>
                      </a:pPr>
                      <a:r>
                        <a:rPr lang="en-GB" sz="1100" spc="-5" dirty="0">
                          <a:effectLst/>
                        </a:rPr>
                        <a:t>12:40– 13:30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955" marR="49955" marT="52268" marB="52268" anchor="ctr">
                    <a:solidFill>
                      <a:schemeClr val="tx2">
                        <a:lumMod val="40000"/>
                        <a:lumOff val="60000"/>
                      </a:schemeClr>
                    </a:solidFill>
                  </a:tcPr>
                </a:tc>
                <a:tc>
                  <a:txBody>
                    <a:bodyPr/>
                    <a:lstStyle/>
                    <a:p>
                      <a:pPr>
                        <a:lnSpc>
                          <a:spcPct val="115000"/>
                        </a:lnSpc>
                        <a:spcAft>
                          <a:spcPts val="0"/>
                        </a:spcAft>
                      </a:pPr>
                      <a:r>
                        <a:rPr lang="en-GB" sz="1100" spc="-5" dirty="0">
                          <a:effectLst/>
                        </a:rPr>
                        <a:t>Networking lunch</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955" marR="49955" marT="52268" marB="52268" anchor="ctr">
                    <a:solidFill>
                      <a:schemeClr val="tx2">
                        <a:lumMod val="40000"/>
                        <a:lumOff val="60000"/>
                      </a:schemeClr>
                    </a:solidFill>
                  </a:tcPr>
                </a:tc>
                <a:tc>
                  <a:txBody>
                    <a:bodyPr/>
                    <a:lstStyle/>
                    <a:p>
                      <a:pPr>
                        <a:lnSpc>
                          <a:spcPct val="115000"/>
                        </a:lnSpc>
                        <a:spcAft>
                          <a:spcPts val="0"/>
                        </a:spcAft>
                      </a:pPr>
                      <a:r>
                        <a:rPr lang="en-GB" sz="1100" spc="-5"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955" marR="49955" marT="52268" marB="52268">
                    <a:solidFill>
                      <a:schemeClr val="tx2">
                        <a:lumMod val="40000"/>
                        <a:lumOff val="60000"/>
                      </a:schemeClr>
                    </a:solidFill>
                  </a:tcPr>
                </a:tc>
                <a:extLst>
                  <a:ext uri="{0D108BD9-81ED-4DB2-BD59-A6C34878D82A}">
                    <a16:rowId xmlns:a16="http://schemas.microsoft.com/office/drawing/2014/main" val="2478196506"/>
                  </a:ext>
                </a:extLst>
              </a:tr>
              <a:tr h="359717">
                <a:tc>
                  <a:txBody>
                    <a:bodyPr/>
                    <a:lstStyle/>
                    <a:p>
                      <a:pPr>
                        <a:lnSpc>
                          <a:spcPct val="115000"/>
                        </a:lnSpc>
                        <a:spcAft>
                          <a:spcPts val="1000"/>
                        </a:spcAft>
                      </a:pPr>
                      <a:r>
                        <a:rPr lang="en-GB" sz="1100" spc="-5" dirty="0">
                          <a:effectLst/>
                        </a:rPr>
                        <a:t>13:30 – 14:10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955" marR="49955" marT="52268" marB="52268" anchor="ctr">
                    <a:solidFill>
                      <a:schemeClr val="tx2">
                        <a:lumMod val="40000"/>
                        <a:lumOff val="60000"/>
                      </a:schemeClr>
                    </a:solidFill>
                  </a:tcPr>
                </a:tc>
                <a:tc>
                  <a:txBody>
                    <a:bodyPr/>
                    <a:lstStyle/>
                    <a:p>
                      <a:pPr>
                        <a:lnSpc>
                          <a:spcPct val="115000"/>
                        </a:lnSpc>
                        <a:spcAft>
                          <a:spcPts val="0"/>
                        </a:spcAft>
                      </a:pPr>
                      <a:r>
                        <a:rPr lang="en-GB" sz="1100" spc="-5" dirty="0">
                          <a:effectLst/>
                        </a:rPr>
                        <a:t>15 years on: what has CORC learned from the data?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955" marR="49955" marT="52268" marB="52268" anchor="ctr"/>
                </a:tc>
                <a:tc>
                  <a:txBody>
                    <a:bodyPr/>
                    <a:lstStyle/>
                    <a:p>
                      <a:pPr>
                        <a:lnSpc>
                          <a:spcPct val="115000"/>
                        </a:lnSpc>
                        <a:spcAft>
                          <a:spcPts val="0"/>
                        </a:spcAft>
                      </a:pPr>
                      <a:r>
                        <a:rPr lang="en-GB" sz="1100" spc="-5" dirty="0">
                          <a:effectLst/>
                        </a:rPr>
                        <a:t>Julian Childs - Research Lead, CORC</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955" marR="49955" marT="52268" marB="52268"/>
                </a:tc>
                <a:extLst>
                  <a:ext uri="{0D108BD9-81ED-4DB2-BD59-A6C34878D82A}">
                    <a16:rowId xmlns:a16="http://schemas.microsoft.com/office/drawing/2014/main" val="2359733882"/>
                  </a:ext>
                </a:extLst>
              </a:tr>
              <a:tr h="359717">
                <a:tc>
                  <a:txBody>
                    <a:bodyPr/>
                    <a:lstStyle/>
                    <a:p>
                      <a:pPr>
                        <a:lnSpc>
                          <a:spcPct val="115000"/>
                        </a:lnSpc>
                        <a:spcAft>
                          <a:spcPts val="1000"/>
                        </a:spcAft>
                      </a:pPr>
                      <a:r>
                        <a:rPr lang="en-GB" sz="1100" spc="-5" dirty="0">
                          <a:effectLst/>
                        </a:rPr>
                        <a:t>14:10 – 14:30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955" marR="49955" marT="52268" marB="52268" anchor="ctr">
                    <a:solidFill>
                      <a:schemeClr val="tx2">
                        <a:lumMod val="40000"/>
                        <a:lumOff val="60000"/>
                      </a:schemeClr>
                    </a:solidFill>
                  </a:tcPr>
                </a:tc>
                <a:tc>
                  <a:txBody>
                    <a:bodyPr/>
                    <a:lstStyle/>
                    <a:p>
                      <a:pPr>
                        <a:lnSpc>
                          <a:spcPct val="115000"/>
                        </a:lnSpc>
                        <a:spcAft>
                          <a:spcPts val="0"/>
                        </a:spcAft>
                      </a:pPr>
                      <a:r>
                        <a:rPr lang="en-GB" sz="1100" spc="-5" dirty="0">
                          <a:effectLst/>
                        </a:rPr>
                        <a:t>Three perspectives on outcome measurement: findings from the CORC evaluation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955" marR="49955" marT="52268" marB="52268" anchor="ctr"/>
                </a:tc>
                <a:tc>
                  <a:txBody>
                    <a:bodyPr/>
                    <a:lstStyle/>
                    <a:p>
                      <a:pPr>
                        <a:lnSpc>
                          <a:spcPct val="115000"/>
                        </a:lnSpc>
                        <a:spcAft>
                          <a:spcPts val="0"/>
                        </a:spcAft>
                      </a:pPr>
                      <a:r>
                        <a:rPr lang="en-GB" sz="1100" spc="-5">
                          <a:effectLst/>
                        </a:rPr>
                        <a:t>Dr Emily Stapley – Research Fellow, Evidence Based Practice Unit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9955" marR="49955" marT="52268" marB="52268"/>
                </a:tc>
                <a:extLst>
                  <a:ext uri="{0D108BD9-81ED-4DB2-BD59-A6C34878D82A}">
                    <a16:rowId xmlns:a16="http://schemas.microsoft.com/office/drawing/2014/main" val="457610038"/>
                  </a:ext>
                </a:extLst>
              </a:tr>
              <a:tr h="565927">
                <a:tc>
                  <a:txBody>
                    <a:bodyPr/>
                    <a:lstStyle/>
                    <a:p>
                      <a:pPr>
                        <a:lnSpc>
                          <a:spcPct val="115000"/>
                        </a:lnSpc>
                        <a:spcAft>
                          <a:spcPts val="1000"/>
                        </a:spcAft>
                      </a:pPr>
                      <a:r>
                        <a:rPr lang="en-GB" sz="1100" spc="-5" dirty="0">
                          <a:effectLst/>
                        </a:rPr>
                        <a:t>14:30 – 14:50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955" marR="49955" marT="52268" marB="52268" anchor="ctr">
                    <a:solidFill>
                      <a:schemeClr val="tx2">
                        <a:lumMod val="40000"/>
                        <a:lumOff val="60000"/>
                      </a:schemeClr>
                    </a:solidFill>
                  </a:tcPr>
                </a:tc>
                <a:tc>
                  <a:txBody>
                    <a:bodyPr/>
                    <a:lstStyle/>
                    <a:p>
                      <a:pPr>
                        <a:lnSpc>
                          <a:spcPct val="115000"/>
                        </a:lnSpc>
                        <a:spcAft>
                          <a:spcPts val="0"/>
                        </a:spcAft>
                      </a:pPr>
                      <a:r>
                        <a:rPr lang="en-GB" sz="1100" dirty="0">
                          <a:effectLst/>
                        </a:rPr>
                        <a:t>Current practice and perspectives towards routine outcome measurement: a survey of UK CAMHS services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955" marR="49955" marT="52268" marB="52268" anchor="ctr"/>
                </a:tc>
                <a:tc>
                  <a:txBody>
                    <a:bodyPr/>
                    <a:lstStyle/>
                    <a:p>
                      <a:pPr>
                        <a:lnSpc>
                          <a:spcPct val="115000"/>
                        </a:lnSpc>
                        <a:spcAft>
                          <a:spcPts val="0"/>
                        </a:spcAft>
                      </a:pPr>
                      <a:r>
                        <a:rPr lang="en-GB" sz="1100" spc="-5">
                          <a:effectLst/>
                        </a:rPr>
                        <a:t>Holly Bear – PhD Student, The Anna Freud National Centre for Children and Families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9955" marR="49955" marT="52268" marB="52268"/>
                </a:tc>
                <a:extLst>
                  <a:ext uri="{0D108BD9-81ED-4DB2-BD59-A6C34878D82A}">
                    <a16:rowId xmlns:a16="http://schemas.microsoft.com/office/drawing/2014/main" val="1397380342"/>
                  </a:ext>
                </a:extLst>
              </a:tr>
              <a:tr h="268972">
                <a:tc>
                  <a:txBody>
                    <a:bodyPr/>
                    <a:lstStyle/>
                    <a:p>
                      <a:pPr>
                        <a:lnSpc>
                          <a:spcPct val="150000"/>
                        </a:lnSpc>
                        <a:spcAft>
                          <a:spcPts val="1000"/>
                        </a:spcAft>
                      </a:pPr>
                      <a:r>
                        <a:rPr lang="en-GB" sz="1100" spc="-5" dirty="0">
                          <a:effectLst/>
                        </a:rPr>
                        <a:t>15:00– 15:20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955" marR="49955" marT="0" marB="0">
                    <a:solidFill>
                      <a:schemeClr val="tx2">
                        <a:lumMod val="40000"/>
                        <a:lumOff val="60000"/>
                      </a:schemeClr>
                    </a:solidFill>
                  </a:tcPr>
                </a:tc>
                <a:tc>
                  <a:txBody>
                    <a:bodyPr/>
                    <a:lstStyle/>
                    <a:p>
                      <a:pPr>
                        <a:lnSpc>
                          <a:spcPct val="115000"/>
                        </a:lnSpc>
                        <a:spcAft>
                          <a:spcPts val="0"/>
                        </a:spcAft>
                      </a:pPr>
                      <a:r>
                        <a:rPr lang="en-GB" sz="1100" spc="-5" dirty="0">
                          <a:effectLst/>
                        </a:rPr>
                        <a:t>Coffee break</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955" marR="49955" marT="0" marB="0">
                    <a:solidFill>
                      <a:schemeClr val="tx2">
                        <a:lumMod val="40000"/>
                        <a:lumOff val="60000"/>
                      </a:schemeClr>
                    </a:solidFill>
                  </a:tcPr>
                </a:tc>
                <a:tc>
                  <a:txBody>
                    <a:bodyPr/>
                    <a:lstStyle/>
                    <a:p>
                      <a:pPr>
                        <a:lnSpc>
                          <a:spcPct val="115000"/>
                        </a:lnSpc>
                        <a:spcAft>
                          <a:spcPts val="0"/>
                        </a:spcAft>
                      </a:pPr>
                      <a:r>
                        <a:rPr lang="en-GB" sz="1100" spc="-5"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955" marR="49955" marT="0" marB="0">
                    <a:solidFill>
                      <a:schemeClr val="tx2">
                        <a:lumMod val="40000"/>
                        <a:lumOff val="60000"/>
                      </a:schemeClr>
                    </a:solidFill>
                  </a:tcPr>
                </a:tc>
                <a:extLst>
                  <a:ext uri="{0D108BD9-81ED-4DB2-BD59-A6C34878D82A}">
                    <a16:rowId xmlns:a16="http://schemas.microsoft.com/office/drawing/2014/main" val="2793441744"/>
                  </a:ext>
                </a:extLst>
              </a:tr>
              <a:tr h="565927">
                <a:tc>
                  <a:txBody>
                    <a:bodyPr/>
                    <a:lstStyle/>
                    <a:p>
                      <a:pPr>
                        <a:lnSpc>
                          <a:spcPct val="115000"/>
                        </a:lnSpc>
                        <a:spcAft>
                          <a:spcPts val="1000"/>
                        </a:spcAft>
                      </a:pPr>
                      <a:r>
                        <a:rPr lang="en-GB" sz="1100" spc="-5">
                          <a:effectLst/>
                        </a:rPr>
                        <a:t>15:20 – 15:45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9955" marR="49955" marT="52268" marB="52268" anchor="ctr">
                    <a:solidFill>
                      <a:schemeClr val="tx2">
                        <a:lumMod val="40000"/>
                        <a:lumOff val="60000"/>
                      </a:schemeClr>
                    </a:solidFill>
                  </a:tcPr>
                </a:tc>
                <a:tc>
                  <a:txBody>
                    <a:bodyPr/>
                    <a:lstStyle/>
                    <a:p>
                      <a:pPr>
                        <a:lnSpc>
                          <a:spcPct val="115000"/>
                        </a:lnSpc>
                        <a:spcAft>
                          <a:spcPts val="0"/>
                        </a:spcAft>
                      </a:pPr>
                      <a:r>
                        <a:rPr lang="en-GB" sz="1100" spc="-5" dirty="0">
                          <a:effectLst/>
                        </a:rPr>
                        <a:t>Outcome led commissioning across the system: a work in progress</a:t>
                      </a:r>
                      <a:endParaRPr lang="en-GB" sz="1100" dirty="0">
                        <a:effectLst/>
                      </a:endParaRPr>
                    </a:p>
                  </a:txBody>
                  <a:tcPr marL="49955" marR="49955" marT="52268" marB="52268" anchor="ctr"/>
                </a:tc>
                <a:tc>
                  <a:txBody>
                    <a:bodyPr/>
                    <a:lstStyle/>
                    <a:p>
                      <a:pPr>
                        <a:lnSpc>
                          <a:spcPct val="115000"/>
                        </a:lnSpc>
                        <a:spcAft>
                          <a:spcPts val="0"/>
                        </a:spcAft>
                      </a:pPr>
                      <a:r>
                        <a:rPr lang="en-GB" sz="1100" spc="-5" dirty="0">
                          <a:effectLst/>
                        </a:rPr>
                        <a:t>Alan Ford - Commissioning Business Manager for Children, Young People and Families, NHS Tameside and Glossop Clinical Commissioning Group</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955" marR="49955" marT="52268" marB="52268"/>
                </a:tc>
                <a:extLst>
                  <a:ext uri="{0D108BD9-81ED-4DB2-BD59-A6C34878D82A}">
                    <a16:rowId xmlns:a16="http://schemas.microsoft.com/office/drawing/2014/main" val="958583406"/>
                  </a:ext>
                </a:extLst>
              </a:tr>
              <a:tr h="565927">
                <a:tc>
                  <a:txBody>
                    <a:bodyPr/>
                    <a:lstStyle/>
                    <a:p>
                      <a:pPr>
                        <a:lnSpc>
                          <a:spcPct val="115000"/>
                        </a:lnSpc>
                        <a:spcAft>
                          <a:spcPts val="1000"/>
                        </a:spcAft>
                      </a:pPr>
                      <a:r>
                        <a:rPr lang="en-GB" sz="1100" spc="-5" dirty="0">
                          <a:effectLst/>
                        </a:rPr>
                        <a:t>15:45 – 16:10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955" marR="49955" marT="52268" marB="52268" anchor="ctr">
                    <a:solidFill>
                      <a:schemeClr val="tx2">
                        <a:lumMod val="40000"/>
                        <a:lumOff val="60000"/>
                      </a:schemeClr>
                    </a:solidFill>
                  </a:tcPr>
                </a:tc>
                <a:tc>
                  <a:txBody>
                    <a:bodyPr/>
                    <a:lstStyle/>
                    <a:p>
                      <a:pPr>
                        <a:lnSpc>
                          <a:spcPct val="115000"/>
                        </a:lnSpc>
                        <a:spcAft>
                          <a:spcPts val="0"/>
                        </a:spcAft>
                      </a:pPr>
                      <a:r>
                        <a:rPr lang="en-GB" sz="1100" spc="-5" dirty="0">
                          <a:effectLst/>
                        </a:rPr>
                        <a:t>Developing an outcomes based framework for children’s commissioning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955" marR="49955" marT="52268" marB="52268" anchor="ctr"/>
                </a:tc>
                <a:tc>
                  <a:txBody>
                    <a:bodyPr/>
                    <a:lstStyle/>
                    <a:p>
                      <a:pPr>
                        <a:lnSpc>
                          <a:spcPct val="115000"/>
                        </a:lnSpc>
                        <a:spcAft>
                          <a:spcPts val="1000"/>
                        </a:spcAft>
                      </a:pPr>
                      <a:r>
                        <a:rPr lang="en-GB" sz="1100" spc="-5" dirty="0">
                          <a:effectLst/>
                        </a:rPr>
                        <a:t>Sheila McFarlane – Acting Deputy Head of Integrated Commissioning for Children and Young People, Derby Council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955" marR="49955" marT="52268" marB="52268"/>
                </a:tc>
                <a:extLst>
                  <a:ext uri="{0D108BD9-81ED-4DB2-BD59-A6C34878D82A}">
                    <a16:rowId xmlns:a16="http://schemas.microsoft.com/office/drawing/2014/main" val="3393473659"/>
                  </a:ext>
                </a:extLst>
              </a:tr>
              <a:tr h="359717">
                <a:tc>
                  <a:txBody>
                    <a:bodyPr/>
                    <a:lstStyle/>
                    <a:p>
                      <a:pPr>
                        <a:lnSpc>
                          <a:spcPct val="115000"/>
                        </a:lnSpc>
                        <a:spcAft>
                          <a:spcPts val="1000"/>
                        </a:spcAft>
                      </a:pPr>
                      <a:r>
                        <a:rPr lang="en-GB" sz="1100" spc="-5" dirty="0">
                          <a:effectLst/>
                        </a:rPr>
                        <a:t>16:10 – 16:30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955" marR="49955" marT="52268" marB="52268" anchor="ctr">
                    <a:solidFill>
                      <a:schemeClr val="tx2">
                        <a:lumMod val="40000"/>
                        <a:lumOff val="60000"/>
                      </a:schemeClr>
                    </a:solidFill>
                  </a:tcPr>
                </a:tc>
                <a:tc>
                  <a:txBody>
                    <a:bodyPr/>
                    <a:lstStyle/>
                    <a:p>
                      <a:pPr>
                        <a:lnSpc>
                          <a:spcPct val="115000"/>
                        </a:lnSpc>
                        <a:spcAft>
                          <a:spcPts val="0"/>
                        </a:spcAft>
                      </a:pPr>
                      <a:r>
                        <a:rPr lang="en-GB" sz="1100" spc="-5" dirty="0">
                          <a:effectLst/>
                        </a:rPr>
                        <a:t>Summary of the day and event close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955" marR="49955" marT="52268" marB="52268" anchor="ctr"/>
                </a:tc>
                <a:tc>
                  <a:txBody>
                    <a:bodyPr/>
                    <a:lstStyle/>
                    <a:p>
                      <a:pPr>
                        <a:lnSpc>
                          <a:spcPct val="115000"/>
                        </a:lnSpc>
                        <a:spcAft>
                          <a:spcPts val="0"/>
                        </a:spcAft>
                      </a:pPr>
                      <a:r>
                        <a:rPr lang="en-GB" sz="1100" spc="-5"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955" marR="49955" marT="52268" marB="52268"/>
                </a:tc>
                <a:extLst>
                  <a:ext uri="{0D108BD9-81ED-4DB2-BD59-A6C34878D82A}">
                    <a16:rowId xmlns:a16="http://schemas.microsoft.com/office/drawing/2014/main" val="739350671"/>
                  </a:ext>
                </a:extLst>
              </a:tr>
            </a:tbl>
          </a:graphicData>
        </a:graphic>
      </p:graphicFrame>
    </p:spTree>
    <p:extLst>
      <p:ext uri="{BB962C8B-B14F-4D97-AF65-F5344CB8AC3E}">
        <p14:creationId xmlns:p14="http://schemas.microsoft.com/office/powerpoint/2010/main" val="13074536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229600" cy="698344"/>
          </a:xfrm>
        </p:spPr>
        <p:txBody>
          <a:bodyPr>
            <a:noAutofit/>
          </a:bodyPr>
          <a:lstStyle/>
          <a:p>
            <a:r>
              <a:rPr lang="en-GB" sz="2400" dirty="0"/>
              <a:t>3b.  Impact of “best practice” routine care; CYP IAPT data</a:t>
            </a:r>
            <a:endParaRPr lang="en-GB" sz="2400" dirty="0">
              <a:solidFill>
                <a:schemeClr val="tx2"/>
              </a:solidFill>
            </a:endParaRPr>
          </a:p>
        </p:txBody>
      </p:sp>
      <p:sp>
        <p:nvSpPr>
          <p:cNvPr id="3" name="Content Placeholder 2"/>
          <p:cNvSpPr>
            <a:spLocks noGrp="1"/>
          </p:cNvSpPr>
          <p:nvPr>
            <p:ph idx="1"/>
          </p:nvPr>
        </p:nvSpPr>
        <p:spPr>
          <a:xfrm>
            <a:off x="6896" y="1146617"/>
            <a:ext cx="5301574" cy="4873557"/>
          </a:xfrm>
        </p:spPr>
        <p:txBody>
          <a:bodyPr>
            <a:normAutofit fontScale="92500" lnSpcReduction="10000"/>
          </a:bodyPr>
          <a:lstStyle/>
          <a:p>
            <a:r>
              <a:rPr lang="en-GB" sz="2800" dirty="0"/>
              <a:t>Reliable improvement at end of treatment (scores improved more than likely due to measurement error) based on self report. </a:t>
            </a:r>
          </a:p>
          <a:p>
            <a:pPr lvl="1"/>
            <a:r>
              <a:rPr lang="en-GB" sz="1900" dirty="0"/>
              <a:t>53% for those with anxiety,</a:t>
            </a:r>
          </a:p>
          <a:p>
            <a:pPr lvl="1"/>
            <a:r>
              <a:rPr lang="en-GB" sz="1900" dirty="0"/>
              <a:t>44% for those with depression, </a:t>
            </a:r>
          </a:p>
          <a:p>
            <a:pPr lvl="1"/>
            <a:r>
              <a:rPr lang="en-GB" sz="1900" dirty="0"/>
              <a:t>35% for those with comorbid depression and anxiety. </a:t>
            </a:r>
          </a:p>
          <a:p>
            <a:pPr lvl="1"/>
            <a:r>
              <a:rPr lang="en-GB" sz="1900" dirty="0"/>
              <a:t>NB 52% of all  and 10% deteriorated</a:t>
            </a:r>
          </a:p>
          <a:p>
            <a:pPr marL="571500" indent="-571500">
              <a:buFont typeface="Arial" panose="020B0604020202020204" pitchFamily="34" charset="0"/>
              <a:buChar char="•"/>
            </a:pPr>
            <a:r>
              <a:rPr lang="en-GB" sz="2800" dirty="0"/>
              <a:t>We are continuing to analyse these data to examine group differences in reliable improvement (e.g., by needs-based groups).</a:t>
            </a:r>
          </a:p>
          <a:p>
            <a:endParaRPr lang="en-GB" sz="2000" dirty="0"/>
          </a:p>
        </p:txBody>
      </p:sp>
      <p:sp>
        <p:nvSpPr>
          <p:cNvPr id="5" name="Slide Number Placeholder 4"/>
          <p:cNvSpPr>
            <a:spLocks noGrp="1"/>
          </p:cNvSpPr>
          <p:nvPr>
            <p:ph type="sldNum" sz="quarter" idx="4"/>
          </p:nvPr>
        </p:nvSpPr>
        <p:spPr/>
        <p:txBody>
          <a:bodyPr/>
          <a:lstStyle/>
          <a:p>
            <a:endParaRPr lang="en-US" dirty="0"/>
          </a:p>
        </p:txBody>
      </p:sp>
      <p:sp>
        <p:nvSpPr>
          <p:cNvPr id="4" name="TextBox 3"/>
          <p:cNvSpPr txBox="1"/>
          <p:nvPr/>
        </p:nvSpPr>
        <p:spPr>
          <a:xfrm>
            <a:off x="6896" y="6020174"/>
            <a:ext cx="7233587" cy="830997"/>
          </a:xfrm>
          <a:prstGeom prst="rect">
            <a:avLst/>
          </a:prstGeom>
          <a:noFill/>
        </p:spPr>
        <p:txBody>
          <a:bodyPr wrap="square" rtlCol="0">
            <a:spAutoFit/>
          </a:bodyPr>
          <a:lstStyle/>
          <a:p>
            <a:r>
              <a:rPr lang="en-GB" sz="1200" dirty="0" err="1"/>
              <a:t>Edbrooke</a:t>
            </a:r>
            <a:r>
              <a:rPr lang="en-GB" sz="1200" dirty="0"/>
              <a:t>-Childs, J.,* Wolpert, M.,* </a:t>
            </a:r>
            <a:r>
              <a:rPr lang="en-GB" sz="1200" dirty="0" err="1"/>
              <a:t>Zamperoni</a:t>
            </a:r>
            <a:r>
              <a:rPr lang="en-GB" sz="1200" dirty="0"/>
              <a:t>, V., </a:t>
            </a:r>
            <a:r>
              <a:rPr lang="en-GB" sz="1200" dirty="0" err="1"/>
              <a:t>Napoleone</a:t>
            </a:r>
            <a:r>
              <a:rPr lang="en-GB" sz="1200" dirty="0"/>
              <a:t>, E, , Bear, H.  (In preparation circulated to CPRU group and DH) Majority of adolescents with depression and anxiety not reliably improved at end of treatment: What should we tell the children?</a:t>
            </a:r>
          </a:p>
          <a:p>
            <a:endParaRPr lang="en-GB" sz="1200" dirty="0"/>
          </a:p>
        </p:txBody>
      </p:sp>
      <p:pic>
        <p:nvPicPr>
          <p:cNvPr id="7" name="Picture 6">
            <a:extLst>
              <a:ext uri="{FF2B5EF4-FFF2-40B4-BE49-F238E27FC236}">
                <a16:creationId xmlns:a16="http://schemas.microsoft.com/office/drawing/2014/main" id="{2CDD1008-28C4-4DF6-8E84-B3FC885CA1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63" r="35038"/>
          <a:stretch/>
        </p:blipFill>
        <p:spPr>
          <a:xfrm>
            <a:off x="5308470" y="1147207"/>
            <a:ext cx="3712208" cy="3927933"/>
          </a:xfrm>
          <a:prstGeom prst="rect">
            <a:avLst/>
          </a:prstGeom>
        </p:spPr>
      </p:pic>
    </p:spTree>
    <p:extLst>
      <p:ext uri="{BB962C8B-B14F-4D97-AF65-F5344CB8AC3E}">
        <p14:creationId xmlns:p14="http://schemas.microsoft.com/office/powerpoint/2010/main" val="129362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425" y="172086"/>
            <a:ext cx="8885575" cy="698344"/>
          </a:xfrm>
        </p:spPr>
        <p:txBody>
          <a:bodyPr>
            <a:normAutofit/>
          </a:bodyPr>
          <a:lstStyle/>
          <a:p>
            <a:r>
              <a:rPr lang="en-GB" sz="2400" dirty="0"/>
              <a:t>3c. Impact of “evidence based” practice</a:t>
            </a:r>
            <a:endParaRPr lang="en-GB" sz="2400" dirty="0">
              <a:solidFill>
                <a:schemeClr val="tx2"/>
              </a:solidFill>
            </a:endParaRPr>
          </a:p>
        </p:txBody>
      </p:sp>
      <p:sp>
        <p:nvSpPr>
          <p:cNvPr id="3" name="Content Placeholder 2"/>
          <p:cNvSpPr>
            <a:spLocks noGrp="1"/>
          </p:cNvSpPr>
          <p:nvPr>
            <p:ph idx="1"/>
          </p:nvPr>
        </p:nvSpPr>
        <p:spPr>
          <a:xfrm>
            <a:off x="20250" y="1107471"/>
            <a:ext cx="4767774" cy="4570618"/>
          </a:xfrm>
        </p:spPr>
        <p:txBody>
          <a:bodyPr>
            <a:normAutofit/>
          </a:bodyPr>
          <a:lstStyle/>
          <a:p>
            <a:pPr marL="576900" lvl="2" indent="-342900">
              <a:buFont typeface="Arial" panose="020B0604020202020204" pitchFamily="34" charset="0"/>
              <a:buChar char="•"/>
            </a:pPr>
            <a:r>
              <a:rPr lang="en-GB" dirty="0">
                <a:solidFill>
                  <a:schemeClr val="tx2"/>
                </a:solidFill>
              </a:rPr>
              <a:t>CBT for anxiety and depression was found to be more effective than non CBT interventions.</a:t>
            </a:r>
          </a:p>
          <a:p>
            <a:pPr marL="576900" lvl="2" indent="-342900">
              <a:buFont typeface="Arial" panose="020B0604020202020204" pitchFamily="34" charset="0"/>
              <a:buChar char="•"/>
            </a:pPr>
            <a:r>
              <a:rPr lang="en-GB" dirty="0">
                <a:solidFill>
                  <a:schemeClr val="tx2"/>
                </a:solidFill>
              </a:rPr>
              <a:t>No evidence of better outcomes was found for parenting for behavioural difficulties as opposed to other interventions.</a:t>
            </a:r>
          </a:p>
          <a:p>
            <a:pPr lvl="2" indent="0">
              <a:buNone/>
            </a:pPr>
            <a:endParaRPr lang="en-GB" sz="1500" dirty="0"/>
          </a:p>
        </p:txBody>
      </p:sp>
      <p:sp>
        <p:nvSpPr>
          <p:cNvPr id="4" name="TextBox 3"/>
          <p:cNvSpPr txBox="1"/>
          <p:nvPr/>
        </p:nvSpPr>
        <p:spPr>
          <a:xfrm>
            <a:off x="20250" y="5901063"/>
            <a:ext cx="7380312" cy="830997"/>
          </a:xfrm>
          <a:prstGeom prst="rect">
            <a:avLst/>
          </a:prstGeom>
          <a:noFill/>
        </p:spPr>
        <p:txBody>
          <a:bodyPr wrap="square" rtlCol="0">
            <a:spAutoFit/>
          </a:bodyPr>
          <a:lstStyle/>
          <a:p>
            <a:pPr marL="0" lvl="2"/>
            <a:r>
              <a:rPr lang="en-GB" sz="1200" dirty="0" err="1"/>
              <a:t>Deighton</a:t>
            </a:r>
            <a:r>
              <a:rPr lang="en-GB" sz="1200" dirty="0"/>
              <a:t>, J., Argent, R., De Francesco, D., </a:t>
            </a:r>
            <a:r>
              <a:rPr lang="en-GB" sz="1200" dirty="0" err="1"/>
              <a:t>Edbrooke</a:t>
            </a:r>
            <a:r>
              <a:rPr lang="en-GB" sz="1200" dirty="0"/>
              <a:t>-Childs, J., Jacob, J., Fleming, I., </a:t>
            </a:r>
            <a:r>
              <a:rPr lang="en-GB" sz="1200" dirty="0" err="1"/>
              <a:t>Ford,T</a:t>
            </a:r>
            <a:r>
              <a:rPr lang="en-GB" sz="1200" dirty="0"/>
              <a:t>., &amp; Wolpert, M. (2015). Associations between evidence-based practice and mental health outcomes in child and adolescent mental health services. Clinical Child Psychology and Psychiatry, 21(2), 287-296. </a:t>
            </a:r>
            <a:r>
              <a:rPr lang="en-GB" sz="1200" dirty="0" err="1"/>
              <a:t>doi</a:t>
            </a:r>
            <a:r>
              <a:rPr lang="en-GB" sz="1200" dirty="0"/>
              <a:t>: 10.1177/1359104515589637. </a:t>
            </a:r>
          </a:p>
          <a:p>
            <a:endParaRPr lang="en-GB" sz="1200" dirty="0"/>
          </a:p>
        </p:txBody>
      </p:sp>
      <p:pic>
        <p:nvPicPr>
          <p:cNvPr id="6" name="Picture 5">
            <a:extLst>
              <a:ext uri="{FF2B5EF4-FFF2-40B4-BE49-F238E27FC236}">
                <a16:creationId xmlns:a16="http://schemas.microsoft.com/office/drawing/2014/main" id="{CB9A2F3C-9EEF-42EF-81B3-16E35EC8CB31}"/>
              </a:ext>
            </a:extLst>
          </p:cNvPr>
          <p:cNvPicPr>
            <a:picLocks noChangeAspect="1"/>
          </p:cNvPicPr>
          <p:nvPr/>
        </p:nvPicPr>
        <p:blipFill rotWithShape="1">
          <a:blip r:embed="rId2">
            <a:extLst>
              <a:ext uri="{28A0092B-C50C-407E-A947-70E740481C1C}">
                <a14:useLocalDpi xmlns:a14="http://schemas.microsoft.com/office/drawing/2010/main" val="0"/>
              </a:ext>
            </a:extLst>
          </a:blip>
          <a:srcRect l="43248" r="2304"/>
          <a:stretch/>
        </p:blipFill>
        <p:spPr>
          <a:xfrm>
            <a:off x="5148064" y="1107471"/>
            <a:ext cx="3816424" cy="4682105"/>
          </a:xfrm>
          <a:prstGeom prst="rect">
            <a:avLst/>
          </a:prstGeom>
        </p:spPr>
      </p:pic>
    </p:spTree>
    <p:extLst>
      <p:ext uri="{BB962C8B-B14F-4D97-AF65-F5344CB8AC3E}">
        <p14:creationId xmlns:p14="http://schemas.microsoft.com/office/powerpoint/2010/main" val="26803635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a:t>3d. Impact of shared decision making</a:t>
            </a:r>
          </a:p>
        </p:txBody>
      </p:sp>
      <p:sp>
        <p:nvSpPr>
          <p:cNvPr id="3" name="Content Placeholder 2"/>
          <p:cNvSpPr>
            <a:spLocks noGrp="1"/>
          </p:cNvSpPr>
          <p:nvPr>
            <p:ph idx="1"/>
          </p:nvPr>
        </p:nvSpPr>
        <p:spPr>
          <a:xfrm>
            <a:off x="5231311" y="1191054"/>
            <a:ext cx="3912689" cy="4861731"/>
          </a:xfrm>
        </p:spPr>
        <p:txBody>
          <a:bodyPr>
            <a:normAutofit/>
          </a:bodyPr>
          <a:lstStyle/>
          <a:p>
            <a:r>
              <a:rPr lang="en-GB" sz="2600" dirty="0"/>
              <a:t>Child- and parent-reported experience of shared decision making were associated with higher levels of improvement in psychosocial difficulties.</a:t>
            </a:r>
          </a:p>
          <a:p>
            <a:endParaRPr lang="en-GB" dirty="0"/>
          </a:p>
          <a:p>
            <a:endParaRPr lang="en-GB" dirty="0"/>
          </a:p>
        </p:txBody>
      </p:sp>
      <p:sp>
        <p:nvSpPr>
          <p:cNvPr id="4" name="TextBox 3"/>
          <p:cNvSpPr txBox="1"/>
          <p:nvPr/>
        </p:nvSpPr>
        <p:spPr>
          <a:xfrm>
            <a:off x="179512" y="6021288"/>
            <a:ext cx="7200800" cy="1015663"/>
          </a:xfrm>
          <a:prstGeom prst="rect">
            <a:avLst/>
          </a:prstGeom>
          <a:noFill/>
        </p:spPr>
        <p:txBody>
          <a:bodyPr wrap="square" rtlCol="0">
            <a:spAutoFit/>
          </a:bodyPr>
          <a:lstStyle/>
          <a:p>
            <a:r>
              <a:rPr lang="en-GB" sz="1200" dirty="0" err="1"/>
              <a:t>Edbrooke</a:t>
            </a:r>
            <a:r>
              <a:rPr lang="en-GB" sz="1200" dirty="0"/>
              <a:t>-Childs, J., Jacob, J., Argent, R., </a:t>
            </a:r>
            <a:r>
              <a:rPr lang="en-GB" sz="1200" dirty="0" err="1"/>
              <a:t>Patalay</a:t>
            </a:r>
            <a:r>
              <a:rPr lang="en-GB" sz="1200" dirty="0"/>
              <a:t>, P., </a:t>
            </a:r>
            <a:r>
              <a:rPr lang="en-GB" sz="1200" dirty="0" err="1"/>
              <a:t>Deighton</a:t>
            </a:r>
            <a:r>
              <a:rPr lang="en-GB" sz="1200" dirty="0"/>
              <a:t>, J., &amp; Wolpert, M. (2015). The relationship between child- and parent-reported shared decision making and child-, parent-, and clinician-reported treatment outcome in routinely collected child mental health services data. </a:t>
            </a:r>
            <a:r>
              <a:rPr lang="en-GB" sz="1200" i="1" dirty="0"/>
              <a:t>Clinical Child Psychology and Psychiatry</a:t>
            </a:r>
            <a:r>
              <a:rPr lang="en-GB" sz="1200" dirty="0"/>
              <a:t>, 21(2), 324-338. </a:t>
            </a:r>
            <a:r>
              <a:rPr lang="en-GB" sz="1200" dirty="0" err="1"/>
              <a:t>doi</a:t>
            </a:r>
            <a:r>
              <a:rPr lang="en-GB" sz="1200" dirty="0"/>
              <a:t>: 10.1177/1359104515591226</a:t>
            </a:r>
          </a:p>
          <a:p>
            <a:endParaRPr lang="en-GB" sz="1200" dirty="0"/>
          </a:p>
        </p:txBody>
      </p:sp>
      <p:pic>
        <p:nvPicPr>
          <p:cNvPr id="6" name="Picture 5">
            <a:extLst>
              <a:ext uri="{FF2B5EF4-FFF2-40B4-BE49-F238E27FC236}">
                <a16:creationId xmlns:a16="http://schemas.microsoft.com/office/drawing/2014/main" id="{E7E5CFE6-A7E3-4A8F-B55C-B5DEAF21CF9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918" t="-1169" r="13740" b="1169"/>
          <a:stretch/>
        </p:blipFill>
        <p:spPr>
          <a:xfrm>
            <a:off x="208334" y="1171480"/>
            <a:ext cx="4888136" cy="4056112"/>
          </a:xfrm>
          <a:prstGeom prst="rect">
            <a:avLst/>
          </a:prstGeom>
        </p:spPr>
      </p:pic>
    </p:spTree>
    <p:extLst>
      <p:ext uri="{BB962C8B-B14F-4D97-AF65-F5344CB8AC3E}">
        <p14:creationId xmlns:p14="http://schemas.microsoft.com/office/powerpoint/2010/main" val="2028188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a:t>3e. Impact of service and population variation</a:t>
            </a:r>
            <a:endParaRPr lang="en-GB" sz="2400" dirty="0">
              <a:solidFill>
                <a:schemeClr val="tx2"/>
              </a:solidFill>
            </a:endParaRPr>
          </a:p>
        </p:txBody>
      </p:sp>
      <p:sp>
        <p:nvSpPr>
          <p:cNvPr id="3" name="Content Placeholder 2"/>
          <p:cNvSpPr>
            <a:spLocks noGrp="1"/>
          </p:cNvSpPr>
          <p:nvPr>
            <p:ph idx="1"/>
          </p:nvPr>
        </p:nvSpPr>
        <p:spPr>
          <a:xfrm>
            <a:off x="4355976" y="1106772"/>
            <a:ext cx="4608512" cy="4575448"/>
          </a:xfrm>
        </p:spPr>
        <p:txBody>
          <a:bodyPr>
            <a:normAutofit/>
          </a:bodyPr>
          <a:lstStyle/>
          <a:p>
            <a:pPr marL="342900" indent="-342900">
              <a:buFont typeface="Arial" panose="020B0604020202020204" pitchFamily="34" charset="0"/>
              <a:buChar char="•"/>
            </a:pPr>
            <a:r>
              <a:rPr lang="en-GB" sz="2400" dirty="0"/>
              <a:t>4-5% service-level variation in treatment outcome.</a:t>
            </a:r>
          </a:p>
          <a:p>
            <a:pPr marL="342900" indent="-342900">
              <a:buFont typeface="Arial" panose="020B0604020202020204" pitchFamily="34" charset="0"/>
              <a:buChar char="•"/>
            </a:pPr>
            <a:r>
              <a:rPr lang="en-GB" sz="2400" dirty="0"/>
              <a:t>CYP with autism and those with  infrequent case characteristics which  required more specialised input (e.g., substance misuse) were associated with a poorer treatment outcome.</a:t>
            </a:r>
          </a:p>
          <a:p>
            <a:pPr marL="0" indent="0">
              <a:buNone/>
            </a:pPr>
            <a:endParaRPr lang="en-GB" sz="2400" dirty="0">
              <a:solidFill>
                <a:prstClr val="black"/>
              </a:solidFill>
            </a:endParaRPr>
          </a:p>
          <a:p>
            <a:pPr marL="342900" indent="-342900">
              <a:buFont typeface="Arial" panose="020B0604020202020204" pitchFamily="34" charset="0"/>
              <a:buChar char="•"/>
            </a:pPr>
            <a:endParaRPr lang="en-GB" sz="2400" dirty="0"/>
          </a:p>
          <a:p>
            <a:endParaRPr lang="en-GB" sz="2400" dirty="0"/>
          </a:p>
          <a:p>
            <a:endParaRPr lang="en-GB" dirty="0"/>
          </a:p>
        </p:txBody>
      </p:sp>
      <p:sp>
        <p:nvSpPr>
          <p:cNvPr id="4" name="TextBox 3"/>
          <p:cNvSpPr txBox="1"/>
          <p:nvPr/>
        </p:nvSpPr>
        <p:spPr>
          <a:xfrm>
            <a:off x="0" y="6021288"/>
            <a:ext cx="7524328" cy="830997"/>
          </a:xfrm>
          <a:prstGeom prst="rect">
            <a:avLst/>
          </a:prstGeom>
          <a:noFill/>
        </p:spPr>
        <p:txBody>
          <a:bodyPr wrap="square" rtlCol="0">
            <a:spAutoFit/>
          </a:bodyPr>
          <a:lstStyle/>
          <a:p>
            <a:r>
              <a:rPr lang="en-GB" sz="1200" dirty="0" err="1"/>
              <a:t>Edbrooke</a:t>
            </a:r>
            <a:r>
              <a:rPr lang="en-GB" sz="1200" dirty="0"/>
              <a:t>-Childs, J., MacDougall, A., Hayes, D., Jacob, J., </a:t>
            </a:r>
            <a:r>
              <a:rPr lang="en-GB" sz="1200" dirty="0" err="1"/>
              <a:t>Deighton</a:t>
            </a:r>
            <a:r>
              <a:rPr lang="en-GB" sz="1200" dirty="0"/>
              <a:t>, J., &amp; Wolpert, M. (2017). Service-level variation, patient-level factors and treatment outcome in those seen by child mental health services. </a:t>
            </a:r>
            <a:r>
              <a:rPr lang="en-GB" sz="1200" i="1" dirty="0"/>
              <a:t>European Child &amp; Adolescent Psychiatry</a:t>
            </a:r>
            <a:r>
              <a:rPr lang="en-GB" sz="1200" dirty="0"/>
              <a:t>. </a:t>
            </a:r>
            <a:r>
              <a:rPr lang="en-GB" sz="1200" dirty="0" err="1"/>
              <a:t>doi</a:t>
            </a:r>
            <a:r>
              <a:rPr lang="en-GB" sz="1200" dirty="0"/>
              <a:t>: 10.1007/s00787-016-0939-x</a:t>
            </a:r>
          </a:p>
          <a:p>
            <a:endParaRPr lang="en-GB" sz="1200" dirty="0"/>
          </a:p>
        </p:txBody>
      </p:sp>
      <p:pic>
        <p:nvPicPr>
          <p:cNvPr id="7" name="Picture 6">
            <a:extLst>
              <a:ext uri="{FF2B5EF4-FFF2-40B4-BE49-F238E27FC236}">
                <a16:creationId xmlns:a16="http://schemas.microsoft.com/office/drawing/2014/main" id="{21885A84-2DD0-4DE2-B3A3-B62FB3F2CF7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243" r="27723"/>
          <a:stretch/>
        </p:blipFill>
        <p:spPr>
          <a:xfrm>
            <a:off x="107504" y="1106772"/>
            <a:ext cx="4176464" cy="4716464"/>
          </a:xfrm>
          <a:prstGeom prst="rect">
            <a:avLst/>
          </a:prstGeom>
        </p:spPr>
      </p:pic>
    </p:spTree>
    <p:extLst>
      <p:ext uri="{BB962C8B-B14F-4D97-AF65-F5344CB8AC3E}">
        <p14:creationId xmlns:p14="http://schemas.microsoft.com/office/powerpoint/2010/main" val="6173629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825C3AA-1DD0-40AB-AC48-7176D2F668EE}"/>
              </a:ext>
            </a:extLst>
          </p:cNvPr>
          <p:cNvSpPr>
            <a:spLocks noGrp="1"/>
          </p:cNvSpPr>
          <p:nvPr>
            <p:ph type="ctrTitle"/>
          </p:nvPr>
        </p:nvSpPr>
        <p:spPr>
          <a:xfrm>
            <a:off x="539552" y="4293096"/>
            <a:ext cx="8064896" cy="747514"/>
          </a:xfrm>
        </p:spPr>
        <p:txBody>
          <a:bodyPr>
            <a:normAutofit/>
          </a:bodyPr>
          <a:lstStyle/>
          <a:p>
            <a:r>
              <a:rPr lang="en-GB" dirty="0"/>
              <a:t>4. Who is accessing services?</a:t>
            </a:r>
          </a:p>
        </p:txBody>
      </p:sp>
    </p:spTree>
    <p:extLst>
      <p:ext uri="{BB962C8B-B14F-4D97-AF65-F5344CB8AC3E}">
        <p14:creationId xmlns:p14="http://schemas.microsoft.com/office/powerpoint/2010/main" val="9303210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lstStyle/>
          <a:p>
            <a:r>
              <a:rPr lang="en-GB" sz="2400" dirty="0">
                <a:solidFill>
                  <a:schemeClr val="tx2"/>
                </a:solidFill>
              </a:rPr>
              <a:t>7. Considering Service Use: Work progress Wolpert et al</a:t>
            </a:r>
          </a:p>
        </p:txBody>
      </p:sp>
      <p:sp>
        <p:nvSpPr>
          <p:cNvPr id="5" name="Slide Number Placeholder 4"/>
          <p:cNvSpPr>
            <a:spLocks noGrp="1"/>
          </p:cNvSpPr>
          <p:nvPr>
            <p:ph type="sldNum" sz="quarter" idx="4"/>
          </p:nvPr>
        </p:nvSpPr>
        <p:spPr/>
        <p:txBody>
          <a:bodyPr/>
          <a:lstStyle/>
          <a:p>
            <a:endParaRPr lang="en-US" dirty="0"/>
          </a:p>
        </p:txBody>
      </p:sp>
      <p:pic>
        <p:nvPicPr>
          <p:cNvPr id="6" name="Picture 2"/>
          <p:cNvPicPr>
            <a:picLocks noGrp="1" noChangeAspect="1" noChangeArrowheads="1"/>
          </p:cNvPicPr>
          <p:nvPr>
            <p:ph idx="1"/>
          </p:nvPr>
        </p:nvPicPr>
        <p:blipFill rotWithShape="1">
          <a:blip r:embed="rId3" cstate="email">
            <a:extLst>
              <a:ext uri="{28A0092B-C50C-407E-A947-70E740481C1C}">
                <a14:useLocalDpi xmlns:a14="http://schemas.microsoft.com/office/drawing/2010/main" val="0"/>
              </a:ext>
            </a:extLst>
          </a:blip>
          <a:srcRect l="28288" t="17008" r="28985" b="9074"/>
          <a:stretch/>
        </p:blipFill>
        <p:spPr bwMode="auto">
          <a:xfrm>
            <a:off x="106026" y="1132675"/>
            <a:ext cx="4618374" cy="4492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4876799" y="1824399"/>
            <a:ext cx="3848911" cy="3416320"/>
          </a:xfrm>
          <a:prstGeom prst="rect">
            <a:avLst/>
          </a:prstGeom>
          <a:noFill/>
        </p:spPr>
        <p:txBody>
          <a:bodyPr wrap="square" rtlCol="0">
            <a:spAutoFit/>
          </a:bodyPr>
          <a:lstStyle/>
          <a:p>
            <a:pPr marL="342900" indent="-342900" defTabSz="914400">
              <a:buFont typeface="Arial" panose="020B0604020202020204" pitchFamily="34" charset="0"/>
              <a:buChar char="•"/>
            </a:pPr>
            <a:r>
              <a:rPr lang="en-GB" sz="2400" dirty="0">
                <a:solidFill>
                  <a:schemeClr val="tx2"/>
                </a:solidFill>
              </a:rPr>
              <a:t>28% of CYP had mild problems or one moderate that doesn't fit NICE guidance.</a:t>
            </a:r>
          </a:p>
          <a:p>
            <a:pPr defTabSz="914400"/>
            <a:endParaRPr lang="en-GB" sz="2400" dirty="0">
              <a:solidFill>
                <a:schemeClr val="tx2"/>
              </a:solidFill>
            </a:endParaRPr>
          </a:p>
          <a:p>
            <a:pPr marL="342900" indent="-342900" defTabSz="914400">
              <a:buFont typeface="Arial" panose="020B0604020202020204" pitchFamily="34" charset="0"/>
              <a:buChar char="•"/>
            </a:pPr>
            <a:r>
              <a:rPr lang="en-GB" sz="2400" dirty="0">
                <a:solidFill>
                  <a:schemeClr val="tx2"/>
                </a:solidFill>
              </a:rPr>
              <a:t>25% of CYP had multiple or severe problems that don’t fit easily into NICE guidance.</a:t>
            </a:r>
          </a:p>
        </p:txBody>
      </p:sp>
      <p:sp>
        <p:nvSpPr>
          <p:cNvPr id="7" name="TextBox 6">
            <a:extLst>
              <a:ext uri="{FF2B5EF4-FFF2-40B4-BE49-F238E27FC236}">
                <a16:creationId xmlns:a16="http://schemas.microsoft.com/office/drawing/2014/main" id="{BD9EB83F-8EB5-43AE-9F3A-3A6822C7A38B}"/>
              </a:ext>
            </a:extLst>
          </p:cNvPr>
          <p:cNvSpPr txBox="1"/>
          <p:nvPr/>
        </p:nvSpPr>
        <p:spPr>
          <a:xfrm>
            <a:off x="258427" y="6065617"/>
            <a:ext cx="7265902" cy="1107996"/>
          </a:xfrm>
          <a:prstGeom prst="rect">
            <a:avLst/>
          </a:prstGeom>
          <a:noFill/>
        </p:spPr>
        <p:txBody>
          <a:bodyPr wrap="square" rtlCol="0">
            <a:spAutoFit/>
          </a:bodyPr>
          <a:lstStyle/>
          <a:p>
            <a:r>
              <a:rPr lang="en-GB" sz="1200" dirty="0"/>
              <a:t>Martin, P., Davies, R., Macdougall, A., Ritchie, B., Vostanis, P., Whale, A., &amp; Wolpert, M. Developing a case mix classification for child and adolescent mental health services: the influence of presenting problems, complexity factors, and services on number of appointments. Considers impact of  problems and complexity factors on service use</a:t>
            </a:r>
          </a:p>
          <a:p>
            <a:endParaRPr lang="en-GB" dirty="0">
              <a:solidFill>
                <a:schemeClr val="accent5"/>
              </a:solidFill>
            </a:endParaRPr>
          </a:p>
        </p:txBody>
      </p:sp>
      <p:sp>
        <p:nvSpPr>
          <p:cNvPr id="9" name="Title 2">
            <a:extLst>
              <a:ext uri="{FF2B5EF4-FFF2-40B4-BE49-F238E27FC236}">
                <a16:creationId xmlns:a16="http://schemas.microsoft.com/office/drawing/2014/main" id="{FFAA23EB-4C09-470C-B273-2D6BC5AAA453}"/>
              </a:ext>
            </a:extLst>
          </p:cNvPr>
          <p:cNvSpPr txBox="1">
            <a:spLocks/>
          </p:cNvSpPr>
          <p:nvPr/>
        </p:nvSpPr>
        <p:spPr>
          <a:xfrm>
            <a:off x="609600" y="427038"/>
            <a:ext cx="8229600" cy="63408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b="1" kern="1200">
                <a:solidFill>
                  <a:schemeClr val="bg1"/>
                </a:solidFill>
                <a:latin typeface="+mj-lt"/>
                <a:ea typeface="+mj-ea"/>
                <a:cs typeface="+mj-cs"/>
              </a:defRPr>
            </a:lvl1pPr>
          </a:lstStyle>
          <a:p>
            <a:pPr marL="0" lvl="1" algn="l" rtl="0">
              <a:spcBef>
                <a:spcPct val="0"/>
              </a:spcBef>
            </a:pPr>
            <a:r>
              <a:rPr lang="en-GB" sz="2400" b="1" kern="0" dirty="0">
                <a:solidFill>
                  <a:schemeClr val="bg1"/>
                </a:solidFill>
              </a:rPr>
              <a:t>4a Case Mix of those seen in services</a:t>
            </a:r>
            <a:br>
              <a:rPr lang="en-GB" sz="2400" b="1" kern="0" dirty="0">
                <a:solidFill>
                  <a:schemeClr val="bg1"/>
                </a:solidFill>
              </a:rPr>
            </a:br>
            <a:endParaRPr lang="en-GB" sz="2400" kern="0" dirty="0">
              <a:solidFill>
                <a:schemeClr val="bg1"/>
              </a:solidFill>
            </a:endParaRPr>
          </a:p>
        </p:txBody>
      </p:sp>
    </p:spTree>
    <p:extLst>
      <p:ext uri="{BB962C8B-B14F-4D97-AF65-F5344CB8AC3E}">
        <p14:creationId xmlns:p14="http://schemas.microsoft.com/office/powerpoint/2010/main" val="1015266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65571" y="1166003"/>
            <a:ext cx="5443269" cy="4927293"/>
          </a:xfrm>
        </p:spPr>
        <p:txBody>
          <a:bodyPr>
            <a:normAutofit/>
          </a:bodyPr>
          <a:lstStyle/>
          <a:p>
            <a:pPr marL="342900" indent="-342900">
              <a:buFont typeface="Arial" panose="020B0604020202020204" pitchFamily="34" charset="0"/>
              <a:buChar char="•"/>
            </a:pPr>
            <a:r>
              <a:rPr lang="en-GB" dirty="0"/>
              <a:t>BAME groups were less likely to access specialist help via primary care than White British.</a:t>
            </a:r>
          </a:p>
          <a:p>
            <a:pPr marL="342900" indent="-342900">
              <a:buFont typeface="Arial" panose="020B0604020202020204" pitchFamily="34" charset="0"/>
              <a:buChar char="•"/>
            </a:pPr>
            <a:r>
              <a:rPr lang="en-GB" dirty="0"/>
              <a:t>BAME groups were more likely to be referred by social care or education than White British.</a:t>
            </a:r>
          </a:p>
          <a:p>
            <a:pPr lvl="1"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p:txBody>
      </p:sp>
      <p:sp>
        <p:nvSpPr>
          <p:cNvPr id="7" name="Title 2">
            <a:extLst>
              <a:ext uri="{FF2B5EF4-FFF2-40B4-BE49-F238E27FC236}">
                <a16:creationId xmlns:a16="http://schemas.microsoft.com/office/drawing/2014/main" id="{E7E067E8-BF47-4460-BCB9-1E0EBBB661E4}"/>
              </a:ext>
            </a:extLst>
          </p:cNvPr>
          <p:cNvSpPr txBox="1">
            <a:spLocks noGrp="1"/>
          </p:cNvSpPr>
          <p:nvPr>
            <p:ph type="title"/>
          </p:nvPr>
        </p:nvSpPr>
        <p:spPr>
          <a:prstGeom prst="rect">
            <a:avLst/>
          </a:prstGeom>
        </p:spPr>
        <p:txBody>
          <a:bodyPr vert="horz" lIns="91440" tIns="45720" rIns="91440" bIns="45720" rtlCol="0" anchor="ctr">
            <a:noAutofit/>
          </a:bodyPr>
          <a:lstStyle>
            <a:lvl1pPr algn="l" defTabSz="914400" rtl="0" eaLnBrk="1" latinLnBrk="0" hangingPunct="1">
              <a:spcBef>
                <a:spcPct val="0"/>
              </a:spcBef>
              <a:buNone/>
              <a:defRPr sz="4000" b="1" kern="1200">
                <a:solidFill>
                  <a:schemeClr val="bg1"/>
                </a:solidFill>
                <a:latin typeface="+mj-lt"/>
                <a:ea typeface="+mj-ea"/>
                <a:cs typeface="+mj-cs"/>
              </a:defRPr>
            </a:lvl1pPr>
          </a:lstStyle>
          <a:p>
            <a:pPr marL="0" lvl="1" algn="l" rtl="0">
              <a:spcBef>
                <a:spcPct val="0"/>
              </a:spcBef>
            </a:pPr>
            <a:r>
              <a:rPr lang="en-GB" sz="2400" b="1" kern="0" dirty="0">
                <a:solidFill>
                  <a:schemeClr val="bg1"/>
                </a:solidFill>
              </a:rPr>
              <a:t>4b. Impact of ethnicity on access routes</a:t>
            </a:r>
            <a:br>
              <a:rPr lang="en-GB" sz="2400" b="1" kern="0" dirty="0">
                <a:solidFill>
                  <a:schemeClr val="bg1"/>
                </a:solidFill>
              </a:rPr>
            </a:br>
            <a:endParaRPr lang="en-GB" sz="2400" kern="0" dirty="0">
              <a:solidFill>
                <a:schemeClr val="bg1"/>
              </a:solidFill>
            </a:endParaRPr>
          </a:p>
        </p:txBody>
      </p:sp>
      <p:sp>
        <p:nvSpPr>
          <p:cNvPr id="6" name="TextBox 5"/>
          <p:cNvSpPr txBox="1"/>
          <p:nvPr/>
        </p:nvSpPr>
        <p:spPr>
          <a:xfrm>
            <a:off x="258426" y="6093296"/>
            <a:ext cx="7193894" cy="1015663"/>
          </a:xfrm>
          <a:prstGeom prst="rect">
            <a:avLst/>
          </a:prstGeom>
          <a:noFill/>
        </p:spPr>
        <p:txBody>
          <a:bodyPr wrap="square" rtlCol="0">
            <a:spAutoFit/>
          </a:bodyPr>
          <a:lstStyle/>
          <a:p>
            <a:r>
              <a:rPr lang="en-GB" sz="1200" dirty="0" err="1"/>
              <a:t>Edbrooke</a:t>
            </a:r>
            <a:r>
              <a:rPr lang="en-GB" sz="1200" dirty="0"/>
              <a:t>-Childs, J., Newman, R., Fleming, I., </a:t>
            </a:r>
            <a:r>
              <a:rPr lang="en-GB" sz="1200" dirty="0" err="1"/>
              <a:t>Deighton</a:t>
            </a:r>
            <a:r>
              <a:rPr lang="en-GB" sz="1200" dirty="0"/>
              <a:t>, J., &amp; Wolpert, M. (2015). The association between ethnicity and care pathway for children with emotional problems in routinely collected child and adolescent mental health services data. </a:t>
            </a:r>
            <a:r>
              <a:rPr lang="en-GB" sz="1200" i="1" dirty="0"/>
              <a:t>European Child &amp; Adolescent Psychiatry</a:t>
            </a:r>
            <a:r>
              <a:rPr lang="en-GB" sz="1200" dirty="0"/>
              <a:t>, 25(5), 539-546. </a:t>
            </a:r>
            <a:r>
              <a:rPr lang="en-GB" sz="1200" dirty="0" err="1"/>
              <a:t>doi</a:t>
            </a:r>
            <a:r>
              <a:rPr lang="en-GB" sz="1200" dirty="0"/>
              <a:t>: 10.1007/s00787-015-0767-4. </a:t>
            </a:r>
          </a:p>
          <a:p>
            <a:endParaRPr lang="en-GB" sz="1200" dirty="0"/>
          </a:p>
        </p:txBody>
      </p:sp>
      <p:pic>
        <p:nvPicPr>
          <p:cNvPr id="4" name="Picture 3">
            <a:extLst>
              <a:ext uri="{FF2B5EF4-FFF2-40B4-BE49-F238E27FC236}">
                <a16:creationId xmlns:a16="http://schemas.microsoft.com/office/drawing/2014/main" id="{8606246F-8DC1-49F0-BA30-36A8D26AEC1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390" t="30533" r="19363"/>
          <a:stretch/>
        </p:blipFill>
        <p:spPr>
          <a:xfrm>
            <a:off x="247841" y="1071942"/>
            <a:ext cx="2664296" cy="4764071"/>
          </a:xfrm>
          <a:prstGeom prst="rect">
            <a:avLst/>
          </a:prstGeom>
        </p:spPr>
      </p:pic>
    </p:spTree>
    <p:extLst>
      <p:ext uri="{BB962C8B-B14F-4D97-AF65-F5344CB8AC3E}">
        <p14:creationId xmlns:p14="http://schemas.microsoft.com/office/powerpoint/2010/main" val="1909772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GB" sz="3500" dirty="0"/>
              <a:t>Services are seeing more difficulties (2009</a:t>
            </a:r>
            <a:r>
              <a:rPr lang="en-GB" sz="3500" dirty="0">
                <a:sym typeface="Wingdings" panose="05000000000000000000" pitchFamily="2" charset="2"/>
              </a:rPr>
              <a:t>2014)</a:t>
            </a:r>
            <a:r>
              <a:rPr lang="en-GB" sz="3500" dirty="0"/>
              <a:t> particularly in relation to emotional problems for girls.</a:t>
            </a:r>
          </a:p>
          <a:p>
            <a:pPr marL="342900" indent="-342900">
              <a:buFont typeface="Arial" panose="020B0604020202020204" pitchFamily="34" charset="0"/>
              <a:buChar char="•"/>
            </a:pPr>
            <a:r>
              <a:rPr lang="en-GB" sz="3500" dirty="0"/>
              <a:t>This mirrors the epidemiological picture. </a:t>
            </a:r>
          </a:p>
          <a:p>
            <a:pPr marL="342900" indent="-342900">
              <a:buFont typeface="Arial" panose="020B0604020202020204" pitchFamily="34" charset="0"/>
              <a:buChar char="•"/>
            </a:pPr>
            <a:r>
              <a:rPr lang="en-GB" sz="3500" dirty="0"/>
              <a:t>However, where difficulties are reducing, e.g. conduct disorders, it appears thresholds reduce too. </a:t>
            </a:r>
          </a:p>
          <a:p>
            <a:pPr lvl="1" indent="-342900">
              <a:buFont typeface="Arial" panose="020B0604020202020204" pitchFamily="34" charset="0"/>
              <a:buChar char="•"/>
            </a:pPr>
            <a:r>
              <a:rPr lang="en-GB" sz="3500" dirty="0">
                <a:solidFill>
                  <a:schemeClr val="tx2"/>
                </a:solidFill>
              </a:rPr>
              <a:t>So it is important services review thresholds to ensure best use </a:t>
            </a:r>
          </a:p>
          <a:p>
            <a:endParaRPr lang="en-GB" dirty="0">
              <a:solidFill>
                <a:srgbClr val="796E65"/>
              </a:solidFill>
            </a:endParaRPr>
          </a:p>
          <a:p>
            <a:pPr marL="342900" indent="-342900">
              <a:buFont typeface="Arial" panose="020B0604020202020204" pitchFamily="34" charset="0"/>
              <a:buChar char="•"/>
            </a:pPr>
            <a:endParaRPr lang="en-GB" dirty="0"/>
          </a:p>
          <a:p>
            <a:endParaRPr lang="en-GB" dirty="0"/>
          </a:p>
          <a:p>
            <a:endParaRPr lang="en-GB" dirty="0"/>
          </a:p>
        </p:txBody>
      </p:sp>
      <p:sp>
        <p:nvSpPr>
          <p:cNvPr id="5" name="Slide Number Placeholder 4"/>
          <p:cNvSpPr>
            <a:spLocks noGrp="1"/>
          </p:cNvSpPr>
          <p:nvPr>
            <p:ph type="sldNum" sz="quarter" idx="4"/>
          </p:nvPr>
        </p:nvSpPr>
        <p:spPr/>
        <p:txBody>
          <a:bodyPr/>
          <a:lstStyle/>
          <a:p>
            <a:endParaRPr lang="en-US" dirty="0">
              <a:solidFill>
                <a:srgbClr val="796E65">
                  <a:tint val="75000"/>
                </a:srgbClr>
              </a:solidFill>
            </a:endParaRPr>
          </a:p>
        </p:txBody>
      </p:sp>
      <p:sp>
        <p:nvSpPr>
          <p:cNvPr id="7" name="Title 2">
            <a:extLst>
              <a:ext uri="{FF2B5EF4-FFF2-40B4-BE49-F238E27FC236}">
                <a16:creationId xmlns:a16="http://schemas.microsoft.com/office/drawing/2014/main" id="{E7E067E8-BF47-4460-BCB9-1E0EBBB661E4}"/>
              </a:ext>
            </a:extLst>
          </p:cNvPr>
          <p:cNvSpPr txBox="1">
            <a:spLocks noGrp="1"/>
          </p:cNvSpPr>
          <p:nvPr>
            <p:ph type="title"/>
          </p:nvPr>
        </p:nvSpPr>
        <p:spPr>
          <a:xfrm>
            <a:off x="457200" y="274638"/>
            <a:ext cx="8229600" cy="63408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b="1" kern="1200">
                <a:solidFill>
                  <a:schemeClr val="bg1"/>
                </a:solidFill>
                <a:latin typeface="+mj-lt"/>
                <a:ea typeface="+mj-ea"/>
                <a:cs typeface="+mj-cs"/>
              </a:defRPr>
            </a:lvl1pPr>
          </a:lstStyle>
          <a:p>
            <a:pPr marL="0" lvl="1" algn="l" rtl="0">
              <a:spcBef>
                <a:spcPct val="0"/>
              </a:spcBef>
            </a:pPr>
            <a:r>
              <a:rPr lang="en-GB" sz="2400" b="1" kern="0" dirty="0">
                <a:solidFill>
                  <a:schemeClr val="bg1"/>
                </a:solidFill>
              </a:rPr>
              <a:t>4c. </a:t>
            </a:r>
            <a:r>
              <a:rPr lang="en-GB" sz="2400" b="1" dirty="0">
                <a:solidFill>
                  <a:schemeClr val="bg1"/>
                </a:solidFill>
              </a:rPr>
              <a:t>Are services seeing more troubled young people</a:t>
            </a:r>
            <a:endParaRPr lang="en-GB" sz="2400" kern="0" dirty="0">
              <a:solidFill>
                <a:schemeClr val="bg1"/>
              </a:solidFill>
            </a:endParaRPr>
          </a:p>
        </p:txBody>
      </p:sp>
      <p:sp>
        <p:nvSpPr>
          <p:cNvPr id="8" name="TextBox 7"/>
          <p:cNvSpPr txBox="1"/>
          <p:nvPr/>
        </p:nvSpPr>
        <p:spPr>
          <a:xfrm>
            <a:off x="323528" y="6093296"/>
            <a:ext cx="7128792" cy="830997"/>
          </a:xfrm>
          <a:prstGeom prst="rect">
            <a:avLst/>
          </a:prstGeom>
          <a:noFill/>
        </p:spPr>
        <p:txBody>
          <a:bodyPr wrap="square" rtlCol="0">
            <a:spAutoFit/>
          </a:bodyPr>
          <a:lstStyle/>
          <a:p>
            <a:r>
              <a:rPr lang="en-GB" sz="1200" dirty="0" err="1"/>
              <a:t>Edbrooke</a:t>
            </a:r>
            <a:r>
              <a:rPr lang="en-GB" sz="1200" dirty="0"/>
              <a:t>-Childs, J., </a:t>
            </a:r>
            <a:r>
              <a:rPr lang="en-GB" sz="1200" dirty="0" err="1"/>
              <a:t>Deighton</a:t>
            </a:r>
            <a:r>
              <a:rPr lang="en-GB" sz="1200" dirty="0"/>
              <a:t>, J., &amp; Wolpert, M. (2017). Changes in severity of psychosocial difficulties in adolescents accessing specialist mental healthcare in England (2009–2014). </a:t>
            </a:r>
            <a:r>
              <a:rPr lang="en-GB" sz="1200" i="1" dirty="0"/>
              <a:t>Journal of Adolescence, 60</a:t>
            </a:r>
            <a:r>
              <a:rPr lang="en-GB" sz="1200" dirty="0"/>
              <a:t>, 47-52. </a:t>
            </a:r>
            <a:r>
              <a:rPr lang="en-GB" sz="1200" dirty="0" err="1"/>
              <a:t>doi</a:t>
            </a:r>
            <a:r>
              <a:rPr lang="en-GB" sz="1200" dirty="0"/>
              <a:t>: 10.1016/j.adolescence.2017.07.006</a:t>
            </a:r>
          </a:p>
          <a:p>
            <a:endParaRPr lang="en-GB" sz="1200" dirty="0"/>
          </a:p>
        </p:txBody>
      </p:sp>
    </p:spTree>
    <p:extLst>
      <p:ext uri="{BB962C8B-B14F-4D97-AF65-F5344CB8AC3E}">
        <p14:creationId xmlns:p14="http://schemas.microsoft.com/office/powerpoint/2010/main" val="20973437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825C3AA-1DD0-40AB-AC48-7176D2F668EE}"/>
              </a:ext>
            </a:extLst>
          </p:cNvPr>
          <p:cNvSpPr>
            <a:spLocks noGrp="1"/>
          </p:cNvSpPr>
          <p:nvPr>
            <p:ph type="ctrTitle"/>
          </p:nvPr>
        </p:nvSpPr>
        <p:spPr>
          <a:xfrm>
            <a:off x="539552" y="4293096"/>
            <a:ext cx="8064896" cy="747514"/>
          </a:xfrm>
        </p:spPr>
        <p:txBody>
          <a:bodyPr>
            <a:normAutofit fontScale="90000"/>
          </a:bodyPr>
          <a:lstStyle/>
          <a:p>
            <a:r>
              <a:rPr lang="en-GB" dirty="0"/>
              <a:t>5. How best to reflect on evidence about practice, and challenge orthodoxy when relevant?</a:t>
            </a:r>
            <a:br>
              <a:rPr lang="en-GB" dirty="0"/>
            </a:br>
            <a:endParaRPr lang="en-GB" dirty="0"/>
          </a:p>
        </p:txBody>
      </p:sp>
    </p:spTree>
    <p:extLst>
      <p:ext uri="{BB962C8B-B14F-4D97-AF65-F5344CB8AC3E}">
        <p14:creationId xmlns:p14="http://schemas.microsoft.com/office/powerpoint/2010/main" val="30175819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052736"/>
            <a:ext cx="8280920" cy="5040560"/>
          </a:xfrm>
        </p:spPr>
        <p:txBody>
          <a:bodyPr/>
          <a:lstStyle/>
          <a:p>
            <a:pPr marL="360000" lvl="1">
              <a:buFont typeface="Arial" panose="020B0604020202020204" pitchFamily="34" charset="0"/>
              <a:buChar char="•"/>
            </a:pPr>
            <a:r>
              <a:rPr lang="en-GB" sz="2700" dirty="0">
                <a:solidFill>
                  <a:schemeClr val="tx2"/>
                </a:solidFill>
              </a:rPr>
              <a:t>Published several leading edge articles on our innovative approach to supporting services in the collection, analysis and use  of outcome data</a:t>
            </a:r>
          </a:p>
          <a:p>
            <a:pPr marL="360000" lvl="1">
              <a:buFont typeface="Arial" panose="020B0604020202020204" pitchFamily="34" charset="0"/>
              <a:buChar char="•"/>
            </a:pPr>
            <a:r>
              <a:rPr lang="en-GB" sz="2700" dirty="0">
                <a:solidFill>
                  <a:schemeClr val="tx2"/>
                </a:solidFill>
              </a:rPr>
              <a:t>Particular focus on interpreting the data within a local service context to help draw out learning for continuous quality improvement</a:t>
            </a:r>
          </a:p>
          <a:p>
            <a:pPr marL="360000" lvl="1">
              <a:buFont typeface="Arial" panose="020B0604020202020204" pitchFamily="34" charset="0"/>
              <a:buChar char="•"/>
            </a:pPr>
            <a:endParaRPr lang="en-GB" sz="2700" dirty="0">
              <a:solidFill>
                <a:schemeClr val="tx2"/>
              </a:solidFill>
            </a:endParaRPr>
          </a:p>
          <a:p>
            <a:pPr marL="360000" lvl="1">
              <a:buFont typeface="Arial" panose="020B0604020202020204" pitchFamily="34" charset="0"/>
              <a:buChar char="•"/>
            </a:pPr>
            <a:r>
              <a:rPr lang="en-GB" sz="1200" dirty="0"/>
              <a:t>Wolpert, M., Deighton, J., De Francesco, D., Martin, P., Fonagy, P., &amp; Ford, T. (2014). </a:t>
            </a:r>
            <a:r>
              <a:rPr lang="en-GB" sz="1200" dirty="0">
                <a:hlinkClick r:id="rId3"/>
              </a:rPr>
              <a:t>From 'reckless' to 'mindful' in the use of outcome data to inform service-level performance management: perspectives from child mental health.</a:t>
            </a:r>
            <a:r>
              <a:rPr lang="en-GB" sz="1200" dirty="0"/>
              <a:t> </a:t>
            </a:r>
            <a:r>
              <a:rPr lang="en-GB" sz="1200" i="1" dirty="0"/>
              <a:t>BMJ Quality and Safety.</a:t>
            </a:r>
            <a:r>
              <a:rPr lang="en-GB" sz="1200" dirty="0"/>
              <a:t> bmjqs-2013.</a:t>
            </a:r>
            <a:r>
              <a:rPr lang="en-GB" sz="1200" dirty="0">
                <a:latin typeface="Arial"/>
              </a:rPr>
              <a:t> </a:t>
            </a:r>
            <a:r>
              <a:rPr lang="en-GB" sz="1200" b="1" dirty="0">
                <a:latin typeface="Arial"/>
              </a:rPr>
              <a:t>Offers approach to using data to inform quality improvement</a:t>
            </a:r>
          </a:p>
          <a:p>
            <a:pPr marL="360000" lvl="1">
              <a:buFont typeface="Arial" panose="020B0604020202020204" pitchFamily="34" charset="0"/>
              <a:buChar char="•"/>
            </a:pPr>
            <a:r>
              <a:rPr lang="en-GB" sz="1200" dirty="0"/>
              <a:t>Fleming, I., Jones, M., Bradley, J. &amp; Wolpert, M. (2014). </a:t>
            </a:r>
            <a:r>
              <a:rPr lang="en-GB" sz="1200" dirty="0">
                <a:hlinkClick r:id="rId4"/>
              </a:rPr>
              <a:t>Learning from a learning collaboration: The CORC approach to combining research, evaluation and practice in child mental health.</a:t>
            </a:r>
            <a:r>
              <a:rPr lang="en-GB" sz="1200" dirty="0"/>
              <a:t> </a:t>
            </a:r>
            <a:r>
              <a:rPr lang="en-GB" sz="1200" i="1" dirty="0"/>
              <a:t>Administration and Policy in Mental Health and Mental Health Services Research. </a:t>
            </a:r>
            <a:r>
              <a:rPr lang="en-GB" sz="1200" dirty="0"/>
              <a:t>43(3), 297</a:t>
            </a:r>
            <a:r>
              <a:rPr lang="en-GB" sz="1200" dirty="0">
                <a:solidFill>
                  <a:srgbClr val="000000"/>
                </a:solidFill>
                <a:ea typeface="Calibri"/>
                <a:cs typeface="Times New Roman"/>
              </a:rPr>
              <a:t>–</a:t>
            </a:r>
            <a:r>
              <a:rPr lang="en-GB" sz="1200" dirty="0"/>
              <a:t>301. </a:t>
            </a:r>
            <a:r>
              <a:rPr lang="en-GB" sz="1200" b="1" dirty="0"/>
              <a:t>Summary of CORC approach</a:t>
            </a:r>
          </a:p>
          <a:p>
            <a:pPr marL="360000" lvl="1">
              <a:buFont typeface="Arial" panose="020B0604020202020204" pitchFamily="34" charset="0"/>
              <a:buChar char="•"/>
            </a:pPr>
            <a:r>
              <a:rPr lang="en-GB" sz="1200" dirty="0" err="1"/>
              <a:t>Edbrooke</a:t>
            </a:r>
            <a:r>
              <a:rPr lang="en-GB" sz="1200" dirty="0"/>
              <a:t>-Childs, J., Wolpert, M., &amp; Deighton, J. (2016). </a:t>
            </a:r>
            <a:r>
              <a:rPr lang="en-GB" sz="1200" dirty="0">
                <a:solidFill>
                  <a:schemeClr val="accent2">
                    <a:lumMod val="75000"/>
                  </a:schemeClr>
                </a:solidFill>
              </a:rPr>
              <a:t>Introduction to the Special Section on Implementing Feedback from Outcome Measures in Child and Adult Mental Health Services</a:t>
            </a:r>
            <a:r>
              <a:rPr lang="en-GB" sz="1200" i="1" dirty="0">
                <a:solidFill>
                  <a:schemeClr val="accent2">
                    <a:lumMod val="75000"/>
                  </a:schemeClr>
                </a:solidFill>
              </a:rPr>
              <a:t>.</a:t>
            </a:r>
            <a:r>
              <a:rPr lang="en-GB" sz="1200" i="1" dirty="0"/>
              <a:t> Administration and Policy in Mental Health and Mental Health Services Research</a:t>
            </a:r>
            <a:r>
              <a:rPr lang="en-GB" sz="1200" dirty="0"/>
              <a:t>, 43(3), 277-278. </a:t>
            </a:r>
            <a:r>
              <a:rPr lang="en-GB" sz="1200" dirty="0" err="1"/>
              <a:t>doi</a:t>
            </a:r>
            <a:r>
              <a:rPr lang="en-GB" sz="1200" dirty="0"/>
              <a:t>: 10.1007/s10488-016-0726-5. </a:t>
            </a:r>
            <a:r>
              <a:rPr lang="en-GB" sz="1200" b="1" dirty="0"/>
              <a:t>Considers approach to using ROM</a:t>
            </a:r>
          </a:p>
          <a:p>
            <a:pPr marL="360000" lvl="1">
              <a:buFont typeface="Arial" panose="020B0604020202020204" pitchFamily="34" charset="0"/>
              <a:buChar char="•"/>
            </a:pPr>
            <a:endParaRPr lang="en-GB" sz="1400" dirty="0"/>
          </a:p>
          <a:p>
            <a:pPr marL="360000" lvl="1">
              <a:buFont typeface="Arial" panose="020B0604020202020204" pitchFamily="34" charset="0"/>
              <a:buChar char="•"/>
            </a:pPr>
            <a:endParaRPr lang="en-GB" sz="1400" b="1" dirty="0"/>
          </a:p>
          <a:p>
            <a:pPr marL="360000" lvl="1">
              <a:buFont typeface="Arial" panose="020B0604020202020204" pitchFamily="34" charset="0"/>
              <a:buChar char="•"/>
            </a:pPr>
            <a:endParaRPr lang="en-GB" sz="1400" b="1" dirty="0">
              <a:latin typeface="Arial"/>
            </a:endParaRPr>
          </a:p>
        </p:txBody>
      </p:sp>
      <p:sp>
        <p:nvSpPr>
          <p:cNvPr id="3" name="Title 2"/>
          <p:cNvSpPr>
            <a:spLocks noGrp="1"/>
          </p:cNvSpPr>
          <p:nvPr>
            <p:ph type="title"/>
          </p:nvPr>
        </p:nvSpPr>
        <p:spPr/>
        <p:txBody>
          <a:bodyPr>
            <a:normAutofit fontScale="90000"/>
          </a:bodyPr>
          <a:lstStyle/>
          <a:p>
            <a:r>
              <a:rPr lang="en-GB" dirty="0"/>
              <a:t>5a. Using data for improvement</a:t>
            </a:r>
          </a:p>
        </p:txBody>
      </p:sp>
    </p:spTree>
    <p:extLst>
      <p:ext uri="{BB962C8B-B14F-4D97-AF65-F5344CB8AC3E}">
        <p14:creationId xmlns:p14="http://schemas.microsoft.com/office/powerpoint/2010/main" val="1417597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57603" y="1772816"/>
            <a:ext cx="5832648" cy="3200876"/>
          </a:xfrm>
          <a:prstGeom prst="rect">
            <a:avLst/>
          </a:prstGeom>
          <a:noFill/>
        </p:spPr>
        <p:txBody>
          <a:bodyPr wrap="square" rtlCol="0">
            <a:spAutoFit/>
          </a:bodyPr>
          <a:lstStyle/>
          <a:p>
            <a:pPr algn="ctr"/>
            <a:r>
              <a:rPr lang="en-GB" sz="2800" dirty="0">
                <a:solidFill>
                  <a:schemeClr val="tx2"/>
                </a:solidFill>
              </a:rPr>
              <a:t>Please submit your questions and comments for this morning’s presentations at</a:t>
            </a:r>
          </a:p>
          <a:p>
            <a:pPr algn="ctr"/>
            <a:r>
              <a:rPr lang="en-GB" sz="2800" dirty="0">
                <a:hlinkClick r:id="rId2"/>
              </a:rPr>
              <a:t>www.menti.com</a:t>
            </a:r>
            <a:endParaRPr lang="en-GB" sz="2800" dirty="0"/>
          </a:p>
          <a:p>
            <a:pPr algn="ctr"/>
            <a:endParaRPr lang="en-GB" sz="2800" dirty="0"/>
          </a:p>
          <a:p>
            <a:pPr algn="ctr"/>
            <a:r>
              <a:rPr lang="en-GB" sz="4400" b="1" dirty="0">
                <a:solidFill>
                  <a:schemeClr val="tx2"/>
                </a:solidFill>
              </a:rPr>
              <a:t>Code: 56 39 56</a:t>
            </a:r>
            <a:endParaRPr lang="en-GB" sz="4400" dirty="0">
              <a:solidFill>
                <a:schemeClr val="tx2"/>
              </a:solidFill>
            </a:endParaRPr>
          </a:p>
          <a:p>
            <a:endParaRPr lang="en-GB" dirty="0"/>
          </a:p>
        </p:txBody>
      </p:sp>
    </p:spTree>
    <p:extLst>
      <p:ext uri="{BB962C8B-B14F-4D97-AF65-F5344CB8AC3E}">
        <p14:creationId xmlns:p14="http://schemas.microsoft.com/office/powerpoint/2010/main" val="8806130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ts val="600"/>
              </a:spcBef>
              <a:spcAft>
                <a:spcPts val="1200"/>
              </a:spcAft>
            </a:pPr>
            <a:r>
              <a:rPr lang="en-GB" sz="5400" b="1" dirty="0"/>
              <a:t>F</a:t>
            </a:r>
            <a:r>
              <a:rPr lang="en-GB" sz="5400" dirty="0"/>
              <a:t>lawed</a:t>
            </a:r>
          </a:p>
          <a:p>
            <a:pPr>
              <a:spcBef>
                <a:spcPts val="600"/>
              </a:spcBef>
              <a:spcAft>
                <a:spcPts val="1200"/>
              </a:spcAft>
            </a:pPr>
            <a:r>
              <a:rPr lang="en-GB" sz="5400" b="1" dirty="0"/>
              <a:t>U</a:t>
            </a:r>
            <a:r>
              <a:rPr lang="en-GB" sz="5400" dirty="0"/>
              <a:t>ncertain</a:t>
            </a:r>
          </a:p>
          <a:p>
            <a:pPr>
              <a:spcBef>
                <a:spcPts val="600"/>
              </a:spcBef>
              <a:spcAft>
                <a:spcPts val="1200"/>
              </a:spcAft>
            </a:pPr>
            <a:r>
              <a:rPr lang="en-GB" sz="5400" b="1" dirty="0"/>
              <a:t>P</a:t>
            </a:r>
            <a:r>
              <a:rPr lang="en-GB" sz="5400" dirty="0"/>
              <a:t>roximate</a:t>
            </a:r>
          </a:p>
          <a:p>
            <a:pPr>
              <a:spcBef>
                <a:spcPts val="600"/>
              </a:spcBef>
              <a:spcAft>
                <a:spcPts val="1200"/>
              </a:spcAft>
            </a:pPr>
            <a:r>
              <a:rPr lang="en-GB" sz="5400" b="1" dirty="0"/>
              <a:t>S</a:t>
            </a:r>
            <a:r>
              <a:rPr lang="en-GB" sz="5400" dirty="0"/>
              <a:t>parse</a:t>
            </a:r>
          </a:p>
          <a:p>
            <a:pPr lvl="1">
              <a:spcBef>
                <a:spcPts val="600"/>
              </a:spcBef>
              <a:spcAft>
                <a:spcPts val="1200"/>
              </a:spcAft>
            </a:pPr>
            <a:endParaRPr lang="en-GB" sz="2400" dirty="0"/>
          </a:p>
        </p:txBody>
      </p:sp>
      <p:sp>
        <p:nvSpPr>
          <p:cNvPr id="3" name="Title 2"/>
          <p:cNvSpPr>
            <a:spLocks noGrp="1"/>
          </p:cNvSpPr>
          <p:nvPr>
            <p:ph type="title"/>
          </p:nvPr>
        </p:nvSpPr>
        <p:spPr/>
        <p:txBody>
          <a:bodyPr>
            <a:normAutofit fontScale="90000"/>
          </a:bodyPr>
          <a:lstStyle/>
          <a:p>
            <a:r>
              <a:rPr lang="en-GB" dirty="0"/>
              <a:t>5b. championing use of FUPS data</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951" y="1212752"/>
            <a:ext cx="2182979" cy="2880321"/>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3861048"/>
            <a:ext cx="2826516" cy="1875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79859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196752"/>
            <a:ext cx="4608512" cy="4597971"/>
          </a:xfrm>
        </p:spPr>
        <p:txBody>
          <a:bodyPr/>
          <a:lstStyle/>
          <a:p>
            <a:pPr marL="360000" lvl="1">
              <a:buFont typeface="Arial" panose="020B0604020202020204" pitchFamily="34" charset="0"/>
              <a:buChar char="•"/>
            </a:pPr>
            <a:r>
              <a:rPr lang="en-GB" sz="2200" dirty="0">
                <a:solidFill>
                  <a:schemeClr val="tx2"/>
                </a:solidFill>
              </a:rPr>
              <a:t>Leading the field in starting to think about how to consider the limits of therapy, possible unintended harmful consequences and consider discussions in relation to </a:t>
            </a:r>
          </a:p>
          <a:p>
            <a:pPr marL="360000" lvl="1">
              <a:buFont typeface="Arial" panose="020B0604020202020204" pitchFamily="34" charset="0"/>
              <a:buChar char="•"/>
            </a:pPr>
            <a:r>
              <a:rPr lang="en-GB" sz="2200" dirty="0">
                <a:solidFill>
                  <a:schemeClr val="tx2"/>
                </a:solidFill>
              </a:rPr>
              <a:t>a) Endings</a:t>
            </a:r>
          </a:p>
          <a:p>
            <a:pPr marL="360000" lvl="1">
              <a:buFont typeface="Arial" panose="020B0604020202020204" pitchFamily="34" charset="0"/>
              <a:buChar char="•"/>
            </a:pPr>
            <a:r>
              <a:rPr lang="en-GB" sz="2200" dirty="0">
                <a:solidFill>
                  <a:schemeClr val="tx2"/>
                </a:solidFill>
              </a:rPr>
              <a:t>b) Self-management/ support in the absence of a mental health professional </a:t>
            </a:r>
          </a:p>
          <a:p>
            <a:pPr marL="360000" lvl="1">
              <a:buFont typeface="Arial" panose="020B0604020202020204" pitchFamily="34" charset="0"/>
              <a:buChar char="•"/>
            </a:pPr>
            <a:r>
              <a:rPr lang="en-GB" sz="2200" dirty="0">
                <a:solidFill>
                  <a:schemeClr val="tx2"/>
                </a:solidFill>
              </a:rPr>
              <a:t>We are increasing focussed on early intervention and work in schools</a:t>
            </a:r>
          </a:p>
        </p:txBody>
      </p:sp>
      <p:sp>
        <p:nvSpPr>
          <p:cNvPr id="3" name="Title 2"/>
          <p:cNvSpPr>
            <a:spLocks noGrp="1"/>
          </p:cNvSpPr>
          <p:nvPr>
            <p:ph type="title"/>
          </p:nvPr>
        </p:nvSpPr>
        <p:spPr>
          <a:xfrm>
            <a:off x="456441" y="188640"/>
            <a:ext cx="8229600" cy="634082"/>
          </a:xfrm>
        </p:spPr>
        <p:txBody>
          <a:bodyPr>
            <a:noAutofit/>
          </a:bodyPr>
          <a:lstStyle/>
          <a:p>
            <a:r>
              <a:rPr lang="en-GB" sz="3400" dirty="0"/>
              <a:t>5c leading narrative on new ways of thinking about how best to intervene</a:t>
            </a:r>
          </a:p>
        </p:txBody>
      </p:sp>
      <p:sp>
        <p:nvSpPr>
          <p:cNvPr id="4" name="TextBox 3"/>
          <p:cNvSpPr txBox="1"/>
          <p:nvPr/>
        </p:nvSpPr>
        <p:spPr>
          <a:xfrm>
            <a:off x="4860032" y="1140700"/>
            <a:ext cx="3600400" cy="2246769"/>
          </a:xfrm>
          <a:prstGeom prst="rect">
            <a:avLst/>
          </a:prstGeom>
          <a:noFill/>
        </p:spPr>
        <p:txBody>
          <a:bodyPr wrap="square" rtlCol="0">
            <a:spAutoFit/>
          </a:bodyPr>
          <a:lstStyle/>
          <a:p>
            <a:pPr marL="360000" lvl="1">
              <a:buFont typeface="Arial" panose="020B0604020202020204" pitchFamily="34" charset="0"/>
              <a:buChar char="•"/>
            </a:pPr>
            <a:endParaRPr lang="en-GB" sz="1000" dirty="0"/>
          </a:p>
          <a:p>
            <a:pPr marL="360000" lvl="1">
              <a:buFont typeface="Arial" panose="020B0604020202020204" pitchFamily="34" charset="0"/>
              <a:buChar char="•"/>
            </a:pPr>
            <a:r>
              <a:rPr lang="en-GB" sz="1000" dirty="0"/>
              <a:t> Wolpert, M., Deighton, J., Fleming, I.</a:t>
            </a:r>
            <a:r>
              <a:rPr lang="en-GB" sz="1000" b="1" dirty="0"/>
              <a:t> </a:t>
            </a:r>
            <a:r>
              <a:rPr lang="en-GB" sz="1000" dirty="0"/>
              <a:t>&amp; </a:t>
            </a:r>
            <a:r>
              <a:rPr lang="en-GB" sz="1000" dirty="0" err="1"/>
              <a:t>Lachman</a:t>
            </a:r>
            <a:r>
              <a:rPr lang="en-GB" sz="1000" dirty="0"/>
              <a:t>, P., (2014). </a:t>
            </a:r>
            <a:r>
              <a:rPr lang="en-GB" sz="1000" dirty="0">
                <a:hlinkClick r:id="rId2"/>
              </a:rPr>
              <a:t>Considering harm and safety in youth mental health: A call for attention and action. </a:t>
            </a:r>
            <a:r>
              <a:rPr lang="en-GB" sz="1000" i="1" dirty="0"/>
              <a:t>Administration and Policy in Mental Health and Mental Health Services Research. 42</a:t>
            </a:r>
            <a:r>
              <a:rPr lang="en-GB" sz="1000" dirty="0"/>
              <a:t>(1), 6</a:t>
            </a:r>
            <a:r>
              <a:rPr lang="en-GB" sz="1000" dirty="0">
                <a:solidFill>
                  <a:srgbClr val="000000"/>
                </a:solidFill>
                <a:ea typeface="Calibri"/>
                <a:cs typeface="Times New Roman"/>
              </a:rPr>
              <a:t>–</a:t>
            </a:r>
            <a:r>
              <a:rPr lang="en-GB" sz="1000" dirty="0"/>
              <a:t>9</a:t>
            </a:r>
            <a:r>
              <a:rPr lang="en-GB" sz="1000" i="1" dirty="0"/>
              <a:t>. </a:t>
            </a:r>
          </a:p>
          <a:p>
            <a:pPr marL="360000" lvl="1"/>
            <a:endParaRPr lang="en-GB" sz="1000" i="1" dirty="0"/>
          </a:p>
          <a:p>
            <a:pPr marL="360000" lvl="1">
              <a:buFont typeface="Arial" panose="020B0604020202020204" pitchFamily="34" charset="0"/>
              <a:buChar char="•"/>
            </a:pPr>
            <a:r>
              <a:rPr lang="en-GB" sz="1000" dirty="0"/>
              <a:t> Bickman, L., Lyon, A. &amp; Wolpert, M. (2016) </a:t>
            </a:r>
            <a:r>
              <a:rPr lang="en-GB" sz="1000" dirty="0">
                <a:solidFill>
                  <a:schemeClr val="accent2"/>
                </a:solidFill>
              </a:rPr>
              <a:t>Achieving Precision Mental Health through Effective Assessment, Monitoring, and Feedback Processes Introduction to the Special Issue. Administration and Policy in Mental Health and Mental Health Services Research. </a:t>
            </a:r>
            <a:r>
              <a:rPr lang="en-GB" sz="1000" dirty="0" err="1">
                <a:solidFill>
                  <a:schemeClr val="accent2"/>
                </a:solidFill>
              </a:rPr>
              <a:t>doi</a:t>
            </a:r>
            <a:r>
              <a:rPr lang="en-GB" sz="1000" dirty="0">
                <a:solidFill>
                  <a:schemeClr val="accent2"/>
                </a:solidFill>
              </a:rPr>
              <a:t>: 10.1007/s10488-016-0718-5 </a:t>
            </a:r>
          </a:p>
          <a:p>
            <a:endParaRPr lang="en-GB" sz="1000" dirty="0"/>
          </a:p>
        </p:txBody>
      </p:sp>
    </p:spTree>
    <p:extLst>
      <p:ext uri="{BB962C8B-B14F-4D97-AF65-F5344CB8AC3E}">
        <p14:creationId xmlns:p14="http://schemas.microsoft.com/office/powerpoint/2010/main" val="28068082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356992"/>
            <a:ext cx="8136904" cy="1251570"/>
          </a:xfrm>
        </p:spPr>
        <p:txBody>
          <a:bodyPr>
            <a:normAutofit fontScale="90000"/>
          </a:bodyPr>
          <a:lstStyle/>
          <a:p>
            <a:pPr algn="ctr"/>
            <a:r>
              <a:rPr lang="en-GB" dirty="0"/>
              <a:t>A review of CORC research findings from 2012 - 2017</a:t>
            </a:r>
          </a:p>
        </p:txBody>
      </p:sp>
      <p:sp>
        <p:nvSpPr>
          <p:cNvPr id="3" name="Subtitle 2"/>
          <p:cNvSpPr>
            <a:spLocks noGrp="1"/>
          </p:cNvSpPr>
          <p:nvPr>
            <p:ph type="subTitle" idx="1"/>
          </p:nvPr>
        </p:nvSpPr>
        <p:spPr>
          <a:xfrm>
            <a:off x="520429" y="4869160"/>
            <a:ext cx="8064896" cy="697632"/>
          </a:xfrm>
        </p:spPr>
        <p:txBody>
          <a:bodyPr/>
          <a:lstStyle/>
          <a:p>
            <a:r>
              <a:rPr lang="en-GB" dirty="0"/>
              <a:t>Dr Julian </a:t>
            </a:r>
            <a:r>
              <a:rPr lang="en-GB" dirty="0" err="1"/>
              <a:t>Edbrooke</a:t>
            </a:r>
            <a:r>
              <a:rPr lang="en-GB" dirty="0"/>
              <a:t>-Childs &amp; Jenna Jacob</a:t>
            </a:r>
          </a:p>
          <a:p>
            <a:r>
              <a:rPr lang="en-GB" dirty="0"/>
              <a:t>Research Leads</a:t>
            </a:r>
          </a:p>
        </p:txBody>
      </p:sp>
    </p:spTree>
    <p:extLst>
      <p:ext uri="{BB962C8B-B14F-4D97-AF65-F5344CB8AC3E}">
        <p14:creationId xmlns:p14="http://schemas.microsoft.com/office/powerpoint/2010/main" val="20283936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57603" y="1772816"/>
            <a:ext cx="5832648" cy="3200876"/>
          </a:xfrm>
          <a:prstGeom prst="rect">
            <a:avLst/>
          </a:prstGeom>
          <a:noFill/>
        </p:spPr>
        <p:txBody>
          <a:bodyPr wrap="square" rtlCol="0">
            <a:spAutoFit/>
          </a:bodyPr>
          <a:lstStyle/>
          <a:p>
            <a:pPr algn="ctr"/>
            <a:r>
              <a:rPr lang="en-GB" sz="2800" dirty="0">
                <a:solidFill>
                  <a:schemeClr val="tx2"/>
                </a:solidFill>
              </a:rPr>
              <a:t>Please submit your questions and comments for this afternoon’s presentations at</a:t>
            </a:r>
          </a:p>
          <a:p>
            <a:pPr algn="ctr"/>
            <a:r>
              <a:rPr lang="en-GB" sz="2800" dirty="0">
                <a:hlinkClick r:id="rId2"/>
              </a:rPr>
              <a:t>www.menti.com</a:t>
            </a:r>
            <a:endParaRPr lang="en-GB" sz="2800" dirty="0"/>
          </a:p>
          <a:p>
            <a:pPr algn="ctr"/>
            <a:endParaRPr lang="en-GB" sz="2800" dirty="0"/>
          </a:p>
          <a:p>
            <a:pPr algn="ctr"/>
            <a:r>
              <a:rPr lang="en-GB" sz="4400" b="1" dirty="0">
                <a:solidFill>
                  <a:schemeClr val="tx2"/>
                </a:solidFill>
              </a:rPr>
              <a:t>Code: 68 10 74</a:t>
            </a:r>
            <a:endParaRPr lang="en-GB" sz="4400" dirty="0">
              <a:solidFill>
                <a:schemeClr val="tx2"/>
              </a:solidFill>
            </a:endParaRPr>
          </a:p>
          <a:p>
            <a:endParaRPr lang="en-GB" dirty="0"/>
          </a:p>
        </p:txBody>
      </p:sp>
    </p:spTree>
    <p:extLst>
      <p:ext uri="{BB962C8B-B14F-4D97-AF65-F5344CB8AC3E}">
        <p14:creationId xmlns:p14="http://schemas.microsoft.com/office/powerpoint/2010/main" val="8542337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302" y="332656"/>
            <a:ext cx="9144000" cy="5616624"/>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t>Thank you for attending</a:t>
            </a:r>
          </a:p>
          <a:p>
            <a:pPr algn="ctr"/>
            <a:r>
              <a:rPr lang="en-GB" sz="3200" b="1" i="1" dirty="0"/>
              <a:t>We would be grateful for your feedback </a:t>
            </a:r>
          </a:p>
          <a:p>
            <a:pPr algn="ctr"/>
            <a:endParaRPr lang="en-GB" sz="3200" b="1" dirty="0"/>
          </a:p>
          <a:p>
            <a:pPr algn="ctr"/>
            <a:r>
              <a:rPr lang="en-GB" sz="3200" b="1" dirty="0"/>
              <a:t>Visit menti.com and use code 10 49 20</a:t>
            </a:r>
          </a:p>
          <a:p>
            <a:pPr algn="ctr"/>
            <a:r>
              <a:rPr lang="en-GB" sz="3200" b="1" dirty="0"/>
              <a:t>to fill out our evaluation form</a:t>
            </a:r>
            <a:endParaRPr lang="en-GB" sz="3200" dirty="0"/>
          </a:p>
        </p:txBody>
      </p:sp>
    </p:spTree>
    <p:extLst>
      <p:ext uri="{BB962C8B-B14F-4D97-AF65-F5344CB8AC3E}">
        <p14:creationId xmlns:p14="http://schemas.microsoft.com/office/powerpoint/2010/main" val="2013864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356992"/>
            <a:ext cx="8136904" cy="1251570"/>
          </a:xfrm>
        </p:spPr>
        <p:txBody>
          <a:bodyPr>
            <a:normAutofit fontScale="90000"/>
          </a:bodyPr>
          <a:lstStyle/>
          <a:p>
            <a:pPr algn="ctr"/>
            <a:r>
              <a:rPr lang="en-GB" dirty="0"/>
              <a:t>A review of CORC research findings from 2012 - 2017</a:t>
            </a:r>
          </a:p>
        </p:txBody>
      </p:sp>
      <p:sp>
        <p:nvSpPr>
          <p:cNvPr id="3" name="Subtitle 2"/>
          <p:cNvSpPr>
            <a:spLocks noGrp="1"/>
          </p:cNvSpPr>
          <p:nvPr>
            <p:ph type="subTitle" idx="1"/>
          </p:nvPr>
        </p:nvSpPr>
        <p:spPr>
          <a:xfrm>
            <a:off x="520429" y="4869160"/>
            <a:ext cx="8064896" cy="697632"/>
          </a:xfrm>
        </p:spPr>
        <p:txBody>
          <a:bodyPr/>
          <a:lstStyle/>
          <a:p>
            <a:r>
              <a:rPr lang="en-GB" dirty="0"/>
              <a:t>Dr Julian </a:t>
            </a:r>
            <a:r>
              <a:rPr lang="en-GB" dirty="0" err="1"/>
              <a:t>Edbrooke</a:t>
            </a:r>
            <a:r>
              <a:rPr lang="en-GB" dirty="0"/>
              <a:t>-Childs &amp; Jenna Jacob</a:t>
            </a:r>
          </a:p>
          <a:p>
            <a:r>
              <a:rPr lang="en-GB" dirty="0"/>
              <a:t>Research Leads</a:t>
            </a:r>
          </a:p>
        </p:txBody>
      </p:sp>
    </p:spTree>
    <p:extLst>
      <p:ext uri="{BB962C8B-B14F-4D97-AF65-F5344CB8AC3E}">
        <p14:creationId xmlns:p14="http://schemas.microsoft.com/office/powerpoint/2010/main" val="3435333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Overview of CORC Research agenda</a:t>
            </a:r>
          </a:p>
          <a:p>
            <a:r>
              <a:rPr lang="en-GB" dirty="0"/>
              <a:t>Findings in relation to :</a:t>
            </a:r>
            <a:endParaRPr lang="en-GB" sz="1800" dirty="0"/>
          </a:p>
          <a:p>
            <a:pPr marL="685800" lvl="2" indent="-342900">
              <a:buFont typeface="+mj-lt"/>
              <a:buAutoNum type="arabicPeriod"/>
            </a:pPr>
            <a:r>
              <a:rPr lang="en-GB" sz="2200" dirty="0">
                <a:solidFill>
                  <a:schemeClr val="tx2"/>
                </a:solidFill>
              </a:rPr>
              <a:t>How can we embed best practice in routine outcome monitoring and use of feedback?</a:t>
            </a:r>
          </a:p>
          <a:p>
            <a:pPr marL="685800" lvl="2" indent="-342900">
              <a:buFont typeface="+mj-lt"/>
              <a:buAutoNum type="arabicPeriod"/>
            </a:pPr>
            <a:r>
              <a:rPr lang="en-GB" sz="2200" dirty="0">
                <a:solidFill>
                  <a:schemeClr val="tx2"/>
                </a:solidFill>
              </a:rPr>
              <a:t>How do we best measure change in mental health over time?</a:t>
            </a:r>
          </a:p>
          <a:p>
            <a:pPr marL="685800" lvl="2" indent="-342900">
              <a:buFont typeface="+mj-lt"/>
              <a:buAutoNum type="arabicPeriod"/>
            </a:pPr>
            <a:r>
              <a:rPr lang="en-GB" sz="2200" dirty="0">
                <a:solidFill>
                  <a:schemeClr val="tx2"/>
                </a:solidFill>
              </a:rPr>
              <a:t>What is the impact of interventions/approaches on child mental health outcomes ? </a:t>
            </a:r>
          </a:p>
          <a:p>
            <a:pPr marL="685800" lvl="2" indent="-342900">
              <a:buFont typeface="+mj-lt"/>
              <a:buAutoNum type="arabicPeriod"/>
            </a:pPr>
            <a:r>
              <a:rPr lang="en-GB" sz="2200" dirty="0">
                <a:solidFill>
                  <a:schemeClr val="tx2"/>
                </a:solidFill>
              </a:rPr>
              <a:t>Who accesses services?</a:t>
            </a:r>
          </a:p>
          <a:p>
            <a:pPr marL="685800" lvl="2" indent="-342900">
              <a:buFont typeface="+mj-lt"/>
              <a:buAutoNum type="arabicPeriod"/>
            </a:pPr>
            <a:r>
              <a:rPr lang="en-GB" sz="2200" dirty="0">
                <a:solidFill>
                  <a:schemeClr val="tx2"/>
                </a:solidFill>
              </a:rPr>
              <a:t>How best to reflect on evidence about practice, and challenge orthodoxy when relevant?</a:t>
            </a:r>
          </a:p>
          <a:p>
            <a:pPr marL="857250" lvl="3" indent="0">
              <a:buNone/>
            </a:pPr>
            <a:endParaRPr lang="en-GB" sz="1600" b="1" dirty="0"/>
          </a:p>
          <a:p>
            <a:pPr marL="0" indent="0">
              <a:buNone/>
            </a:pPr>
            <a:r>
              <a:rPr lang="en-GB" dirty="0"/>
              <a:t> </a:t>
            </a:r>
          </a:p>
          <a:p>
            <a:endParaRPr lang="en-GB" dirty="0"/>
          </a:p>
        </p:txBody>
      </p:sp>
      <p:sp>
        <p:nvSpPr>
          <p:cNvPr id="3" name="Title 2"/>
          <p:cNvSpPr>
            <a:spLocks noGrp="1"/>
          </p:cNvSpPr>
          <p:nvPr>
            <p:ph type="title"/>
          </p:nvPr>
        </p:nvSpPr>
        <p:spPr/>
        <p:txBody>
          <a:bodyPr>
            <a:normAutofit fontScale="90000"/>
          </a:bodyPr>
          <a:lstStyle/>
          <a:p>
            <a:r>
              <a:rPr lang="en-GB" dirty="0"/>
              <a:t>Contents</a:t>
            </a:r>
          </a:p>
        </p:txBody>
      </p:sp>
    </p:spTree>
    <p:extLst>
      <p:ext uri="{BB962C8B-B14F-4D97-AF65-F5344CB8AC3E}">
        <p14:creationId xmlns:p14="http://schemas.microsoft.com/office/powerpoint/2010/main" val="3832269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052736"/>
            <a:ext cx="8273455" cy="4752528"/>
          </a:xfrm>
        </p:spPr>
        <p:txBody>
          <a:bodyPr/>
          <a:lstStyle/>
          <a:p>
            <a:pPr marL="0" indent="0">
              <a:buNone/>
            </a:pPr>
            <a:r>
              <a:rPr lang="en-GB" sz="2000" dirty="0"/>
              <a:t>We aim to:</a:t>
            </a:r>
          </a:p>
          <a:p>
            <a:pPr lvl="1"/>
            <a:r>
              <a:rPr lang="en-GB" sz="1800" dirty="0"/>
              <a:t>Understand the extent to which CYP’s care is helping them, and </a:t>
            </a:r>
          </a:p>
          <a:p>
            <a:pPr lvl="1"/>
            <a:r>
              <a:rPr lang="en-GB" sz="1800" dirty="0"/>
              <a:t>How real-world evidence can support and improve child and youth mental health services. </a:t>
            </a:r>
          </a:p>
          <a:p>
            <a:r>
              <a:rPr lang="en-GB" sz="2000" dirty="0"/>
              <a:t>Once collected, we analyse data to assess:</a:t>
            </a:r>
          </a:p>
          <a:p>
            <a:pPr lvl="1"/>
            <a:r>
              <a:rPr lang="en-GB" sz="1800" dirty="0"/>
              <a:t>The </a:t>
            </a:r>
            <a:r>
              <a:rPr lang="en-GB" sz="1800" b="1" dirty="0"/>
              <a:t>impact</a:t>
            </a:r>
            <a:r>
              <a:rPr lang="en-GB" sz="1800" dirty="0"/>
              <a:t> of using outcome measures, </a:t>
            </a:r>
          </a:p>
          <a:p>
            <a:pPr lvl="1"/>
            <a:r>
              <a:rPr lang="en-GB" sz="1800" dirty="0"/>
              <a:t>The </a:t>
            </a:r>
            <a:r>
              <a:rPr lang="en-GB" sz="1800" b="1" dirty="0"/>
              <a:t>effectiveness</a:t>
            </a:r>
            <a:r>
              <a:rPr lang="en-GB" sz="1800" dirty="0"/>
              <a:t> and </a:t>
            </a:r>
            <a:r>
              <a:rPr lang="en-GB" sz="1800" b="1" dirty="0"/>
              <a:t>efficiency</a:t>
            </a:r>
            <a:r>
              <a:rPr lang="en-GB" sz="1800" dirty="0"/>
              <a:t> of services, and </a:t>
            </a:r>
          </a:p>
          <a:p>
            <a:pPr lvl="1"/>
            <a:r>
              <a:rPr lang="en-GB" sz="1800" dirty="0"/>
              <a:t>To answer key </a:t>
            </a:r>
            <a:r>
              <a:rPr lang="en-GB" sz="1800" b="1" dirty="0"/>
              <a:t>research</a:t>
            </a:r>
            <a:r>
              <a:rPr lang="en-GB" sz="1800" dirty="0"/>
              <a:t> questions</a:t>
            </a:r>
            <a:r>
              <a:rPr lang="en-GB" sz="1600" dirty="0"/>
              <a:t>. </a:t>
            </a:r>
          </a:p>
          <a:p>
            <a:r>
              <a:rPr lang="en-GB" sz="2000" dirty="0"/>
              <a:t>Our work in this area comprises:</a:t>
            </a:r>
          </a:p>
          <a:p>
            <a:pPr lvl="1"/>
            <a:r>
              <a:rPr lang="en-GB" sz="1800" dirty="0"/>
              <a:t>Analysing members’ data and </a:t>
            </a:r>
            <a:r>
              <a:rPr lang="en-GB" sz="1800" b="1" dirty="0"/>
              <a:t>reporting</a:t>
            </a:r>
            <a:r>
              <a:rPr lang="en-GB" sz="1800" dirty="0"/>
              <a:t> to them on the findings.</a:t>
            </a:r>
          </a:p>
          <a:p>
            <a:pPr lvl="1"/>
            <a:r>
              <a:rPr lang="en-GB" sz="1800" b="1" dirty="0"/>
              <a:t>Evaluating</a:t>
            </a:r>
            <a:r>
              <a:rPr lang="en-GB" sz="1800" dirty="0"/>
              <a:t> mental health, wellbeing and other interventions.</a:t>
            </a:r>
          </a:p>
          <a:p>
            <a:pPr lvl="1"/>
            <a:r>
              <a:rPr lang="en-GB" sz="1800" dirty="0"/>
              <a:t>Carrying out analysis using CORC and other data sets to measure effectiveness, test hypotheses and discover new findings in order to </a:t>
            </a:r>
            <a:r>
              <a:rPr lang="en-GB" sz="1800" b="1" dirty="0"/>
              <a:t>generate</a:t>
            </a:r>
            <a:r>
              <a:rPr lang="en-GB" sz="1800" dirty="0"/>
              <a:t> </a:t>
            </a:r>
            <a:r>
              <a:rPr lang="en-GB" sz="1800" b="1" dirty="0"/>
              <a:t>evidence</a:t>
            </a:r>
            <a:r>
              <a:rPr lang="en-GB" sz="1800" dirty="0"/>
              <a:t> to underpin care.</a:t>
            </a:r>
          </a:p>
          <a:p>
            <a:pPr lvl="1"/>
            <a:r>
              <a:rPr lang="en-GB" sz="1800" b="1" dirty="0"/>
              <a:t>Collaborating</a:t>
            </a:r>
            <a:r>
              <a:rPr lang="en-GB" sz="1800" dirty="0"/>
              <a:t> with members and partners to conduct research.</a:t>
            </a:r>
          </a:p>
          <a:p>
            <a:endParaRPr lang="en-GB" sz="2000" dirty="0"/>
          </a:p>
        </p:txBody>
      </p:sp>
      <p:sp>
        <p:nvSpPr>
          <p:cNvPr id="3" name="Title 2"/>
          <p:cNvSpPr>
            <a:spLocks noGrp="1"/>
          </p:cNvSpPr>
          <p:nvPr>
            <p:ph type="title"/>
          </p:nvPr>
        </p:nvSpPr>
        <p:spPr/>
        <p:txBody>
          <a:bodyPr>
            <a:normAutofit fontScale="90000"/>
          </a:bodyPr>
          <a:lstStyle/>
          <a:p>
            <a:r>
              <a:rPr lang="en-GB" dirty="0"/>
              <a:t>CORC research agenda</a:t>
            </a:r>
          </a:p>
        </p:txBody>
      </p:sp>
    </p:spTree>
    <p:extLst>
      <p:ext uri="{BB962C8B-B14F-4D97-AF65-F5344CB8AC3E}">
        <p14:creationId xmlns:p14="http://schemas.microsoft.com/office/powerpoint/2010/main" val="2663553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207293"/>
            <a:ext cx="8273455" cy="4597971"/>
          </a:xfrm>
        </p:spPr>
        <p:txBody>
          <a:bodyPr/>
          <a:lstStyle/>
          <a:p>
            <a:pPr marL="342900" lvl="1" indent="-342900">
              <a:buFont typeface="Arial" panose="020B0604020202020204" pitchFamily="34" charset="0"/>
              <a:buChar char="•"/>
            </a:pPr>
            <a:endParaRPr lang="en-GB" sz="1800" b="1" dirty="0"/>
          </a:p>
          <a:p>
            <a:pPr marL="342900" lvl="1" indent="-342900">
              <a:buFont typeface="Arial" panose="020B0604020202020204" pitchFamily="34" charset="0"/>
              <a:buChar char="•"/>
            </a:pPr>
            <a:endParaRPr lang="en-GB" sz="1800" dirty="0"/>
          </a:p>
          <a:p>
            <a:endParaRPr lang="en-GB" dirty="0"/>
          </a:p>
        </p:txBody>
      </p:sp>
      <p:sp>
        <p:nvSpPr>
          <p:cNvPr id="3" name="Title 2"/>
          <p:cNvSpPr>
            <a:spLocks noGrp="1"/>
          </p:cNvSpPr>
          <p:nvPr>
            <p:ph type="title"/>
          </p:nvPr>
        </p:nvSpPr>
        <p:spPr/>
        <p:txBody>
          <a:bodyPr>
            <a:normAutofit fontScale="90000"/>
          </a:bodyPr>
          <a:lstStyle/>
          <a:p>
            <a:r>
              <a:rPr lang="en-GB" dirty="0"/>
              <a:t>CORC key research questions</a:t>
            </a:r>
          </a:p>
        </p:txBody>
      </p:sp>
      <p:sp>
        <p:nvSpPr>
          <p:cNvPr id="4" name="TextBox 3"/>
          <p:cNvSpPr txBox="1"/>
          <p:nvPr/>
        </p:nvSpPr>
        <p:spPr>
          <a:xfrm>
            <a:off x="3563888" y="1556136"/>
            <a:ext cx="5322738" cy="4185761"/>
          </a:xfrm>
          <a:prstGeom prst="rect">
            <a:avLst/>
          </a:prstGeom>
          <a:noFill/>
        </p:spPr>
        <p:txBody>
          <a:bodyPr wrap="square" rtlCol="0">
            <a:spAutoFit/>
          </a:bodyPr>
          <a:lstStyle/>
          <a:p>
            <a:pPr marL="285750" lvl="1" indent="-342900">
              <a:buFont typeface="+mj-lt"/>
              <a:buAutoNum type="arabicPeriod"/>
            </a:pPr>
            <a:r>
              <a:rPr lang="en-GB" b="1" dirty="0">
                <a:solidFill>
                  <a:schemeClr val="tx2"/>
                </a:solidFill>
              </a:rPr>
              <a:t>How can we embed best practice in routine outcome monitoring and use of feedback?</a:t>
            </a:r>
          </a:p>
          <a:p>
            <a:pPr marL="342900" lvl="1" indent="-342900">
              <a:buFont typeface="+mj-lt"/>
              <a:buAutoNum type="arabicPeriod"/>
            </a:pPr>
            <a:endParaRPr lang="en-GB" b="1" dirty="0">
              <a:solidFill>
                <a:schemeClr val="tx2"/>
              </a:solidFill>
            </a:endParaRPr>
          </a:p>
          <a:p>
            <a:pPr marL="285750" lvl="1" indent="-342900">
              <a:buFont typeface="+mj-lt"/>
              <a:buAutoNum type="arabicPeriod"/>
            </a:pPr>
            <a:r>
              <a:rPr lang="en-GB" b="1" dirty="0">
                <a:solidFill>
                  <a:schemeClr val="tx2"/>
                </a:solidFill>
              </a:rPr>
              <a:t>How do we best measure change in mental health over time?</a:t>
            </a:r>
          </a:p>
          <a:p>
            <a:pPr marL="342900" lvl="1" indent="-342900">
              <a:buFont typeface="+mj-lt"/>
              <a:buAutoNum type="arabicPeriod"/>
            </a:pPr>
            <a:endParaRPr lang="en-GB" b="1" dirty="0">
              <a:solidFill>
                <a:schemeClr val="tx2"/>
              </a:solidFill>
            </a:endParaRPr>
          </a:p>
          <a:p>
            <a:pPr marL="285750" lvl="1" indent="-342900">
              <a:buFont typeface="+mj-lt"/>
              <a:buAutoNum type="arabicPeriod"/>
            </a:pPr>
            <a:r>
              <a:rPr lang="en-GB" b="1" dirty="0">
                <a:solidFill>
                  <a:schemeClr val="tx2"/>
                </a:solidFill>
              </a:rPr>
              <a:t>What is the impact of interventions/approaches on child mental health outcomes ? </a:t>
            </a:r>
          </a:p>
          <a:p>
            <a:pPr marL="742950" lvl="2" indent="-342900">
              <a:buFont typeface="+mj-lt"/>
              <a:buAutoNum type="arabicPeriod"/>
            </a:pPr>
            <a:endParaRPr lang="en-GB" dirty="0">
              <a:solidFill>
                <a:schemeClr val="tx2"/>
              </a:solidFill>
            </a:endParaRPr>
          </a:p>
          <a:p>
            <a:pPr marL="285750" lvl="1" indent="-342900">
              <a:buFont typeface="+mj-lt"/>
              <a:buAutoNum type="arabicPeriod"/>
            </a:pPr>
            <a:r>
              <a:rPr lang="en-GB" b="1" dirty="0">
                <a:solidFill>
                  <a:schemeClr val="tx2"/>
                </a:solidFill>
              </a:rPr>
              <a:t>Who accesses services?</a:t>
            </a:r>
          </a:p>
          <a:p>
            <a:pPr marL="285750" lvl="1" indent="-342900">
              <a:buFont typeface="+mj-lt"/>
              <a:buAutoNum type="arabicPeriod"/>
            </a:pPr>
            <a:endParaRPr lang="en-GB" b="1" dirty="0">
              <a:solidFill>
                <a:schemeClr val="tx2"/>
              </a:solidFill>
            </a:endParaRPr>
          </a:p>
          <a:p>
            <a:pPr marL="285750" lvl="1" indent="-342900">
              <a:buFont typeface="+mj-lt"/>
              <a:buAutoNum type="arabicPeriod"/>
            </a:pPr>
            <a:r>
              <a:rPr lang="en-GB" b="1" dirty="0">
                <a:solidFill>
                  <a:schemeClr val="tx2"/>
                </a:solidFill>
              </a:rPr>
              <a:t>How best to reflect on evidence about practice, and challenge orthodoxy when relevant?</a:t>
            </a:r>
          </a:p>
          <a:p>
            <a:pPr marL="400050" lvl="2" indent="0">
              <a:buNone/>
            </a:pPr>
            <a:endParaRPr lang="en-GB" sz="1600" b="1" dirty="0"/>
          </a:p>
          <a:p>
            <a:endParaRPr lang="en-GB" sz="1600" dirty="0"/>
          </a:p>
        </p:txBody>
      </p:sp>
      <p:pic>
        <p:nvPicPr>
          <p:cNvPr id="9" name="Picture 8">
            <a:extLst>
              <a:ext uri="{FF2B5EF4-FFF2-40B4-BE49-F238E27FC236}">
                <a16:creationId xmlns:a16="http://schemas.microsoft.com/office/drawing/2014/main" id="{3C8D363D-6DB1-4B08-9E9C-C605DEA407E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76" t="13550" r="58210"/>
          <a:stretch/>
        </p:blipFill>
        <p:spPr>
          <a:xfrm>
            <a:off x="107504" y="1128615"/>
            <a:ext cx="3321422" cy="4712643"/>
          </a:xfrm>
          <a:prstGeom prst="rect">
            <a:avLst/>
          </a:prstGeom>
        </p:spPr>
      </p:pic>
    </p:spTree>
    <p:extLst>
      <p:ext uri="{BB962C8B-B14F-4D97-AF65-F5344CB8AC3E}">
        <p14:creationId xmlns:p14="http://schemas.microsoft.com/office/powerpoint/2010/main" val="876817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825C3AA-1DD0-40AB-AC48-7176D2F668EE}"/>
              </a:ext>
            </a:extLst>
          </p:cNvPr>
          <p:cNvSpPr>
            <a:spLocks noGrp="1"/>
          </p:cNvSpPr>
          <p:nvPr>
            <p:ph type="ctrTitle"/>
          </p:nvPr>
        </p:nvSpPr>
        <p:spPr>
          <a:xfrm>
            <a:off x="539552" y="4293096"/>
            <a:ext cx="8064896" cy="747514"/>
          </a:xfrm>
        </p:spPr>
        <p:txBody>
          <a:bodyPr>
            <a:normAutofit fontScale="90000"/>
          </a:bodyPr>
          <a:lstStyle/>
          <a:p>
            <a:r>
              <a:rPr lang="en-GB" dirty="0"/>
              <a:t>1. How can we embed best practice in routine outcome monitoring and use of feedback?</a:t>
            </a:r>
            <a:br>
              <a:rPr lang="en-GB" dirty="0"/>
            </a:br>
            <a:endParaRPr lang="en-GB" dirty="0"/>
          </a:p>
        </p:txBody>
      </p:sp>
    </p:spTree>
    <p:extLst>
      <p:ext uri="{BB962C8B-B14F-4D97-AF65-F5344CB8AC3E}">
        <p14:creationId xmlns:p14="http://schemas.microsoft.com/office/powerpoint/2010/main" val="1010769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79512" y="1124744"/>
            <a:ext cx="5472608" cy="5040560"/>
          </a:xfrm>
        </p:spPr>
        <p:txBody>
          <a:bodyPr/>
          <a:lstStyle/>
          <a:p>
            <a:r>
              <a:rPr lang="en-GB" sz="1800" dirty="0"/>
              <a:t>1/3 of CORC members reported use of outcome measures</a:t>
            </a:r>
          </a:p>
          <a:p>
            <a:endParaRPr lang="en-GB" sz="1800" dirty="0"/>
          </a:p>
          <a:p>
            <a:r>
              <a:rPr lang="en-GB" sz="1800" dirty="0"/>
              <a:t>Use of session-by-session measures was more likely with common problems e.g. mood &amp; anxiety </a:t>
            </a:r>
          </a:p>
          <a:p>
            <a:endParaRPr lang="en-GB" sz="1800" dirty="0"/>
          </a:p>
          <a:p>
            <a:r>
              <a:rPr lang="en-GB" sz="1800" dirty="0"/>
              <a:t>Less likely with more complex cases, e.g. those in need of social service input or under state care. </a:t>
            </a:r>
          </a:p>
          <a:p>
            <a:endParaRPr lang="en-GB" sz="1800" dirty="0"/>
          </a:p>
          <a:p>
            <a:pPr marL="360000" lvl="1">
              <a:buFont typeface="Arial" panose="020B0604020202020204" pitchFamily="34" charset="0"/>
              <a:buChar char="•"/>
            </a:pPr>
            <a:r>
              <a:rPr lang="en-GB" sz="1800" dirty="0">
                <a:solidFill>
                  <a:schemeClr val="tx2"/>
                </a:solidFill>
              </a:rPr>
              <a:t>Goal formulation was more likely for </a:t>
            </a:r>
          </a:p>
          <a:p>
            <a:pPr marL="760050" lvl="2"/>
            <a:r>
              <a:rPr lang="en-GB" sz="1800" dirty="0">
                <a:solidFill>
                  <a:schemeClr val="tx2"/>
                </a:solidFill>
              </a:rPr>
              <a:t>pre-schoolers, </a:t>
            </a:r>
          </a:p>
          <a:p>
            <a:pPr marL="760050" lvl="2"/>
            <a:r>
              <a:rPr lang="en-GB" sz="1800" dirty="0">
                <a:solidFill>
                  <a:schemeClr val="tx2"/>
                </a:solidFill>
              </a:rPr>
              <a:t>those with learning difficulties, or </a:t>
            </a:r>
          </a:p>
          <a:p>
            <a:pPr marL="760050" lvl="2"/>
            <a:r>
              <a:rPr lang="en-GB" sz="1800" dirty="0">
                <a:solidFill>
                  <a:schemeClr val="tx2"/>
                </a:solidFill>
              </a:rPr>
              <a:t>those with both hyperactivity disorder and conduct disorder. </a:t>
            </a:r>
          </a:p>
          <a:p>
            <a:endParaRPr lang="en-GB" sz="1600" dirty="0"/>
          </a:p>
          <a:p>
            <a:endParaRPr lang="en-GB" sz="1600" dirty="0"/>
          </a:p>
        </p:txBody>
      </p:sp>
      <p:sp>
        <p:nvSpPr>
          <p:cNvPr id="4" name="Title 3"/>
          <p:cNvSpPr>
            <a:spLocks noGrp="1"/>
          </p:cNvSpPr>
          <p:nvPr>
            <p:ph type="title"/>
          </p:nvPr>
        </p:nvSpPr>
        <p:spPr/>
        <p:txBody>
          <a:bodyPr>
            <a:normAutofit fontScale="90000"/>
          </a:bodyPr>
          <a:lstStyle/>
          <a:p>
            <a:r>
              <a:rPr lang="en-GB" sz="3600" kern="0" dirty="0">
                <a:solidFill>
                  <a:srgbClr val="FFFFFF"/>
                </a:solidFill>
              </a:rPr>
              <a:t>1a. Current practice</a:t>
            </a:r>
            <a:endParaRPr lang="en-GB" dirty="0"/>
          </a:p>
        </p:txBody>
      </p:sp>
      <p:sp>
        <p:nvSpPr>
          <p:cNvPr id="7" name="Content Placeholder 4"/>
          <p:cNvSpPr txBox="1">
            <a:spLocks/>
          </p:cNvSpPr>
          <p:nvPr/>
        </p:nvSpPr>
        <p:spPr>
          <a:xfrm>
            <a:off x="209854" y="5998336"/>
            <a:ext cx="7167576" cy="959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accent1"/>
              </a:buClr>
              <a:buFont typeface="Arial" panose="020B0604020202020204"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700" dirty="0" err="1">
                <a:solidFill>
                  <a:schemeClr val="tx1"/>
                </a:solidFill>
              </a:rPr>
              <a:t>Edbrooke</a:t>
            </a:r>
            <a:r>
              <a:rPr lang="en-GB" sz="700" dirty="0">
                <a:solidFill>
                  <a:schemeClr val="tx1"/>
                </a:solidFill>
              </a:rPr>
              <a:t>-Childs, J. H., Gondek, D., Deighton, J., Fonagy, P., &amp; Wolpert, M. (2016). When is Sessional Monitoring More Likely in Child and Adolescent Mental Health Services? Administration and Policy in Mental Health and Mental Health Services Research, 43(3), 316-324. </a:t>
            </a:r>
            <a:r>
              <a:rPr lang="en-GB" sz="700" dirty="0" err="1">
                <a:solidFill>
                  <a:schemeClr val="tx1"/>
                </a:solidFill>
              </a:rPr>
              <a:t>doi</a:t>
            </a:r>
            <a:r>
              <a:rPr lang="en-GB" sz="700" dirty="0">
                <a:solidFill>
                  <a:schemeClr val="tx1"/>
                </a:solidFill>
              </a:rPr>
              <a:t>: 10.1007/s10488-016-0725-6. </a:t>
            </a:r>
          </a:p>
          <a:p>
            <a:pPr marL="0" indent="0">
              <a:buNone/>
            </a:pPr>
            <a:r>
              <a:rPr lang="en-GB" sz="700" dirty="0">
                <a:solidFill>
                  <a:schemeClr val="tx1"/>
                </a:solidFill>
              </a:rPr>
              <a:t>Ford, T., </a:t>
            </a:r>
            <a:r>
              <a:rPr lang="en-GB" sz="700" dirty="0" err="1">
                <a:solidFill>
                  <a:schemeClr val="tx1"/>
                </a:solidFill>
              </a:rPr>
              <a:t>Tingay</a:t>
            </a:r>
            <a:r>
              <a:rPr lang="en-GB" sz="700" dirty="0">
                <a:solidFill>
                  <a:schemeClr val="tx1"/>
                </a:solidFill>
              </a:rPr>
              <a:t>, K., &amp; Wolpert, M. (2006). CORC's survey of routine outcome monitoring and national CAMHS dataset developments: a response to Johnston and Gower. Child and Adolescent Mental Health, 11(1), 50–52.</a:t>
            </a:r>
          </a:p>
          <a:p>
            <a:pPr marL="0" indent="0">
              <a:buNone/>
            </a:pPr>
            <a:r>
              <a:rPr lang="en-GB" sz="700" dirty="0">
                <a:solidFill>
                  <a:schemeClr val="tx1"/>
                </a:solidFill>
              </a:rPr>
              <a:t>Jacob, J., De Francesco, D., Deighton, J., Law, D., Wolpert, M., &amp; </a:t>
            </a:r>
            <a:r>
              <a:rPr lang="en-GB" sz="700" dirty="0" err="1">
                <a:solidFill>
                  <a:schemeClr val="tx1"/>
                </a:solidFill>
              </a:rPr>
              <a:t>Edbrooke</a:t>
            </a:r>
            <a:r>
              <a:rPr lang="en-GB" sz="700" dirty="0">
                <a:solidFill>
                  <a:schemeClr val="tx1"/>
                </a:solidFill>
              </a:rPr>
              <a:t>-Childs, J. (2017). </a:t>
            </a:r>
            <a:r>
              <a:rPr lang="en-GB" sz="700" dirty="0">
                <a:solidFill>
                  <a:schemeClr val="tx1"/>
                </a:solidFill>
                <a:hlinkClick r:id="rId3"/>
              </a:rPr>
              <a:t>Goal formulation and tracking in child mental health settings: when is it more likely and is it associated with satisfaction with care</a:t>
            </a:r>
            <a:r>
              <a:rPr lang="en-GB" sz="700" dirty="0">
                <a:solidFill>
                  <a:schemeClr val="tx1"/>
                </a:solidFill>
              </a:rPr>
              <a:t>? European Child &amp; Adolescent Psychiatry. doi:10.1007/s00787-016-0938-y  Considers if goal setting helps therapeutic outcomes. </a:t>
            </a:r>
          </a:p>
          <a:p>
            <a:pPr marL="0" indent="0">
              <a:buNone/>
            </a:pPr>
            <a:endParaRPr lang="en-GB" sz="700" dirty="0">
              <a:solidFill>
                <a:schemeClr val="tx1"/>
              </a:solidFill>
            </a:endParaRPr>
          </a:p>
          <a:p>
            <a:pPr marL="360000"/>
            <a:endParaRPr lang="en-GB" sz="1200" dirty="0"/>
          </a:p>
        </p:txBody>
      </p:sp>
      <p:pic>
        <p:nvPicPr>
          <p:cNvPr id="3" name="Picture 2">
            <a:extLst>
              <a:ext uri="{FF2B5EF4-FFF2-40B4-BE49-F238E27FC236}">
                <a16:creationId xmlns:a16="http://schemas.microsoft.com/office/drawing/2014/main" id="{3EFE6A13-DAB6-4CC6-94F4-B2DE2CAC80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9141" y="1124744"/>
            <a:ext cx="3156577" cy="4737474"/>
          </a:xfrm>
          <a:prstGeom prst="rect">
            <a:avLst/>
          </a:prstGeom>
        </p:spPr>
      </p:pic>
    </p:spTree>
    <p:extLst>
      <p:ext uri="{BB962C8B-B14F-4D97-AF65-F5344CB8AC3E}">
        <p14:creationId xmlns:p14="http://schemas.microsoft.com/office/powerpoint/2010/main" val="4192438473"/>
      </p:ext>
    </p:extLst>
  </p:cSld>
  <p:clrMapOvr>
    <a:masterClrMapping/>
  </p:clrMapOvr>
</p:sld>
</file>

<file path=ppt/theme/theme1.xml><?xml version="1.0" encoding="utf-8"?>
<a:theme xmlns:a="http://schemas.openxmlformats.org/drawingml/2006/main" name="Default Theme">
  <a:themeElements>
    <a:clrScheme name="CORC Colours">
      <a:dk1>
        <a:sysClr val="windowText" lastClr="000000"/>
      </a:dk1>
      <a:lt1>
        <a:srgbClr val="FFFFFF"/>
      </a:lt1>
      <a:dk2>
        <a:srgbClr val="146767"/>
      </a:dk2>
      <a:lt2>
        <a:srgbClr val="144066"/>
      </a:lt2>
      <a:accent1>
        <a:srgbClr val="3ABAC8"/>
      </a:accent1>
      <a:accent2>
        <a:srgbClr val="EA642C"/>
      </a:accent2>
      <a:accent3>
        <a:srgbClr val="7BC8CA"/>
      </a:accent3>
      <a:accent4>
        <a:srgbClr val="7DA4C8"/>
      </a:accent4>
      <a:accent5>
        <a:srgbClr val="3D85C6"/>
      </a:accent5>
      <a:accent6>
        <a:srgbClr val="662316"/>
      </a:accent6>
      <a:hlink>
        <a:srgbClr val="EA642C"/>
      </a:hlink>
      <a:folHlink>
        <a:srgbClr val="C98B7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121</TotalTime>
  <Words>2927</Words>
  <Application>Microsoft Office PowerPoint</Application>
  <PresentationFormat>On-screen Show (4:3)</PresentationFormat>
  <Paragraphs>289</Paragraphs>
  <Slides>34</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Times New Roman</vt:lpstr>
      <vt:lpstr>Wingdings</vt:lpstr>
      <vt:lpstr>Default Theme</vt:lpstr>
      <vt:lpstr>PowerPoint Presentation</vt:lpstr>
      <vt:lpstr>Plan for the day</vt:lpstr>
      <vt:lpstr>PowerPoint Presentation</vt:lpstr>
      <vt:lpstr>A review of CORC research findings from 2012 - 2017</vt:lpstr>
      <vt:lpstr>Contents</vt:lpstr>
      <vt:lpstr>CORC research agenda</vt:lpstr>
      <vt:lpstr>CORC key research questions</vt:lpstr>
      <vt:lpstr>1. How can we embed best practice in routine outcome monitoring and use of feedback? </vt:lpstr>
      <vt:lpstr>1a. Current practice</vt:lpstr>
      <vt:lpstr>1b. Barriers to use of ROMS</vt:lpstr>
      <vt:lpstr>1c. Facilitators to use ROMS  </vt:lpstr>
      <vt:lpstr>1d. Changing professional behaviour  </vt:lpstr>
      <vt:lpstr>2. How best to measure change in mental health over time?</vt:lpstr>
      <vt:lpstr>2a. Determining best practice</vt:lpstr>
      <vt:lpstr>PowerPoint Presentation</vt:lpstr>
      <vt:lpstr>2b. Considering goals as outcome measures    </vt:lpstr>
      <vt:lpstr>2b. Considering goals</vt:lpstr>
      <vt:lpstr>3. Evaluating the impact of interventions</vt:lpstr>
      <vt:lpstr>3a. Impact of use of ROMS     </vt:lpstr>
      <vt:lpstr>3b.  Impact of “best practice” routine care; CYP IAPT data</vt:lpstr>
      <vt:lpstr>3c. Impact of “evidence based” practice</vt:lpstr>
      <vt:lpstr>3d. Impact of shared decision making</vt:lpstr>
      <vt:lpstr>3e. Impact of service and population variation</vt:lpstr>
      <vt:lpstr>4. Who is accessing services?</vt:lpstr>
      <vt:lpstr>7. Considering Service Use: Work progress Wolpert et al</vt:lpstr>
      <vt:lpstr>4b. Impact of ethnicity on access routes </vt:lpstr>
      <vt:lpstr>4c. Are services seeing more troubled young people</vt:lpstr>
      <vt:lpstr>5. How best to reflect on evidence about practice, and challenge orthodoxy when relevant? </vt:lpstr>
      <vt:lpstr>5a. Using data for improvement</vt:lpstr>
      <vt:lpstr>5b. championing use of FUPS data</vt:lpstr>
      <vt:lpstr>5c leading narrative on new ways of thinking about how best to intervene</vt:lpstr>
      <vt:lpstr>A review of CORC research findings from 2012 - 2017</vt:lpstr>
      <vt:lpstr>PowerPoint Presentation</vt:lpstr>
      <vt:lpstr>PowerPoint Presentation</vt:lpstr>
    </vt:vector>
  </TitlesOfParts>
  <Company>The Anna Freud Centre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Neale</dc:creator>
  <cp:lastModifiedBy>Danielle Antha</cp:lastModifiedBy>
  <cp:revision>12</cp:revision>
  <dcterms:created xsi:type="dcterms:W3CDTF">2016-12-08T15:16:04Z</dcterms:created>
  <dcterms:modified xsi:type="dcterms:W3CDTF">2017-11-21T17:17:25Z</dcterms:modified>
</cp:coreProperties>
</file>