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32"/>
  </p:notesMasterIdLst>
  <p:handoutMasterIdLst>
    <p:handoutMasterId r:id="rId33"/>
  </p:handoutMasterIdLst>
  <p:sldIdLst>
    <p:sldId id="265" r:id="rId3"/>
    <p:sldId id="321" r:id="rId4"/>
    <p:sldId id="277" r:id="rId5"/>
    <p:sldId id="322" r:id="rId6"/>
    <p:sldId id="323" r:id="rId7"/>
    <p:sldId id="280" r:id="rId8"/>
    <p:sldId id="329" r:id="rId9"/>
    <p:sldId id="304" r:id="rId10"/>
    <p:sldId id="290" r:id="rId11"/>
    <p:sldId id="324" r:id="rId12"/>
    <p:sldId id="281" r:id="rId13"/>
    <p:sldId id="309" r:id="rId14"/>
    <p:sldId id="279" r:id="rId15"/>
    <p:sldId id="310" r:id="rId16"/>
    <p:sldId id="325" r:id="rId17"/>
    <p:sldId id="328" r:id="rId18"/>
    <p:sldId id="319" r:id="rId19"/>
    <p:sldId id="308" r:id="rId20"/>
    <p:sldId id="307" r:id="rId21"/>
    <p:sldId id="302" r:id="rId22"/>
    <p:sldId id="326" r:id="rId23"/>
    <p:sldId id="312" r:id="rId24"/>
    <p:sldId id="305" r:id="rId25"/>
    <p:sldId id="316" r:id="rId26"/>
    <p:sldId id="327" r:id="rId27"/>
    <p:sldId id="285" r:id="rId28"/>
    <p:sldId id="317" r:id="rId29"/>
    <p:sldId id="296" r:id="rId30"/>
    <p:sldId id="330" r:id="rId3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Dalzell" initials="KD" lastIdx="3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83622" autoAdjust="0"/>
  </p:normalViewPr>
  <p:slideViewPr>
    <p:cSldViewPr>
      <p:cViewPr varScale="1">
        <p:scale>
          <a:sx n="45" d="100"/>
          <a:sy n="45" d="100"/>
        </p:scale>
        <p:origin x="-1426" y="-72"/>
      </p:cViewPr>
      <p:guideLst>
        <p:guide orient="horz" pos="2160"/>
        <p:guide pos="2880"/>
      </p:guideLst>
    </p:cSldViewPr>
  </p:slideViewPr>
  <p:outlineViewPr>
    <p:cViewPr>
      <p:scale>
        <a:sx n="33" d="100"/>
        <a:sy n="33" d="100"/>
      </p:scale>
      <p:origin x="0" y="-28638"/>
    </p:cViewPr>
  </p:outlineViewPr>
  <p:notesTextViewPr>
    <p:cViewPr>
      <p:scale>
        <a:sx n="75" d="100"/>
        <a:sy n="75" d="100"/>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516B-4F79-B21E-C5033AA8B5B2}"/>
            </c:ext>
          </c:extLst>
        </c:ser>
        <c:ser>
          <c:idx val="1"/>
          <c:order val="1"/>
          <c:tx>
            <c:strRef>
              <c:f>Sheet1!$C$1</c:f>
              <c:strCache>
                <c:ptCount val="1"/>
                <c:pt idx="0">
                  <c:v>Series 2</c:v>
                </c:pt>
              </c:strCache>
            </c:strRef>
          </c:tx>
          <c:spPr>
            <a:solidFill>
              <a:schemeClr val="accent3"/>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516B-4F79-B21E-C5033AA8B5B2}"/>
            </c:ext>
          </c:extLst>
        </c:ser>
        <c:ser>
          <c:idx val="2"/>
          <c:order val="2"/>
          <c:tx>
            <c:strRef>
              <c:f>Sheet1!$D$1</c:f>
              <c:strCache>
                <c:ptCount val="1"/>
                <c:pt idx="0">
                  <c:v>Series 3</c:v>
                </c:pt>
              </c:strCache>
            </c:strRef>
          </c:tx>
          <c:spPr>
            <a:solidFill>
              <a:schemeClr val="accent3">
                <a:lumMod val="60000"/>
                <a:lumOff val="40000"/>
              </a:schemeClr>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516B-4F79-B21E-C5033AA8B5B2}"/>
            </c:ext>
          </c:extLst>
        </c:ser>
        <c:dLbls>
          <c:showLegendKey val="0"/>
          <c:showVal val="0"/>
          <c:showCatName val="0"/>
          <c:showSerName val="0"/>
          <c:showPercent val="0"/>
          <c:showBubbleSize val="0"/>
        </c:dLbls>
        <c:gapWidth val="150"/>
        <c:axId val="47760896"/>
        <c:axId val="47762432"/>
      </c:barChart>
      <c:catAx>
        <c:axId val="47760896"/>
        <c:scaling>
          <c:orientation val="minMax"/>
        </c:scaling>
        <c:delete val="0"/>
        <c:axPos val="b"/>
        <c:numFmt formatCode="General" sourceLinked="0"/>
        <c:majorTickMark val="out"/>
        <c:minorTickMark val="none"/>
        <c:tickLblPos val="nextTo"/>
        <c:crossAx val="47762432"/>
        <c:crosses val="autoZero"/>
        <c:auto val="1"/>
        <c:lblAlgn val="ctr"/>
        <c:lblOffset val="100"/>
        <c:noMultiLvlLbl val="0"/>
      </c:catAx>
      <c:valAx>
        <c:axId val="47762432"/>
        <c:scaling>
          <c:orientation val="minMax"/>
        </c:scaling>
        <c:delete val="0"/>
        <c:axPos val="l"/>
        <c:majorGridlines/>
        <c:numFmt formatCode="General" sourceLinked="1"/>
        <c:majorTickMark val="out"/>
        <c:minorTickMark val="none"/>
        <c:tickLblPos val="nextTo"/>
        <c:crossAx val="4776089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B940-4570-867C-49B192C6063D}"/>
            </c:ext>
          </c:extLst>
        </c:ser>
        <c:ser>
          <c:idx val="1"/>
          <c:order val="1"/>
          <c:tx>
            <c:strRef>
              <c:f>Sheet1!$C$1</c:f>
              <c:strCache>
                <c:ptCount val="1"/>
                <c:pt idx="0">
                  <c:v>Series 2</c:v>
                </c:pt>
              </c:strCache>
            </c:strRef>
          </c:tx>
          <c:spPr>
            <a:solidFill>
              <a:schemeClr val="accent3"/>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B940-4570-867C-49B192C6063D}"/>
            </c:ext>
          </c:extLst>
        </c:ser>
        <c:ser>
          <c:idx val="2"/>
          <c:order val="2"/>
          <c:tx>
            <c:strRef>
              <c:f>Sheet1!$D$1</c:f>
              <c:strCache>
                <c:ptCount val="1"/>
                <c:pt idx="0">
                  <c:v>Series 3</c:v>
                </c:pt>
              </c:strCache>
            </c:strRef>
          </c:tx>
          <c:spPr>
            <a:solidFill>
              <a:schemeClr val="accent3">
                <a:lumMod val="60000"/>
                <a:lumOff val="40000"/>
              </a:schemeClr>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B940-4570-867C-49B192C6063D}"/>
            </c:ext>
          </c:extLst>
        </c:ser>
        <c:dLbls>
          <c:showLegendKey val="0"/>
          <c:showVal val="0"/>
          <c:showCatName val="0"/>
          <c:showSerName val="0"/>
          <c:showPercent val="0"/>
          <c:showBubbleSize val="0"/>
        </c:dLbls>
        <c:gapWidth val="150"/>
        <c:axId val="50400256"/>
        <c:axId val="50402048"/>
      </c:barChart>
      <c:catAx>
        <c:axId val="50400256"/>
        <c:scaling>
          <c:orientation val="minMax"/>
        </c:scaling>
        <c:delete val="0"/>
        <c:axPos val="b"/>
        <c:numFmt formatCode="General" sourceLinked="0"/>
        <c:majorTickMark val="out"/>
        <c:minorTickMark val="none"/>
        <c:tickLblPos val="nextTo"/>
        <c:crossAx val="50402048"/>
        <c:crosses val="autoZero"/>
        <c:auto val="1"/>
        <c:lblAlgn val="ctr"/>
        <c:lblOffset val="100"/>
        <c:noMultiLvlLbl val="0"/>
      </c:catAx>
      <c:valAx>
        <c:axId val="50402048"/>
        <c:scaling>
          <c:orientation val="minMax"/>
        </c:scaling>
        <c:delete val="0"/>
        <c:axPos val="l"/>
        <c:majorGridlines/>
        <c:numFmt formatCode="General" sourceLinked="1"/>
        <c:majorTickMark val="out"/>
        <c:minorTickMark val="none"/>
        <c:tickLblPos val="nextTo"/>
        <c:crossAx val="5040025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6AE9D7-BF36-4D5A-A43D-81C1FDCCFFF4}" type="doc">
      <dgm:prSet loTypeId="urn:microsoft.com/office/officeart/2005/8/layout/lProcess3" loCatId="process" qsTypeId="urn:microsoft.com/office/officeart/2005/8/quickstyle/simple1" qsCatId="simple" csTypeId="urn:microsoft.com/office/officeart/2005/8/colors/accent3_2" csCatId="accent3" phldr="0"/>
      <dgm:spPr/>
      <dgm:t>
        <a:bodyPr/>
        <a:lstStyle/>
        <a:p>
          <a:endParaRPr lang="en-GB"/>
        </a:p>
      </dgm:t>
    </dgm:pt>
    <dgm:pt modelId="{96D35A67-B595-4005-A753-8C969018044F}">
      <dgm:prSet phldrT="[Text]" phldr="1"/>
      <dgm:spPr/>
      <dgm:t>
        <a:bodyPr/>
        <a:lstStyle/>
        <a:p>
          <a:endParaRPr lang="en-GB" dirty="0"/>
        </a:p>
      </dgm:t>
    </dgm:pt>
    <dgm:pt modelId="{85D33881-ABA5-4FF7-BDB0-C663656E7772}" type="parTrans" cxnId="{7664E436-6A68-4E57-8188-F25FAAAD8FDC}">
      <dgm:prSet/>
      <dgm:spPr/>
      <dgm:t>
        <a:bodyPr/>
        <a:lstStyle/>
        <a:p>
          <a:endParaRPr lang="en-GB"/>
        </a:p>
      </dgm:t>
    </dgm:pt>
    <dgm:pt modelId="{36D2468C-7893-459E-99D4-620691D89CC7}" type="sibTrans" cxnId="{7664E436-6A68-4E57-8188-F25FAAAD8FDC}">
      <dgm:prSet/>
      <dgm:spPr/>
      <dgm:t>
        <a:bodyPr/>
        <a:lstStyle/>
        <a:p>
          <a:endParaRPr lang="en-GB"/>
        </a:p>
      </dgm:t>
    </dgm:pt>
    <dgm:pt modelId="{DDBC800D-B518-4872-A9F8-27869130A5F8}">
      <dgm:prSet phldrT="[Text]" phldr="1"/>
      <dgm:spPr/>
      <dgm:t>
        <a:bodyPr/>
        <a:lstStyle/>
        <a:p>
          <a:endParaRPr lang="en-GB" dirty="0"/>
        </a:p>
      </dgm:t>
    </dgm:pt>
    <dgm:pt modelId="{6B8440A0-F27E-4458-8EEB-1CDD84247F59}" type="parTrans" cxnId="{817DCF02-EE65-477F-A945-37EFC6784A4C}">
      <dgm:prSet/>
      <dgm:spPr/>
      <dgm:t>
        <a:bodyPr/>
        <a:lstStyle/>
        <a:p>
          <a:endParaRPr lang="en-GB"/>
        </a:p>
      </dgm:t>
    </dgm:pt>
    <dgm:pt modelId="{239EADF1-F920-483E-AAE0-E3B1E78E9E0C}" type="sibTrans" cxnId="{817DCF02-EE65-477F-A945-37EFC6784A4C}">
      <dgm:prSet/>
      <dgm:spPr/>
      <dgm:t>
        <a:bodyPr/>
        <a:lstStyle/>
        <a:p>
          <a:endParaRPr lang="en-GB"/>
        </a:p>
      </dgm:t>
    </dgm:pt>
    <dgm:pt modelId="{351E409E-11C4-43BA-8671-5B8F69A26A67}">
      <dgm:prSet phldrT="[Text]" phldr="1"/>
      <dgm:spPr/>
      <dgm:t>
        <a:bodyPr/>
        <a:lstStyle/>
        <a:p>
          <a:endParaRPr lang="en-GB" dirty="0"/>
        </a:p>
      </dgm:t>
    </dgm:pt>
    <dgm:pt modelId="{03687135-60A4-4B63-9A93-1681118BE80C}" type="parTrans" cxnId="{714709DA-1A32-455E-9769-E5DD42CF2892}">
      <dgm:prSet/>
      <dgm:spPr/>
      <dgm:t>
        <a:bodyPr/>
        <a:lstStyle/>
        <a:p>
          <a:endParaRPr lang="en-GB"/>
        </a:p>
      </dgm:t>
    </dgm:pt>
    <dgm:pt modelId="{2B6C5D20-4CEF-4011-9275-5A897EDC6A03}" type="sibTrans" cxnId="{714709DA-1A32-455E-9769-E5DD42CF2892}">
      <dgm:prSet/>
      <dgm:spPr/>
      <dgm:t>
        <a:bodyPr/>
        <a:lstStyle/>
        <a:p>
          <a:endParaRPr lang="en-GB"/>
        </a:p>
      </dgm:t>
    </dgm:pt>
    <dgm:pt modelId="{B73E56AA-4C1A-4BDE-B245-8808AF45E6D7}">
      <dgm:prSet phldrT="[Text]" phldr="1"/>
      <dgm:spPr/>
      <dgm:t>
        <a:bodyPr/>
        <a:lstStyle/>
        <a:p>
          <a:endParaRPr lang="en-GB" dirty="0"/>
        </a:p>
      </dgm:t>
    </dgm:pt>
    <dgm:pt modelId="{7AACE85A-1D34-41DE-8C43-EA9CDAD5AD95}" type="parTrans" cxnId="{36C53A1C-7798-4E97-8643-83258A0D420B}">
      <dgm:prSet/>
      <dgm:spPr/>
      <dgm:t>
        <a:bodyPr/>
        <a:lstStyle/>
        <a:p>
          <a:endParaRPr lang="en-GB"/>
        </a:p>
      </dgm:t>
    </dgm:pt>
    <dgm:pt modelId="{809DA8AD-8D13-4100-B114-0F32565357BA}" type="sibTrans" cxnId="{36C53A1C-7798-4E97-8643-83258A0D420B}">
      <dgm:prSet/>
      <dgm:spPr/>
      <dgm:t>
        <a:bodyPr/>
        <a:lstStyle/>
        <a:p>
          <a:endParaRPr lang="en-GB"/>
        </a:p>
      </dgm:t>
    </dgm:pt>
    <dgm:pt modelId="{D6B6793B-FF77-4B52-BDF4-4809C53533B1}">
      <dgm:prSet phldrT="[Text]" phldr="1"/>
      <dgm:spPr/>
      <dgm:t>
        <a:bodyPr/>
        <a:lstStyle/>
        <a:p>
          <a:endParaRPr lang="en-GB" dirty="0"/>
        </a:p>
      </dgm:t>
    </dgm:pt>
    <dgm:pt modelId="{E5C847C4-400F-4E98-9EE8-C9ABFC5C59CE}" type="parTrans" cxnId="{499C1E93-2BF9-487C-A192-FB7C16F1A034}">
      <dgm:prSet/>
      <dgm:spPr/>
      <dgm:t>
        <a:bodyPr/>
        <a:lstStyle/>
        <a:p>
          <a:endParaRPr lang="en-GB"/>
        </a:p>
      </dgm:t>
    </dgm:pt>
    <dgm:pt modelId="{9AE31646-326E-4FE8-A2BE-B8BE2D57E5E7}" type="sibTrans" cxnId="{499C1E93-2BF9-487C-A192-FB7C16F1A034}">
      <dgm:prSet/>
      <dgm:spPr/>
      <dgm:t>
        <a:bodyPr/>
        <a:lstStyle/>
        <a:p>
          <a:endParaRPr lang="en-GB"/>
        </a:p>
      </dgm:t>
    </dgm:pt>
    <dgm:pt modelId="{E047AB87-8889-46EC-8AC9-495A8118E64C}">
      <dgm:prSet phldrT="[Text]" phldr="1"/>
      <dgm:spPr/>
      <dgm:t>
        <a:bodyPr/>
        <a:lstStyle/>
        <a:p>
          <a:endParaRPr lang="en-GB" dirty="0"/>
        </a:p>
      </dgm:t>
    </dgm:pt>
    <dgm:pt modelId="{67CDAEC0-225F-4BD4-98B3-F02134B46542}" type="parTrans" cxnId="{542D913D-8D76-436E-A146-BBE69070CA28}">
      <dgm:prSet/>
      <dgm:spPr/>
      <dgm:t>
        <a:bodyPr/>
        <a:lstStyle/>
        <a:p>
          <a:endParaRPr lang="en-GB"/>
        </a:p>
      </dgm:t>
    </dgm:pt>
    <dgm:pt modelId="{0496267E-E198-4DBD-880E-A806E36E567F}" type="sibTrans" cxnId="{542D913D-8D76-436E-A146-BBE69070CA28}">
      <dgm:prSet/>
      <dgm:spPr/>
      <dgm:t>
        <a:bodyPr/>
        <a:lstStyle/>
        <a:p>
          <a:endParaRPr lang="en-GB"/>
        </a:p>
      </dgm:t>
    </dgm:pt>
    <dgm:pt modelId="{BF84DB49-1DD4-4572-83C9-E0FB3A52FB6F}">
      <dgm:prSet phldrT="[Text]" phldr="1"/>
      <dgm:spPr/>
      <dgm:t>
        <a:bodyPr/>
        <a:lstStyle/>
        <a:p>
          <a:endParaRPr lang="en-GB" dirty="0"/>
        </a:p>
      </dgm:t>
    </dgm:pt>
    <dgm:pt modelId="{8034A7C0-5DA0-4539-A12C-46BC4C87C0A4}" type="parTrans" cxnId="{82F60BEF-A1B3-4B9D-96E1-C70A917B3EED}">
      <dgm:prSet/>
      <dgm:spPr/>
      <dgm:t>
        <a:bodyPr/>
        <a:lstStyle/>
        <a:p>
          <a:endParaRPr lang="en-GB"/>
        </a:p>
      </dgm:t>
    </dgm:pt>
    <dgm:pt modelId="{DAAED9F0-EC24-49AA-8BAE-F05784E1F137}" type="sibTrans" cxnId="{82F60BEF-A1B3-4B9D-96E1-C70A917B3EED}">
      <dgm:prSet/>
      <dgm:spPr/>
      <dgm:t>
        <a:bodyPr/>
        <a:lstStyle/>
        <a:p>
          <a:endParaRPr lang="en-GB"/>
        </a:p>
      </dgm:t>
    </dgm:pt>
    <dgm:pt modelId="{08BEF662-1DD7-48A3-8D9C-75930C1DCA6D}">
      <dgm:prSet phldrT="[Text]" phldr="1"/>
      <dgm:spPr/>
      <dgm:t>
        <a:bodyPr/>
        <a:lstStyle/>
        <a:p>
          <a:endParaRPr lang="en-GB" dirty="0"/>
        </a:p>
      </dgm:t>
    </dgm:pt>
    <dgm:pt modelId="{99B2F842-7809-416F-A138-FA8F3AC7AD57}" type="parTrans" cxnId="{5915AFAB-60FA-4BB5-AAA0-01FAE895B15D}">
      <dgm:prSet/>
      <dgm:spPr/>
      <dgm:t>
        <a:bodyPr/>
        <a:lstStyle/>
        <a:p>
          <a:endParaRPr lang="en-GB"/>
        </a:p>
      </dgm:t>
    </dgm:pt>
    <dgm:pt modelId="{17F5143D-546C-4D82-990B-69283E2A7D65}" type="sibTrans" cxnId="{5915AFAB-60FA-4BB5-AAA0-01FAE895B15D}">
      <dgm:prSet/>
      <dgm:spPr/>
      <dgm:t>
        <a:bodyPr/>
        <a:lstStyle/>
        <a:p>
          <a:endParaRPr lang="en-GB"/>
        </a:p>
      </dgm:t>
    </dgm:pt>
    <dgm:pt modelId="{790BC866-AC15-4811-B7FA-B2B24AAF70BD}">
      <dgm:prSet phldrT="[Text]" phldr="1"/>
      <dgm:spPr/>
      <dgm:t>
        <a:bodyPr/>
        <a:lstStyle/>
        <a:p>
          <a:endParaRPr lang="en-GB" dirty="0"/>
        </a:p>
      </dgm:t>
    </dgm:pt>
    <dgm:pt modelId="{74EAD432-1812-4C4A-9154-F049D1A7F3CF}" type="parTrans" cxnId="{CE13CFD9-AE2A-4870-800F-C432571F2616}">
      <dgm:prSet/>
      <dgm:spPr/>
      <dgm:t>
        <a:bodyPr/>
        <a:lstStyle/>
        <a:p>
          <a:endParaRPr lang="en-GB"/>
        </a:p>
      </dgm:t>
    </dgm:pt>
    <dgm:pt modelId="{18F8B04F-D09C-4D31-A6FE-1CD0881EA717}" type="sibTrans" cxnId="{CE13CFD9-AE2A-4870-800F-C432571F2616}">
      <dgm:prSet/>
      <dgm:spPr/>
      <dgm:t>
        <a:bodyPr/>
        <a:lstStyle/>
        <a:p>
          <a:endParaRPr lang="en-GB"/>
        </a:p>
      </dgm:t>
    </dgm:pt>
    <dgm:pt modelId="{4367CBEF-36C1-4C64-B59B-CC1DA44CC1DD}" type="pres">
      <dgm:prSet presAssocID="{356AE9D7-BF36-4D5A-A43D-81C1FDCCFFF4}" presName="Name0" presStyleCnt="0">
        <dgm:presLayoutVars>
          <dgm:chPref val="3"/>
          <dgm:dir/>
          <dgm:animLvl val="lvl"/>
          <dgm:resizeHandles/>
        </dgm:presLayoutVars>
      </dgm:prSet>
      <dgm:spPr/>
      <dgm:t>
        <a:bodyPr/>
        <a:lstStyle/>
        <a:p>
          <a:endParaRPr lang="en-GB"/>
        </a:p>
      </dgm:t>
    </dgm:pt>
    <dgm:pt modelId="{521F0015-C078-426E-B87E-B2F35E928856}" type="pres">
      <dgm:prSet presAssocID="{96D35A67-B595-4005-A753-8C969018044F}" presName="horFlow" presStyleCnt="0"/>
      <dgm:spPr/>
    </dgm:pt>
    <dgm:pt modelId="{6659EAC7-4189-4B08-80E2-554258CAC8FB}" type="pres">
      <dgm:prSet presAssocID="{96D35A67-B595-4005-A753-8C969018044F}" presName="bigChev" presStyleLbl="node1" presStyleIdx="0" presStyleCnt="3"/>
      <dgm:spPr/>
      <dgm:t>
        <a:bodyPr/>
        <a:lstStyle/>
        <a:p>
          <a:endParaRPr lang="en-GB"/>
        </a:p>
      </dgm:t>
    </dgm:pt>
    <dgm:pt modelId="{85EC2E97-EBB4-4F11-88EA-5BAB3CAB9DD0}" type="pres">
      <dgm:prSet presAssocID="{6B8440A0-F27E-4458-8EEB-1CDD84247F59}" presName="parTrans" presStyleCnt="0"/>
      <dgm:spPr/>
    </dgm:pt>
    <dgm:pt modelId="{0BB8FE1C-6C19-439E-8102-F70F4A99D617}" type="pres">
      <dgm:prSet presAssocID="{DDBC800D-B518-4872-A9F8-27869130A5F8}" presName="node" presStyleLbl="alignAccFollowNode1" presStyleIdx="0" presStyleCnt="6">
        <dgm:presLayoutVars>
          <dgm:bulletEnabled val="1"/>
        </dgm:presLayoutVars>
      </dgm:prSet>
      <dgm:spPr/>
      <dgm:t>
        <a:bodyPr/>
        <a:lstStyle/>
        <a:p>
          <a:endParaRPr lang="en-GB"/>
        </a:p>
      </dgm:t>
    </dgm:pt>
    <dgm:pt modelId="{C6921CE2-B1BD-4EE8-87B1-B9FEA022B806}" type="pres">
      <dgm:prSet presAssocID="{239EADF1-F920-483E-AAE0-E3B1E78E9E0C}" presName="sibTrans" presStyleCnt="0"/>
      <dgm:spPr/>
    </dgm:pt>
    <dgm:pt modelId="{AD2151A3-E971-4F9B-AF89-AABE1D40B0B2}" type="pres">
      <dgm:prSet presAssocID="{351E409E-11C4-43BA-8671-5B8F69A26A67}" presName="node" presStyleLbl="alignAccFollowNode1" presStyleIdx="1" presStyleCnt="6">
        <dgm:presLayoutVars>
          <dgm:bulletEnabled val="1"/>
        </dgm:presLayoutVars>
      </dgm:prSet>
      <dgm:spPr/>
      <dgm:t>
        <a:bodyPr/>
        <a:lstStyle/>
        <a:p>
          <a:endParaRPr lang="en-GB"/>
        </a:p>
      </dgm:t>
    </dgm:pt>
    <dgm:pt modelId="{39635F9D-3126-46BD-B433-416AD2FE6920}" type="pres">
      <dgm:prSet presAssocID="{96D35A67-B595-4005-A753-8C969018044F}" presName="vSp" presStyleCnt="0"/>
      <dgm:spPr/>
    </dgm:pt>
    <dgm:pt modelId="{B1AE00F3-D94A-4A87-A17D-59442B9B0822}" type="pres">
      <dgm:prSet presAssocID="{B73E56AA-4C1A-4BDE-B245-8808AF45E6D7}" presName="horFlow" presStyleCnt="0"/>
      <dgm:spPr/>
    </dgm:pt>
    <dgm:pt modelId="{2EF45244-DCD1-4521-BD08-84C61E4402EF}" type="pres">
      <dgm:prSet presAssocID="{B73E56AA-4C1A-4BDE-B245-8808AF45E6D7}" presName="bigChev" presStyleLbl="node1" presStyleIdx="1" presStyleCnt="3"/>
      <dgm:spPr/>
      <dgm:t>
        <a:bodyPr/>
        <a:lstStyle/>
        <a:p>
          <a:endParaRPr lang="en-GB"/>
        </a:p>
      </dgm:t>
    </dgm:pt>
    <dgm:pt modelId="{10414650-119A-4BA2-933F-836866D804E4}" type="pres">
      <dgm:prSet presAssocID="{E5C847C4-400F-4E98-9EE8-C9ABFC5C59CE}" presName="parTrans" presStyleCnt="0"/>
      <dgm:spPr/>
    </dgm:pt>
    <dgm:pt modelId="{BE9FD19D-5D20-4CFA-9ADC-04214F03AB49}" type="pres">
      <dgm:prSet presAssocID="{D6B6793B-FF77-4B52-BDF4-4809C53533B1}" presName="node" presStyleLbl="alignAccFollowNode1" presStyleIdx="2" presStyleCnt="6">
        <dgm:presLayoutVars>
          <dgm:bulletEnabled val="1"/>
        </dgm:presLayoutVars>
      </dgm:prSet>
      <dgm:spPr/>
      <dgm:t>
        <a:bodyPr/>
        <a:lstStyle/>
        <a:p>
          <a:endParaRPr lang="en-GB"/>
        </a:p>
      </dgm:t>
    </dgm:pt>
    <dgm:pt modelId="{0D8D5F99-D3BB-4D4F-A75A-8375CFFF8A2C}" type="pres">
      <dgm:prSet presAssocID="{9AE31646-326E-4FE8-A2BE-B8BE2D57E5E7}" presName="sibTrans" presStyleCnt="0"/>
      <dgm:spPr/>
    </dgm:pt>
    <dgm:pt modelId="{A994F8A0-19AC-46DE-87E1-155C9EADE743}" type="pres">
      <dgm:prSet presAssocID="{E047AB87-8889-46EC-8AC9-495A8118E64C}" presName="node" presStyleLbl="alignAccFollowNode1" presStyleIdx="3" presStyleCnt="6">
        <dgm:presLayoutVars>
          <dgm:bulletEnabled val="1"/>
        </dgm:presLayoutVars>
      </dgm:prSet>
      <dgm:spPr/>
      <dgm:t>
        <a:bodyPr/>
        <a:lstStyle/>
        <a:p>
          <a:endParaRPr lang="en-GB"/>
        </a:p>
      </dgm:t>
    </dgm:pt>
    <dgm:pt modelId="{F384C11E-1DD9-4769-BDFE-A552F1EFDDA5}" type="pres">
      <dgm:prSet presAssocID="{B73E56AA-4C1A-4BDE-B245-8808AF45E6D7}" presName="vSp" presStyleCnt="0"/>
      <dgm:spPr/>
    </dgm:pt>
    <dgm:pt modelId="{124E6F99-A020-4CE4-B2A0-237AF61BDAC9}" type="pres">
      <dgm:prSet presAssocID="{BF84DB49-1DD4-4572-83C9-E0FB3A52FB6F}" presName="horFlow" presStyleCnt="0"/>
      <dgm:spPr/>
    </dgm:pt>
    <dgm:pt modelId="{0B8254ED-CBF3-4FB1-A5E4-DAED7267B2AC}" type="pres">
      <dgm:prSet presAssocID="{BF84DB49-1DD4-4572-83C9-E0FB3A52FB6F}" presName="bigChev" presStyleLbl="node1" presStyleIdx="2" presStyleCnt="3"/>
      <dgm:spPr/>
      <dgm:t>
        <a:bodyPr/>
        <a:lstStyle/>
        <a:p>
          <a:endParaRPr lang="en-GB"/>
        </a:p>
      </dgm:t>
    </dgm:pt>
    <dgm:pt modelId="{25A28B55-AC45-4F18-84B2-46E1EDBCC3B1}" type="pres">
      <dgm:prSet presAssocID="{99B2F842-7809-416F-A138-FA8F3AC7AD57}" presName="parTrans" presStyleCnt="0"/>
      <dgm:spPr/>
    </dgm:pt>
    <dgm:pt modelId="{889465E2-4136-4A9E-BF18-7F88C5710D31}" type="pres">
      <dgm:prSet presAssocID="{08BEF662-1DD7-48A3-8D9C-75930C1DCA6D}" presName="node" presStyleLbl="alignAccFollowNode1" presStyleIdx="4" presStyleCnt="6">
        <dgm:presLayoutVars>
          <dgm:bulletEnabled val="1"/>
        </dgm:presLayoutVars>
      </dgm:prSet>
      <dgm:spPr/>
      <dgm:t>
        <a:bodyPr/>
        <a:lstStyle/>
        <a:p>
          <a:endParaRPr lang="en-GB"/>
        </a:p>
      </dgm:t>
    </dgm:pt>
    <dgm:pt modelId="{7144CEC5-4E98-45B5-945E-A72C3F4FC2E5}" type="pres">
      <dgm:prSet presAssocID="{17F5143D-546C-4D82-990B-69283E2A7D65}" presName="sibTrans" presStyleCnt="0"/>
      <dgm:spPr/>
    </dgm:pt>
    <dgm:pt modelId="{68EF6CA9-2841-4EFB-80F7-5359A86AFF4B}" type="pres">
      <dgm:prSet presAssocID="{790BC866-AC15-4811-B7FA-B2B24AAF70BD}" presName="node" presStyleLbl="alignAccFollowNode1" presStyleIdx="5" presStyleCnt="6">
        <dgm:presLayoutVars>
          <dgm:bulletEnabled val="1"/>
        </dgm:presLayoutVars>
      </dgm:prSet>
      <dgm:spPr/>
      <dgm:t>
        <a:bodyPr/>
        <a:lstStyle/>
        <a:p>
          <a:endParaRPr lang="en-GB"/>
        </a:p>
      </dgm:t>
    </dgm:pt>
  </dgm:ptLst>
  <dgm:cxnLst>
    <dgm:cxn modelId="{36C53A1C-7798-4E97-8643-83258A0D420B}" srcId="{356AE9D7-BF36-4D5A-A43D-81C1FDCCFFF4}" destId="{B73E56AA-4C1A-4BDE-B245-8808AF45E6D7}" srcOrd="1" destOrd="0" parTransId="{7AACE85A-1D34-41DE-8C43-EA9CDAD5AD95}" sibTransId="{809DA8AD-8D13-4100-B114-0F32565357BA}"/>
    <dgm:cxn modelId="{499C1E93-2BF9-487C-A192-FB7C16F1A034}" srcId="{B73E56AA-4C1A-4BDE-B245-8808AF45E6D7}" destId="{D6B6793B-FF77-4B52-BDF4-4809C53533B1}" srcOrd="0" destOrd="0" parTransId="{E5C847C4-400F-4E98-9EE8-C9ABFC5C59CE}" sibTransId="{9AE31646-326E-4FE8-A2BE-B8BE2D57E5E7}"/>
    <dgm:cxn modelId="{7664E436-6A68-4E57-8188-F25FAAAD8FDC}" srcId="{356AE9D7-BF36-4D5A-A43D-81C1FDCCFFF4}" destId="{96D35A67-B595-4005-A753-8C969018044F}" srcOrd="0" destOrd="0" parTransId="{85D33881-ABA5-4FF7-BDB0-C663656E7772}" sibTransId="{36D2468C-7893-459E-99D4-620691D89CC7}"/>
    <dgm:cxn modelId="{9263BE0D-1683-49DA-8F25-0EAE51167ABA}" type="presOf" srcId="{356AE9D7-BF36-4D5A-A43D-81C1FDCCFFF4}" destId="{4367CBEF-36C1-4C64-B59B-CC1DA44CC1DD}" srcOrd="0" destOrd="0" presId="urn:microsoft.com/office/officeart/2005/8/layout/lProcess3"/>
    <dgm:cxn modelId="{5067B246-F21E-4CBA-BEDF-7354B5D5ED01}" type="presOf" srcId="{DDBC800D-B518-4872-A9F8-27869130A5F8}" destId="{0BB8FE1C-6C19-439E-8102-F70F4A99D617}" srcOrd="0" destOrd="0" presId="urn:microsoft.com/office/officeart/2005/8/layout/lProcess3"/>
    <dgm:cxn modelId="{D8EEFDBA-8F60-4623-82BF-2974B25F06E0}" type="presOf" srcId="{96D35A67-B595-4005-A753-8C969018044F}" destId="{6659EAC7-4189-4B08-80E2-554258CAC8FB}" srcOrd="0" destOrd="0" presId="urn:microsoft.com/office/officeart/2005/8/layout/lProcess3"/>
    <dgm:cxn modelId="{0F998517-65E9-46C2-9946-2AF9A2D110F0}" type="presOf" srcId="{E047AB87-8889-46EC-8AC9-495A8118E64C}" destId="{A994F8A0-19AC-46DE-87E1-155C9EADE743}" srcOrd="0" destOrd="0" presId="urn:microsoft.com/office/officeart/2005/8/layout/lProcess3"/>
    <dgm:cxn modelId="{AA99B0FA-6335-4F12-8491-8AF1DC095B33}" type="presOf" srcId="{351E409E-11C4-43BA-8671-5B8F69A26A67}" destId="{AD2151A3-E971-4F9B-AF89-AABE1D40B0B2}" srcOrd="0" destOrd="0" presId="urn:microsoft.com/office/officeart/2005/8/layout/lProcess3"/>
    <dgm:cxn modelId="{5915AFAB-60FA-4BB5-AAA0-01FAE895B15D}" srcId="{BF84DB49-1DD4-4572-83C9-E0FB3A52FB6F}" destId="{08BEF662-1DD7-48A3-8D9C-75930C1DCA6D}" srcOrd="0" destOrd="0" parTransId="{99B2F842-7809-416F-A138-FA8F3AC7AD57}" sibTransId="{17F5143D-546C-4D82-990B-69283E2A7D65}"/>
    <dgm:cxn modelId="{82F60BEF-A1B3-4B9D-96E1-C70A917B3EED}" srcId="{356AE9D7-BF36-4D5A-A43D-81C1FDCCFFF4}" destId="{BF84DB49-1DD4-4572-83C9-E0FB3A52FB6F}" srcOrd="2" destOrd="0" parTransId="{8034A7C0-5DA0-4539-A12C-46BC4C87C0A4}" sibTransId="{DAAED9F0-EC24-49AA-8BAE-F05784E1F137}"/>
    <dgm:cxn modelId="{CE13CFD9-AE2A-4870-800F-C432571F2616}" srcId="{BF84DB49-1DD4-4572-83C9-E0FB3A52FB6F}" destId="{790BC866-AC15-4811-B7FA-B2B24AAF70BD}" srcOrd="1" destOrd="0" parTransId="{74EAD432-1812-4C4A-9154-F049D1A7F3CF}" sibTransId="{18F8B04F-D09C-4D31-A6FE-1CD0881EA717}"/>
    <dgm:cxn modelId="{E3424B5C-3F62-4A2A-A6B2-525F5FD30F26}" type="presOf" srcId="{08BEF662-1DD7-48A3-8D9C-75930C1DCA6D}" destId="{889465E2-4136-4A9E-BF18-7F88C5710D31}" srcOrd="0" destOrd="0" presId="urn:microsoft.com/office/officeart/2005/8/layout/lProcess3"/>
    <dgm:cxn modelId="{817DCF02-EE65-477F-A945-37EFC6784A4C}" srcId="{96D35A67-B595-4005-A753-8C969018044F}" destId="{DDBC800D-B518-4872-A9F8-27869130A5F8}" srcOrd="0" destOrd="0" parTransId="{6B8440A0-F27E-4458-8EEB-1CDD84247F59}" sibTransId="{239EADF1-F920-483E-AAE0-E3B1E78E9E0C}"/>
    <dgm:cxn modelId="{8EB5915E-9EE8-4F22-AC68-055D92035AC3}" type="presOf" srcId="{B73E56AA-4C1A-4BDE-B245-8808AF45E6D7}" destId="{2EF45244-DCD1-4521-BD08-84C61E4402EF}" srcOrd="0" destOrd="0" presId="urn:microsoft.com/office/officeart/2005/8/layout/lProcess3"/>
    <dgm:cxn modelId="{4ED86AEC-E2EC-4A06-9FA2-4AE576BDC006}" type="presOf" srcId="{790BC866-AC15-4811-B7FA-B2B24AAF70BD}" destId="{68EF6CA9-2841-4EFB-80F7-5359A86AFF4B}" srcOrd="0" destOrd="0" presId="urn:microsoft.com/office/officeart/2005/8/layout/lProcess3"/>
    <dgm:cxn modelId="{7BED00E7-0DD1-4B06-83C5-11BD14D789AF}" type="presOf" srcId="{BF84DB49-1DD4-4572-83C9-E0FB3A52FB6F}" destId="{0B8254ED-CBF3-4FB1-A5E4-DAED7267B2AC}" srcOrd="0" destOrd="0" presId="urn:microsoft.com/office/officeart/2005/8/layout/lProcess3"/>
    <dgm:cxn modelId="{714709DA-1A32-455E-9769-E5DD42CF2892}" srcId="{96D35A67-B595-4005-A753-8C969018044F}" destId="{351E409E-11C4-43BA-8671-5B8F69A26A67}" srcOrd="1" destOrd="0" parTransId="{03687135-60A4-4B63-9A93-1681118BE80C}" sibTransId="{2B6C5D20-4CEF-4011-9275-5A897EDC6A03}"/>
    <dgm:cxn modelId="{3BE336BE-DF09-4257-BCC4-B35365DB809D}" type="presOf" srcId="{D6B6793B-FF77-4B52-BDF4-4809C53533B1}" destId="{BE9FD19D-5D20-4CFA-9ADC-04214F03AB49}" srcOrd="0" destOrd="0" presId="urn:microsoft.com/office/officeart/2005/8/layout/lProcess3"/>
    <dgm:cxn modelId="{542D913D-8D76-436E-A146-BBE69070CA28}" srcId="{B73E56AA-4C1A-4BDE-B245-8808AF45E6D7}" destId="{E047AB87-8889-46EC-8AC9-495A8118E64C}" srcOrd="1" destOrd="0" parTransId="{67CDAEC0-225F-4BD4-98B3-F02134B46542}" sibTransId="{0496267E-E198-4DBD-880E-A806E36E567F}"/>
    <dgm:cxn modelId="{61658F28-C6F2-4345-B34C-CDCF8534BD15}" type="presParOf" srcId="{4367CBEF-36C1-4C64-B59B-CC1DA44CC1DD}" destId="{521F0015-C078-426E-B87E-B2F35E928856}" srcOrd="0" destOrd="0" presId="urn:microsoft.com/office/officeart/2005/8/layout/lProcess3"/>
    <dgm:cxn modelId="{15F3FD60-9EEE-4169-98C2-A2B4A8F20979}" type="presParOf" srcId="{521F0015-C078-426E-B87E-B2F35E928856}" destId="{6659EAC7-4189-4B08-80E2-554258CAC8FB}" srcOrd="0" destOrd="0" presId="urn:microsoft.com/office/officeart/2005/8/layout/lProcess3"/>
    <dgm:cxn modelId="{60D9BD64-A0A0-40F3-8ACF-34E87C9663A9}" type="presParOf" srcId="{521F0015-C078-426E-B87E-B2F35E928856}" destId="{85EC2E97-EBB4-4F11-88EA-5BAB3CAB9DD0}" srcOrd="1" destOrd="0" presId="urn:microsoft.com/office/officeart/2005/8/layout/lProcess3"/>
    <dgm:cxn modelId="{3A91E5CB-27F3-4E95-BEE7-7F9CB8995D43}" type="presParOf" srcId="{521F0015-C078-426E-B87E-B2F35E928856}" destId="{0BB8FE1C-6C19-439E-8102-F70F4A99D617}" srcOrd="2" destOrd="0" presId="urn:microsoft.com/office/officeart/2005/8/layout/lProcess3"/>
    <dgm:cxn modelId="{1074AD33-8F0A-4770-84A0-7D504C487077}" type="presParOf" srcId="{521F0015-C078-426E-B87E-B2F35E928856}" destId="{C6921CE2-B1BD-4EE8-87B1-B9FEA022B806}" srcOrd="3" destOrd="0" presId="urn:microsoft.com/office/officeart/2005/8/layout/lProcess3"/>
    <dgm:cxn modelId="{3071A4AB-5579-450C-AFE1-DD952230742D}" type="presParOf" srcId="{521F0015-C078-426E-B87E-B2F35E928856}" destId="{AD2151A3-E971-4F9B-AF89-AABE1D40B0B2}" srcOrd="4" destOrd="0" presId="urn:microsoft.com/office/officeart/2005/8/layout/lProcess3"/>
    <dgm:cxn modelId="{932A3E0A-304F-4ED5-8C63-0CB058AD7EDB}" type="presParOf" srcId="{4367CBEF-36C1-4C64-B59B-CC1DA44CC1DD}" destId="{39635F9D-3126-46BD-B433-416AD2FE6920}" srcOrd="1" destOrd="0" presId="urn:microsoft.com/office/officeart/2005/8/layout/lProcess3"/>
    <dgm:cxn modelId="{BDB5384C-1652-40C1-A7DA-95F20030B9F8}" type="presParOf" srcId="{4367CBEF-36C1-4C64-B59B-CC1DA44CC1DD}" destId="{B1AE00F3-D94A-4A87-A17D-59442B9B0822}" srcOrd="2" destOrd="0" presId="urn:microsoft.com/office/officeart/2005/8/layout/lProcess3"/>
    <dgm:cxn modelId="{4F0F1180-D2FE-473F-AA7B-C74AD670EA47}" type="presParOf" srcId="{B1AE00F3-D94A-4A87-A17D-59442B9B0822}" destId="{2EF45244-DCD1-4521-BD08-84C61E4402EF}" srcOrd="0" destOrd="0" presId="urn:microsoft.com/office/officeart/2005/8/layout/lProcess3"/>
    <dgm:cxn modelId="{9B1321E9-F6DE-4D03-B33B-03A229230DC6}" type="presParOf" srcId="{B1AE00F3-D94A-4A87-A17D-59442B9B0822}" destId="{10414650-119A-4BA2-933F-836866D804E4}" srcOrd="1" destOrd="0" presId="urn:microsoft.com/office/officeart/2005/8/layout/lProcess3"/>
    <dgm:cxn modelId="{08FEB180-4A20-4EF3-A213-F2D9320987B8}" type="presParOf" srcId="{B1AE00F3-D94A-4A87-A17D-59442B9B0822}" destId="{BE9FD19D-5D20-4CFA-9ADC-04214F03AB49}" srcOrd="2" destOrd="0" presId="urn:microsoft.com/office/officeart/2005/8/layout/lProcess3"/>
    <dgm:cxn modelId="{8080BB7B-2B59-4A71-97F9-B3ED4C710C3F}" type="presParOf" srcId="{B1AE00F3-D94A-4A87-A17D-59442B9B0822}" destId="{0D8D5F99-D3BB-4D4F-A75A-8375CFFF8A2C}" srcOrd="3" destOrd="0" presId="urn:microsoft.com/office/officeart/2005/8/layout/lProcess3"/>
    <dgm:cxn modelId="{79DD6F70-1C30-46F8-9E2A-0F8A82E951AD}" type="presParOf" srcId="{B1AE00F3-D94A-4A87-A17D-59442B9B0822}" destId="{A994F8A0-19AC-46DE-87E1-155C9EADE743}" srcOrd="4" destOrd="0" presId="urn:microsoft.com/office/officeart/2005/8/layout/lProcess3"/>
    <dgm:cxn modelId="{362BB0D9-E77A-499E-960A-786ABE58E11C}" type="presParOf" srcId="{4367CBEF-36C1-4C64-B59B-CC1DA44CC1DD}" destId="{F384C11E-1DD9-4769-BDFE-A552F1EFDDA5}" srcOrd="3" destOrd="0" presId="urn:microsoft.com/office/officeart/2005/8/layout/lProcess3"/>
    <dgm:cxn modelId="{DA9F02C0-8BE7-4651-9A7A-8A936970728A}" type="presParOf" srcId="{4367CBEF-36C1-4C64-B59B-CC1DA44CC1DD}" destId="{124E6F99-A020-4CE4-B2A0-237AF61BDAC9}" srcOrd="4" destOrd="0" presId="urn:microsoft.com/office/officeart/2005/8/layout/lProcess3"/>
    <dgm:cxn modelId="{8DBA7D9A-14F5-4C96-9E3F-565418EB921E}" type="presParOf" srcId="{124E6F99-A020-4CE4-B2A0-237AF61BDAC9}" destId="{0B8254ED-CBF3-4FB1-A5E4-DAED7267B2AC}" srcOrd="0" destOrd="0" presId="urn:microsoft.com/office/officeart/2005/8/layout/lProcess3"/>
    <dgm:cxn modelId="{E7DD9B7A-6509-4258-A620-A845423C277E}" type="presParOf" srcId="{124E6F99-A020-4CE4-B2A0-237AF61BDAC9}" destId="{25A28B55-AC45-4F18-84B2-46E1EDBCC3B1}" srcOrd="1" destOrd="0" presId="urn:microsoft.com/office/officeart/2005/8/layout/lProcess3"/>
    <dgm:cxn modelId="{90D0629D-0B53-4CD4-A356-683A83E529EB}" type="presParOf" srcId="{124E6F99-A020-4CE4-B2A0-237AF61BDAC9}" destId="{889465E2-4136-4A9E-BF18-7F88C5710D31}" srcOrd="2" destOrd="0" presId="urn:microsoft.com/office/officeart/2005/8/layout/lProcess3"/>
    <dgm:cxn modelId="{6AE7722D-E48D-4D6F-B5E4-757E30F2B314}" type="presParOf" srcId="{124E6F99-A020-4CE4-B2A0-237AF61BDAC9}" destId="{7144CEC5-4E98-45B5-945E-A72C3F4FC2E5}" srcOrd="3" destOrd="0" presId="urn:microsoft.com/office/officeart/2005/8/layout/lProcess3"/>
    <dgm:cxn modelId="{7BBA47E1-B71D-4190-A722-25EBA1B8682E}" type="presParOf" srcId="{124E6F99-A020-4CE4-B2A0-237AF61BDAC9}" destId="{68EF6CA9-2841-4EFB-80F7-5359A86AFF4B}"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B2D94F39-6326-4B01-AC6E-0E7235988754}" type="datetimeFigureOut">
              <a:rPr lang="en-GB" smtClean="0"/>
              <a:t>21/11/2017</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BD86243-0EBB-49FE-846A-439AD568D84F}" type="slidenum">
              <a:rPr lang="en-GB" smtClean="0"/>
              <a:t>‹#›</a:t>
            </a:fld>
            <a:endParaRPr lang="en-GB"/>
          </a:p>
        </p:txBody>
      </p:sp>
    </p:spTree>
    <p:extLst>
      <p:ext uri="{BB962C8B-B14F-4D97-AF65-F5344CB8AC3E}">
        <p14:creationId xmlns:p14="http://schemas.microsoft.com/office/powerpoint/2010/main" val="3846976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943F33C-B1E1-47AD-829B-88276AB90159}" type="datetimeFigureOut">
              <a:rPr lang="en-GB" smtClean="0"/>
              <a:t>21/11/2017</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5AA9C57-0BD0-4648-AD1E-86D208716316}" type="slidenum">
              <a:rPr lang="en-GB" smtClean="0"/>
              <a:t>‹#›</a:t>
            </a:fld>
            <a:endParaRPr lang="en-GB" dirty="0"/>
          </a:p>
        </p:txBody>
      </p:sp>
    </p:spTree>
    <p:extLst>
      <p:ext uri="{BB962C8B-B14F-4D97-AF65-F5344CB8AC3E}">
        <p14:creationId xmlns:p14="http://schemas.microsoft.com/office/powerpoint/2010/main" val="2441729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Thanks</a:t>
            </a:r>
          </a:p>
          <a:p>
            <a:r>
              <a:rPr lang="en-GB" dirty="0" smtClean="0"/>
              <a:t>Welcome</a:t>
            </a:r>
          </a:p>
          <a:p>
            <a:r>
              <a:rPr lang="en-GB" dirty="0" smtClean="0"/>
              <a:t>Special as look</a:t>
            </a:r>
            <a:r>
              <a:rPr lang="en-GB" baseline="0" dirty="0" smtClean="0"/>
              <a:t> back at work set out in first CORC forum</a:t>
            </a:r>
            <a:endParaRPr lang="en-GB" dirty="0" smtClean="0"/>
          </a:p>
        </p:txBody>
      </p:sp>
      <p:sp>
        <p:nvSpPr>
          <p:cNvPr id="4" name="Slide Number Placeholder 3"/>
          <p:cNvSpPr>
            <a:spLocks noGrp="1"/>
          </p:cNvSpPr>
          <p:nvPr>
            <p:ph type="sldNum" sz="quarter" idx="10"/>
          </p:nvPr>
        </p:nvSpPr>
        <p:spPr/>
        <p:txBody>
          <a:bodyPr/>
          <a:lstStyle/>
          <a:p>
            <a:fld id="{85AA9C57-0BD0-4648-AD1E-86D208716316}" type="slidenum">
              <a:rPr lang="en-GB" smtClean="0"/>
              <a:t>1</a:t>
            </a:fld>
            <a:endParaRPr lang="en-GB" dirty="0"/>
          </a:p>
        </p:txBody>
      </p:sp>
    </p:spTree>
    <p:extLst>
      <p:ext uri="{BB962C8B-B14F-4D97-AF65-F5344CB8AC3E}">
        <p14:creationId xmlns:p14="http://schemas.microsoft.com/office/powerpoint/2010/main" val="3973219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Coping with specific problems</a:t>
            </a:r>
          </a:p>
          <a:p>
            <a:r>
              <a:rPr lang="en-GB" dirty="0" smtClean="0"/>
              <a:t>Personal growth</a:t>
            </a:r>
          </a:p>
          <a:p>
            <a:r>
              <a:rPr lang="en-GB" dirty="0" smtClean="0"/>
              <a:t>Improving self and quality</a:t>
            </a:r>
            <a:r>
              <a:rPr lang="en-GB" baseline="0" dirty="0" smtClean="0"/>
              <a:t> of life</a:t>
            </a:r>
          </a:p>
          <a:p>
            <a:r>
              <a:rPr lang="en-GB" baseline="0" dirty="0" smtClean="0"/>
              <a:t>Talking, listening and communication</a:t>
            </a:r>
            <a:endParaRPr lang="en-GB" dirty="0"/>
          </a:p>
        </p:txBody>
      </p:sp>
      <p:sp>
        <p:nvSpPr>
          <p:cNvPr id="4" name="Slide Number Placeholder 3"/>
          <p:cNvSpPr>
            <a:spLocks noGrp="1"/>
          </p:cNvSpPr>
          <p:nvPr>
            <p:ph type="sldNum" sz="quarter" idx="10"/>
          </p:nvPr>
        </p:nvSpPr>
        <p:spPr/>
        <p:txBody>
          <a:bodyPr/>
          <a:lstStyle/>
          <a:p>
            <a:fld id="{85AA9C57-0BD0-4648-AD1E-86D208716316}" type="slidenum">
              <a:rPr lang="en-GB" smtClean="0"/>
              <a:t>14</a:t>
            </a:fld>
            <a:endParaRPr lang="en-GB" dirty="0"/>
          </a:p>
        </p:txBody>
      </p:sp>
    </p:spTree>
    <p:extLst>
      <p:ext uri="{BB962C8B-B14F-4D97-AF65-F5344CB8AC3E}">
        <p14:creationId xmlns:p14="http://schemas.microsoft.com/office/powerpoint/2010/main" val="3747845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AA9C57-0BD0-4648-AD1E-86D20871631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0834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Reliable change in those not accessing services</a:t>
            </a:r>
            <a:endParaRPr lang="en-GB" dirty="0"/>
          </a:p>
        </p:txBody>
      </p:sp>
      <p:sp>
        <p:nvSpPr>
          <p:cNvPr id="4" name="Slide Number Placeholder 3"/>
          <p:cNvSpPr>
            <a:spLocks noGrp="1"/>
          </p:cNvSpPr>
          <p:nvPr>
            <p:ph type="sldNum" sz="quarter" idx="10"/>
          </p:nvPr>
        </p:nvSpPr>
        <p:spPr/>
        <p:txBody>
          <a:bodyPr/>
          <a:lstStyle/>
          <a:p>
            <a:fld id="{85AA9C57-0BD0-4648-AD1E-86D208716316}" type="slidenum">
              <a:rPr lang="en-GB" smtClean="0"/>
              <a:t>17</a:t>
            </a:fld>
            <a:endParaRPr lang="en-GB" dirty="0"/>
          </a:p>
        </p:txBody>
      </p:sp>
    </p:spTree>
    <p:extLst>
      <p:ext uri="{BB962C8B-B14F-4D97-AF65-F5344CB8AC3E}">
        <p14:creationId xmlns:p14="http://schemas.microsoft.com/office/powerpoint/2010/main" val="1818755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5"/>
                </a:solidFill>
              </a:rPr>
              <a:t>n = 31,037  cases ; current view completed within  56 days of the recorded start of therapy . </a:t>
            </a:r>
          </a:p>
          <a:p>
            <a:endParaRPr lang="en-GB" dirty="0"/>
          </a:p>
        </p:txBody>
      </p:sp>
      <p:sp>
        <p:nvSpPr>
          <p:cNvPr id="4" name="Slide Number Placeholder 3"/>
          <p:cNvSpPr>
            <a:spLocks noGrp="1"/>
          </p:cNvSpPr>
          <p:nvPr>
            <p:ph type="sldNum" sz="quarter" idx="10"/>
          </p:nvPr>
        </p:nvSpPr>
        <p:spPr/>
        <p:txBody>
          <a:bodyPr/>
          <a:lstStyle/>
          <a:p>
            <a:fld id="{85AA9C57-0BD0-4648-AD1E-86D208716316}" type="slidenum">
              <a:rPr lang="en-GB" smtClean="0"/>
              <a:t>22</a:t>
            </a:fld>
            <a:endParaRPr lang="en-GB" dirty="0"/>
          </a:p>
        </p:txBody>
      </p:sp>
    </p:spTree>
    <p:extLst>
      <p:ext uri="{BB962C8B-B14F-4D97-AF65-F5344CB8AC3E}">
        <p14:creationId xmlns:p14="http://schemas.microsoft.com/office/powerpoint/2010/main" val="1265218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 examining using up to date</a:t>
            </a:r>
            <a:r>
              <a:rPr lang="en-GB" baseline="0" dirty="0" smtClean="0"/>
              <a:t> data taking into account deprivation </a:t>
            </a:r>
            <a:r>
              <a:rPr lang="en-GB" baseline="0" smtClean="0"/>
              <a:t>and service </a:t>
            </a:r>
            <a:r>
              <a:rPr lang="en-GB" baseline="0" dirty="0" smtClean="0"/>
              <a:t>differences</a:t>
            </a:r>
            <a:endParaRPr lang="en-GB" dirty="0"/>
          </a:p>
        </p:txBody>
      </p:sp>
      <p:sp>
        <p:nvSpPr>
          <p:cNvPr id="4" name="Slide Number Placeholder 3"/>
          <p:cNvSpPr>
            <a:spLocks noGrp="1"/>
          </p:cNvSpPr>
          <p:nvPr>
            <p:ph type="sldNum" sz="quarter" idx="10"/>
          </p:nvPr>
        </p:nvSpPr>
        <p:spPr/>
        <p:txBody>
          <a:bodyPr/>
          <a:lstStyle/>
          <a:p>
            <a:fld id="{85AA9C57-0BD0-4648-AD1E-86D208716316}" type="slidenum">
              <a:rPr lang="en-GB" smtClean="0"/>
              <a:t>23</a:t>
            </a:fld>
            <a:endParaRPr lang="en-GB" dirty="0"/>
          </a:p>
        </p:txBody>
      </p:sp>
    </p:spTree>
    <p:extLst>
      <p:ext uri="{BB962C8B-B14F-4D97-AF65-F5344CB8AC3E}">
        <p14:creationId xmlns:p14="http://schemas.microsoft.com/office/powerpoint/2010/main" val="2286342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AA9C57-0BD0-4648-AD1E-86D208716316}" type="slidenum">
              <a:rPr lang="en-GB" smtClean="0"/>
              <a:t>26</a:t>
            </a:fld>
            <a:endParaRPr lang="en-GB" dirty="0"/>
          </a:p>
        </p:txBody>
      </p:sp>
    </p:spTree>
    <p:extLst>
      <p:ext uri="{BB962C8B-B14F-4D97-AF65-F5344CB8AC3E}">
        <p14:creationId xmlns:p14="http://schemas.microsoft.com/office/powerpoint/2010/main" val="594595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data are not perfect, far from it. They are:</a:t>
            </a:r>
          </a:p>
          <a:p>
            <a:r>
              <a:rPr lang="en-GB" sz="1200" b="1" i="0" kern="1200" dirty="0">
                <a:solidFill>
                  <a:schemeClr val="tx1"/>
                </a:solidFill>
                <a:effectLst/>
                <a:latin typeface="+mn-lt"/>
                <a:ea typeface="+mn-ea"/>
                <a:cs typeface="+mn-cs"/>
              </a:rPr>
              <a:t>Flawed</a:t>
            </a:r>
            <a:r>
              <a:rPr lang="en-GB" sz="1200" b="0" i="0" kern="1200" dirty="0">
                <a:solidFill>
                  <a:schemeClr val="tx1"/>
                </a:solidFill>
                <a:effectLst/>
                <a:latin typeface="+mn-lt"/>
                <a:ea typeface="+mn-ea"/>
                <a:cs typeface="+mn-cs"/>
              </a:rPr>
              <a:t>, due to some being missing or erroneously recorded (in this report the high degree of missing data is stressed throughout); </a:t>
            </a:r>
          </a:p>
          <a:p>
            <a:r>
              <a:rPr lang="en-GB" sz="1200" b="1" i="0" kern="1200" dirty="0">
                <a:solidFill>
                  <a:schemeClr val="tx1"/>
                </a:solidFill>
                <a:effectLst/>
                <a:latin typeface="+mn-lt"/>
                <a:ea typeface="+mn-ea"/>
                <a:cs typeface="+mn-cs"/>
              </a:rPr>
              <a:t>Uncertain</a:t>
            </a:r>
            <a:r>
              <a:rPr lang="en-GB" sz="1200" b="0" i="0" kern="1200" dirty="0">
                <a:solidFill>
                  <a:schemeClr val="tx1"/>
                </a:solidFill>
                <a:effectLst/>
                <a:latin typeface="+mn-lt"/>
                <a:ea typeface="+mn-ea"/>
                <a:cs typeface="+mn-cs"/>
              </a:rPr>
              <a:t>, in part due to differences in the perspectives of those recording the information; </a:t>
            </a:r>
          </a:p>
          <a:p>
            <a:r>
              <a:rPr lang="en-GB" sz="1200" b="1" i="0" kern="1200" dirty="0">
                <a:solidFill>
                  <a:schemeClr val="tx1"/>
                </a:solidFill>
                <a:effectLst/>
                <a:latin typeface="+mn-lt"/>
                <a:ea typeface="+mn-ea"/>
                <a:cs typeface="+mn-cs"/>
              </a:rPr>
              <a:t>Proximate</a:t>
            </a:r>
            <a:r>
              <a:rPr lang="en-GB" sz="1200" b="0" i="0" kern="1200" dirty="0">
                <a:solidFill>
                  <a:schemeClr val="tx1"/>
                </a:solidFill>
                <a:effectLst/>
                <a:latin typeface="+mn-lt"/>
                <a:ea typeface="+mn-ea"/>
                <a:cs typeface="+mn-cs"/>
              </a:rPr>
              <a:t>, in that proxies for outcome and impact are considered; and </a:t>
            </a:r>
          </a:p>
          <a:p>
            <a:r>
              <a:rPr lang="en-GB" sz="1200" b="1" i="0" kern="1200" dirty="0">
                <a:solidFill>
                  <a:schemeClr val="tx1"/>
                </a:solidFill>
                <a:effectLst/>
                <a:latin typeface="+mn-lt"/>
                <a:ea typeface="+mn-ea"/>
                <a:cs typeface="+mn-cs"/>
              </a:rPr>
              <a:t>Sparse</a:t>
            </a:r>
            <a:r>
              <a:rPr lang="en-GB" sz="1200" b="0" i="0" kern="1200" dirty="0">
                <a:solidFill>
                  <a:schemeClr val="tx1"/>
                </a:solidFill>
                <a:effectLst/>
                <a:latin typeface="+mn-lt"/>
                <a:ea typeface="+mn-ea"/>
                <a:cs typeface="+mn-cs"/>
              </a:rPr>
              <a:t>, in that low volumes of key subgroups limit our ability to reliably extrapolate.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Despite</a:t>
            </a:r>
            <a:r>
              <a:rPr lang="en-GB" sz="1200" b="0" i="0" kern="1200" baseline="0" dirty="0">
                <a:solidFill>
                  <a:schemeClr val="tx1"/>
                </a:solidFill>
                <a:effectLst/>
                <a:latin typeface="+mn-lt"/>
                <a:ea typeface="+mn-ea"/>
                <a:cs typeface="+mn-cs"/>
              </a:rPr>
              <a:t> the challenges, the findings are based on the best data currently available and CORC believe they should be used carefully to support dialogue about outcomes.</a:t>
            </a:r>
            <a:endParaRPr lang="en-GB" dirty="0"/>
          </a:p>
        </p:txBody>
      </p:sp>
      <p:sp>
        <p:nvSpPr>
          <p:cNvPr id="4" name="Slide Number Placeholder 3"/>
          <p:cNvSpPr>
            <a:spLocks noGrp="1"/>
          </p:cNvSpPr>
          <p:nvPr>
            <p:ph type="sldNum" sz="quarter" idx="10"/>
          </p:nvPr>
        </p:nvSpPr>
        <p:spPr/>
        <p:txBody>
          <a:bodyPr/>
          <a:lstStyle/>
          <a:p>
            <a:fld id="{018A4678-AB0D-4C0E-BA81-87ADFC85D2A4}" type="slidenum">
              <a:rPr lang="en-GB" smtClean="0"/>
              <a:t>27</a:t>
            </a:fld>
            <a:endParaRPr lang="en-GB"/>
          </a:p>
        </p:txBody>
      </p:sp>
    </p:spTree>
    <p:extLst>
      <p:ext uri="{BB962C8B-B14F-4D97-AF65-F5344CB8AC3E}">
        <p14:creationId xmlns:p14="http://schemas.microsoft.com/office/powerpoint/2010/main" val="1309106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AA9C57-0BD0-4648-AD1E-86D208716316}" type="slidenum">
              <a:rPr lang="en-GB" smtClean="0"/>
              <a:t>4</a:t>
            </a:fld>
            <a:endParaRPr lang="en-GB" dirty="0"/>
          </a:p>
        </p:txBody>
      </p:sp>
    </p:spTree>
    <p:extLst>
      <p:ext uri="{BB962C8B-B14F-4D97-AF65-F5344CB8AC3E}">
        <p14:creationId xmlns:p14="http://schemas.microsoft.com/office/powerpoint/2010/main" val="4014481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Who uses measures</a:t>
            </a:r>
            <a:endParaRPr lang="en-GB" dirty="0"/>
          </a:p>
        </p:txBody>
      </p:sp>
      <p:sp>
        <p:nvSpPr>
          <p:cNvPr id="4" name="Slide Number Placeholder 3"/>
          <p:cNvSpPr>
            <a:spLocks noGrp="1"/>
          </p:cNvSpPr>
          <p:nvPr>
            <p:ph type="sldNum" sz="quarter" idx="10"/>
          </p:nvPr>
        </p:nvSpPr>
        <p:spPr/>
        <p:txBody>
          <a:bodyPr/>
          <a:lstStyle/>
          <a:p>
            <a:fld id="{85AA9C57-0BD0-4648-AD1E-86D208716316}" type="slidenum">
              <a:rPr lang="en-GB" smtClean="0"/>
              <a:t>6</a:t>
            </a:fld>
            <a:endParaRPr lang="en-GB" dirty="0"/>
          </a:p>
        </p:txBody>
      </p:sp>
    </p:spTree>
    <p:extLst>
      <p:ext uri="{BB962C8B-B14F-4D97-AF65-F5344CB8AC3E}">
        <p14:creationId xmlns:p14="http://schemas.microsoft.com/office/powerpoint/2010/main" val="1395163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5AA9C57-0BD0-4648-AD1E-86D208716316}" type="slidenum">
              <a:rPr lang="en-GB" smtClean="0"/>
              <a:t>7</a:t>
            </a:fld>
            <a:endParaRPr lang="en-GB" dirty="0"/>
          </a:p>
        </p:txBody>
      </p:sp>
    </p:spTree>
    <p:extLst>
      <p:ext uri="{BB962C8B-B14F-4D97-AF65-F5344CB8AC3E}">
        <p14:creationId xmlns:p14="http://schemas.microsoft.com/office/powerpoint/2010/main" val="1832242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5AA9C57-0BD0-4648-AD1E-86D208716316}" type="slidenum">
              <a:rPr lang="en-GB" smtClean="0"/>
              <a:t>8</a:t>
            </a:fld>
            <a:endParaRPr lang="en-GB" dirty="0"/>
          </a:p>
        </p:txBody>
      </p:sp>
    </p:spTree>
    <p:extLst>
      <p:ext uri="{BB962C8B-B14F-4D97-AF65-F5344CB8AC3E}">
        <p14:creationId xmlns:p14="http://schemas.microsoft.com/office/powerpoint/2010/main" val="139516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b="1" dirty="0">
              <a:solidFill>
                <a:schemeClr val="tx1"/>
              </a:solidFill>
            </a:endParaRPr>
          </a:p>
          <a:p>
            <a:pPr lvl="0"/>
            <a:endParaRPr lang="en-GB" sz="1200" b="1" dirty="0">
              <a:solidFill>
                <a:schemeClr val="tx1"/>
              </a:solidFill>
            </a:endParaRPr>
          </a:p>
          <a:p>
            <a:pPr lvl="0"/>
            <a:endParaRPr lang="en-GB" sz="1200" b="1" dirty="0">
              <a:solidFill>
                <a:schemeClr val="tx1"/>
              </a:solidFill>
            </a:endParaRPr>
          </a:p>
          <a:p>
            <a:endParaRPr lang="en-GB" sz="1200" dirty="0">
              <a:solidFill>
                <a:schemeClr val="tx1"/>
              </a:solidFill>
            </a:endParaRPr>
          </a:p>
          <a:p>
            <a:pPr marL="360000"/>
            <a:endParaRPr lang="en-GB" sz="1200" dirty="0"/>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5AA9C57-0BD0-4648-AD1E-86D208716316}" type="slidenum">
              <a:rPr lang="en-GB" smtClean="0"/>
              <a:t>9</a:t>
            </a:fld>
            <a:endParaRPr lang="en-GB" dirty="0"/>
          </a:p>
        </p:txBody>
      </p:sp>
    </p:spTree>
    <p:extLst>
      <p:ext uri="{BB962C8B-B14F-4D97-AF65-F5344CB8AC3E}">
        <p14:creationId xmlns:p14="http://schemas.microsoft.com/office/powerpoint/2010/main" val="2277226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50" lvl="1" indent="0">
              <a:buNone/>
            </a:pPr>
            <a:endParaRPr lang="en-GB" sz="1800" b="1" dirty="0"/>
          </a:p>
          <a:p>
            <a:pPr marL="360000" lvl="1">
              <a:buFont typeface="Arial" panose="020B0604020202020204" pitchFamily="34" charset="0"/>
              <a:buChar char="•"/>
            </a:pPr>
            <a:endParaRPr lang="en-GB" sz="1800" dirty="0"/>
          </a:p>
          <a:p>
            <a:pPr marL="360000" lvl="1">
              <a:buFont typeface="Arial" panose="020B0604020202020204" pitchFamily="34" charset="0"/>
              <a:buChar char="•"/>
            </a:pPr>
            <a:endParaRPr lang="en-GB" sz="1800" dirty="0"/>
          </a:p>
          <a:p>
            <a:pPr marL="360000" lvl="1">
              <a:buFont typeface="Arial" panose="020B0604020202020204" pitchFamily="34" charset="0"/>
              <a:buChar char="•"/>
            </a:pPr>
            <a:endParaRPr lang="en-GB" sz="1800" i="1" dirty="0"/>
          </a:p>
          <a:p>
            <a:pPr marL="360000" lvl="1">
              <a:buFont typeface="Arial" panose="020B0604020202020204" pitchFamily="34" charset="0"/>
              <a:buChar char="•"/>
            </a:pPr>
            <a:endParaRPr lang="en-GB" sz="1800" dirty="0">
              <a:latin typeface="Arial"/>
            </a:endParaRPr>
          </a:p>
          <a:p>
            <a:pPr marL="360000"/>
            <a:endParaRPr lang="en-GB" sz="1800" dirty="0"/>
          </a:p>
          <a:p>
            <a:endParaRPr lang="en-GB" dirty="0"/>
          </a:p>
        </p:txBody>
      </p:sp>
      <p:sp>
        <p:nvSpPr>
          <p:cNvPr id="4" name="Slide Number Placeholder 3"/>
          <p:cNvSpPr>
            <a:spLocks noGrp="1"/>
          </p:cNvSpPr>
          <p:nvPr>
            <p:ph type="sldNum" sz="quarter" idx="10"/>
          </p:nvPr>
        </p:nvSpPr>
        <p:spPr/>
        <p:txBody>
          <a:bodyPr/>
          <a:lstStyle/>
          <a:p>
            <a:fld id="{85AA9C57-0BD0-4648-AD1E-86D208716316}" type="slidenum">
              <a:rPr lang="en-GB" smtClean="0"/>
              <a:t>11</a:t>
            </a:fld>
            <a:endParaRPr lang="en-GB" dirty="0"/>
          </a:p>
        </p:txBody>
      </p:sp>
    </p:spTree>
    <p:extLst>
      <p:ext uri="{BB962C8B-B14F-4D97-AF65-F5344CB8AC3E}">
        <p14:creationId xmlns:p14="http://schemas.microsoft.com/office/powerpoint/2010/main" val="3983555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AA9C57-0BD0-4648-AD1E-86D208716316}" type="slidenum">
              <a:rPr lang="en-GB" smtClean="0"/>
              <a:t>12</a:t>
            </a:fld>
            <a:endParaRPr lang="en-GB" dirty="0"/>
          </a:p>
        </p:txBody>
      </p:sp>
    </p:spTree>
    <p:extLst>
      <p:ext uri="{BB962C8B-B14F-4D97-AF65-F5344CB8AC3E}">
        <p14:creationId xmlns:p14="http://schemas.microsoft.com/office/powerpoint/2010/main" val="2836026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goals can</a:t>
            </a:r>
            <a:r>
              <a:rPr lang="en-GB" baseline="0" dirty="0" smtClean="0"/>
              <a:t> inform measure use</a:t>
            </a:r>
            <a:endParaRPr lang="en-GB" dirty="0"/>
          </a:p>
        </p:txBody>
      </p:sp>
      <p:sp>
        <p:nvSpPr>
          <p:cNvPr id="4" name="Slide Number Placeholder 3"/>
          <p:cNvSpPr>
            <a:spLocks noGrp="1"/>
          </p:cNvSpPr>
          <p:nvPr>
            <p:ph type="sldNum" sz="quarter" idx="10"/>
          </p:nvPr>
        </p:nvSpPr>
        <p:spPr/>
        <p:txBody>
          <a:bodyPr/>
          <a:lstStyle/>
          <a:p>
            <a:fld id="{85AA9C57-0BD0-4648-AD1E-86D208716316}" type="slidenum">
              <a:rPr lang="en-GB" smtClean="0"/>
              <a:t>13</a:t>
            </a:fld>
            <a:endParaRPr lang="en-GB" dirty="0"/>
          </a:p>
        </p:txBody>
      </p:sp>
    </p:spTree>
    <p:extLst>
      <p:ext uri="{BB962C8B-B14F-4D97-AF65-F5344CB8AC3E}">
        <p14:creationId xmlns:p14="http://schemas.microsoft.com/office/powerpoint/2010/main" val="1558767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mailto:CORC@annafreud.org" TargetMode="External"/><Relationship Id="rId2" Type="http://schemas.openxmlformats.org/officeDocument/2006/relationships/hyperlink" Target="http://www.corc.uk.net/" TargetMode="Externa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corc.uk.net/media/1544/0505207_corc-report_for-web.pdf" TargetMode="External"/><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www.corc.uk.net/media/1544/0505207_corc-report_for-web.pdf" TargetMode="Externa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552" y="4293096"/>
            <a:ext cx="8064896" cy="747514"/>
          </a:xfrm>
        </p:spPr>
        <p:txBody>
          <a:bodyPr/>
          <a:lstStyle>
            <a:lvl1pPr algn="l">
              <a:defRPr>
                <a:solidFill>
                  <a:schemeClr val="tx2"/>
                </a:solidFill>
              </a:defRPr>
            </a:lvl1pPr>
          </a:lstStyle>
          <a:p>
            <a:r>
              <a:rPr lang="en-US" dirty="0"/>
              <a:t>Title</a:t>
            </a:r>
            <a:endParaRPr lang="en-GB" dirty="0"/>
          </a:p>
        </p:txBody>
      </p:sp>
      <p:sp>
        <p:nvSpPr>
          <p:cNvPr id="3" name="Subtitle 2"/>
          <p:cNvSpPr>
            <a:spLocks noGrp="1"/>
          </p:cNvSpPr>
          <p:nvPr>
            <p:ph type="subTitle" idx="1" hasCustomPrompt="1"/>
          </p:nvPr>
        </p:nvSpPr>
        <p:spPr>
          <a:xfrm>
            <a:off x="539552" y="5085184"/>
            <a:ext cx="8064896" cy="553616"/>
          </a:xfrm>
        </p:spPr>
        <p:txBody>
          <a:bodyPr/>
          <a:lstStyle>
            <a:lvl1pPr marL="0" indent="0" algn="l">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Position/ </a:t>
            </a:r>
            <a:r>
              <a:rPr lang="en-US" dirty="0" err="1"/>
              <a:t>Organisation</a:t>
            </a:r>
            <a:endParaRPr lang="en-GB" dirty="0"/>
          </a:p>
        </p:txBody>
      </p:sp>
      <p:sp>
        <p:nvSpPr>
          <p:cNvPr id="4" name="Date Placeholder 3"/>
          <p:cNvSpPr>
            <a:spLocks noGrp="1"/>
          </p:cNvSpPr>
          <p:nvPr>
            <p:ph type="dt" sz="half" idx="10"/>
          </p:nvPr>
        </p:nvSpPr>
        <p:spPr/>
        <p:txBody>
          <a:bodyPr/>
          <a:lstStyle/>
          <a:p>
            <a:r>
              <a:rPr lang="en-GB" dirty="0"/>
              <a:t>www.corc.uk.net</a:t>
            </a:r>
          </a:p>
        </p:txBody>
      </p:sp>
      <p:sp>
        <p:nvSpPr>
          <p:cNvPr id="7" name="Picture Placeholder 6"/>
          <p:cNvSpPr>
            <a:spLocks noGrp="1"/>
          </p:cNvSpPr>
          <p:nvPr>
            <p:ph type="pic" sz="quarter" idx="11" hasCustomPrompt="1"/>
          </p:nvPr>
        </p:nvSpPr>
        <p:spPr>
          <a:xfrm>
            <a:off x="3203848" y="2852936"/>
            <a:ext cx="2664296" cy="360040"/>
          </a:xfrm>
        </p:spPr>
        <p:txBody>
          <a:bodyPr>
            <a:normAutofit/>
          </a:bodyPr>
          <a:lstStyle>
            <a:lvl1pPr marL="0" indent="0">
              <a:buNone/>
              <a:defRPr sz="1400" i="1" baseline="0"/>
            </a:lvl1pPr>
          </a:lstStyle>
          <a:p>
            <a:r>
              <a:rPr lang="en-GB" dirty="0"/>
              <a:t>Can insert background image here</a:t>
            </a:r>
          </a:p>
        </p:txBody>
      </p:sp>
    </p:spTree>
    <p:extLst>
      <p:ext uri="{BB962C8B-B14F-4D97-AF65-F5344CB8AC3E}">
        <p14:creationId xmlns:p14="http://schemas.microsoft.com/office/powerpoint/2010/main" val="1128278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MainPage">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566272" y="1643065"/>
            <a:ext cx="7772400" cy="2316163"/>
          </a:xfrm>
        </p:spPr>
        <p:txBody>
          <a:bodyPr>
            <a:normAutofit/>
          </a:bodyPr>
          <a:lstStyle>
            <a:lvl1pPr>
              <a:defRPr sz="4062" b="1" baseline="0">
                <a:solidFill>
                  <a:srgbClr val="146767"/>
                </a:solidFill>
              </a:defRPr>
            </a:lvl1pPr>
          </a:lstStyle>
          <a:p>
            <a:pPr lvl="0"/>
            <a:r>
              <a:rPr lang="en-GB" dirty="0"/>
              <a:t>XXXX CORC report</a:t>
            </a:r>
            <a:br>
              <a:rPr lang="en-GB" dirty="0"/>
            </a:br>
            <a:r>
              <a:rPr lang="en-GB" dirty="0"/>
              <a:t>201X – 201X</a:t>
            </a:r>
            <a:br>
              <a:rPr lang="en-GB" dirty="0"/>
            </a:br>
            <a:endParaRPr lang="en-US" dirty="0"/>
          </a:p>
        </p:txBody>
      </p:sp>
      <p:sp>
        <p:nvSpPr>
          <p:cNvPr id="16" name="Text Placeholder 15"/>
          <p:cNvSpPr>
            <a:spLocks noGrp="1"/>
          </p:cNvSpPr>
          <p:nvPr>
            <p:ph type="body" sz="quarter" idx="12" hasCustomPrompt="1"/>
          </p:nvPr>
        </p:nvSpPr>
        <p:spPr>
          <a:xfrm>
            <a:off x="566272" y="3167065"/>
            <a:ext cx="7772400" cy="1868487"/>
          </a:xfrm>
        </p:spPr>
        <p:txBody>
          <a:bodyPr>
            <a:normAutofit/>
          </a:bodyPr>
          <a:lstStyle>
            <a:lvl1pPr>
              <a:defRPr sz="1662" b="1">
                <a:solidFill>
                  <a:srgbClr val="146767"/>
                </a:solidFill>
              </a:defRPr>
            </a:lvl1pPr>
          </a:lstStyle>
          <a:p>
            <a:pPr lvl="0"/>
            <a:r>
              <a:rPr lang="en-GB" dirty="0"/>
              <a:t/>
            </a:r>
            <a:br>
              <a:rPr lang="en-GB" dirty="0"/>
            </a:br>
            <a:r>
              <a:rPr lang="en-GB" dirty="0"/>
              <a:t>Service Level Outcomes</a:t>
            </a:r>
            <a:br>
              <a:rPr lang="en-GB" dirty="0"/>
            </a:br>
            <a:r>
              <a:rPr lang="en-GB" dirty="0"/>
              <a:t>Produced by the CORC team, Month 201X</a:t>
            </a:r>
            <a:endParaRPr lang="en-US" dirty="0"/>
          </a:p>
        </p:txBody>
      </p:sp>
      <p:sp>
        <p:nvSpPr>
          <p:cNvPr id="18" name="Rectangle 17"/>
          <p:cNvSpPr/>
          <p:nvPr userDrawn="1"/>
        </p:nvSpPr>
        <p:spPr>
          <a:xfrm>
            <a:off x="6506232" y="5848606"/>
            <a:ext cx="2069452" cy="833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7" name="Slide Number Placeholder 3"/>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pic>
        <p:nvPicPr>
          <p:cNvPr id="8" name="Picture 2" descr="C:\Users\EBPUIntern\Downloads\CORC LOGO 2016_RGBMedium.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05727" y="4574751"/>
            <a:ext cx="1932945" cy="921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566272" y="6265171"/>
            <a:ext cx="5096833" cy="433324"/>
          </a:xfrm>
          <a:prstGeom prst="rect">
            <a:avLst/>
          </a:prstGeom>
          <a:noFill/>
        </p:spPr>
        <p:txBody>
          <a:bodyPr wrap="square" rtlCol="0">
            <a:spAutoFit/>
          </a:bodyPr>
          <a:lstStyle/>
          <a:p>
            <a:r>
              <a:rPr lang="en-GB" sz="1108" dirty="0">
                <a:solidFill>
                  <a:schemeClr val="bg1">
                    <a:lumMod val="50000"/>
                  </a:schemeClr>
                </a:solidFill>
              </a:rPr>
              <a:t>www.corc.uk.net</a:t>
            </a:r>
          </a:p>
          <a:p>
            <a:r>
              <a:rPr lang="en-GB" sz="1108" dirty="0">
                <a:solidFill>
                  <a:schemeClr val="bg1">
                    <a:lumMod val="50000"/>
                  </a:schemeClr>
                </a:solidFill>
              </a:rPr>
              <a:t>CORC@annafreud.org</a:t>
            </a:r>
          </a:p>
        </p:txBody>
      </p:sp>
    </p:spTree>
    <p:extLst>
      <p:ext uri="{BB962C8B-B14F-4D97-AF65-F5344CB8AC3E}">
        <p14:creationId xmlns:p14="http://schemas.microsoft.com/office/powerpoint/2010/main" val="3767627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outCORC">
    <p:spTree>
      <p:nvGrpSpPr>
        <p:cNvPr id="1" name=""/>
        <p:cNvGrpSpPr/>
        <p:nvPr/>
      </p:nvGrpSpPr>
      <p:grpSpPr>
        <a:xfrm>
          <a:off x="0" y="0"/>
          <a:ext cx="0" cy="0"/>
          <a:chOff x="0" y="0"/>
          <a:chExt cx="0" cy="0"/>
        </a:xfrm>
      </p:grpSpPr>
      <p:sp>
        <p:nvSpPr>
          <p:cNvPr id="6" name="TextBox 5"/>
          <p:cNvSpPr txBox="1"/>
          <p:nvPr userDrawn="1"/>
        </p:nvSpPr>
        <p:spPr>
          <a:xfrm>
            <a:off x="574529" y="1088597"/>
            <a:ext cx="6000639" cy="4808368"/>
          </a:xfrm>
          <a:prstGeom prst="rect">
            <a:avLst/>
          </a:prstGeom>
          <a:noFill/>
        </p:spPr>
        <p:txBody>
          <a:bodyPr wrap="square"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en-GB" sz="1662" b="1" i="0" u="none" strike="noStrike" kern="1200" cap="none" spc="0" normalizeH="0" baseline="0" noProof="0" dirty="0">
                <a:ln>
                  <a:noFill/>
                </a:ln>
                <a:solidFill>
                  <a:prstClr val="black"/>
                </a:solidFill>
                <a:effectLst/>
                <a:uLnTx/>
                <a:uFillTx/>
                <a:latin typeface="+mn-lt"/>
                <a:ea typeface="+mn-ea"/>
                <a:cs typeface="+mn-cs"/>
              </a:rPr>
              <a:t>The Child Outcomes Research Consortium (CORC) is the UK’s leading membership organisation that collects and uses evidence to improve children and young people’s mental health and wellbeing.</a:t>
            </a:r>
          </a:p>
          <a:p>
            <a:pPr marL="0" marR="0" lvl="0" indent="0" algn="l" defTabSz="422041" rtl="0" eaLnBrk="1" fontAlgn="auto" latinLnBrk="0" hangingPunct="1">
              <a:lnSpc>
                <a:spcPct val="100000"/>
              </a:lnSpc>
              <a:spcBef>
                <a:spcPts val="0"/>
              </a:spcBef>
              <a:spcAft>
                <a:spcPts val="0"/>
              </a:spcAft>
              <a:buClrTx/>
              <a:buSzTx/>
              <a:buFontTx/>
              <a:buNone/>
              <a:tabLst/>
              <a:defRPr/>
            </a:pPr>
            <a:r>
              <a:rPr kumimoji="0" lang="en-GB" sz="1662" b="1"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422041" rtl="0" eaLnBrk="1" fontAlgn="auto" latinLnBrk="0" hangingPunct="1">
              <a:lnSpc>
                <a:spcPct val="100000"/>
              </a:lnSpc>
              <a:spcBef>
                <a:spcPts val="0"/>
              </a:spcBef>
              <a:spcAft>
                <a:spcPts val="0"/>
              </a:spcAft>
              <a:buClrTx/>
              <a:buSzTx/>
              <a:buFontTx/>
              <a:buNone/>
              <a:tabLst/>
              <a:defRPr/>
            </a:pPr>
            <a:r>
              <a:rPr kumimoji="0" lang="en-GB" sz="1292" b="0" i="0" u="none" strike="noStrike" kern="1200" cap="none" spc="0" normalizeH="0" baseline="0" noProof="0" dirty="0">
                <a:ln>
                  <a:noFill/>
                </a:ln>
                <a:solidFill>
                  <a:prstClr val="black"/>
                </a:solidFill>
                <a:effectLst/>
                <a:uLnTx/>
                <a:uFillTx/>
                <a:latin typeface="+mn-lt"/>
                <a:ea typeface="+mn-ea"/>
                <a:cs typeface="+mn-cs"/>
              </a:rPr>
              <a:t>Founded in 2002 by a group of mental health professionals determined to understand the impact of their work, today our members include mental health service providers, schools, professional bodies and research institutions from across Europe and beyond.</a:t>
            </a:r>
          </a:p>
          <a:p>
            <a:pPr marL="0" marR="0" lvl="0" indent="0" algn="l" defTabSz="422041" rtl="0" eaLnBrk="1" fontAlgn="auto" latinLnBrk="0" hangingPunct="1">
              <a:lnSpc>
                <a:spcPct val="100000"/>
              </a:lnSpc>
              <a:spcBef>
                <a:spcPts val="0"/>
              </a:spcBef>
              <a:spcAft>
                <a:spcPts val="0"/>
              </a:spcAft>
              <a:buClrTx/>
              <a:buSzTx/>
              <a:buFontTx/>
              <a:buNone/>
              <a:tabLst/>
              <a:defRPr/>
            </a:pPr>
            <a:r>
              <a:rPr kumimoji="0" lang="en-GB" sz="1292"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422041" rtl="0" eaLnBrk="1" fontAlgn="auto" latinLnBrk="0" hangingPunct="1">
              <a:lnSpc>
                <a:spcPct val="100000"/>
              </a:lnSpc>
              <a:spcBef>
                <a:spcPts val="0"/>
              </a:spcBef>
              <a:spcAft>
                <a:spcPts val="0"/>
              </a:spcAft>
              <a:buClrTx/>
              <a:buSzTx/>
              <a:buFontTx/>
              <a:buNone/>
              <a:tabLst/>
              <a:defRPr/>
            </a:pPr>
            <a:r>
              <a:rPr kumimoji="0" lang="en-GB" sz="1292" b="0" i="0" u="none" strike="noStrike" kern="1200" cap="none" spc="0" normalizeH="0" baseline="0" noProof="0" dirty="0">
                <a:ln>
                  <a:noFill/>
                </a:ln>
                <a:solidFill>
                  <a:prstClr val="black"/>
                </a:solidFill>
                <a:effectLst/>
                <a:uLnTx/>
                <a:uFillTx/>
                <a:latin typeface="+mn-lt"/>
                <a:ea typeface="+mn-ea"/>
                <a:cs typeface="+mn-cs"/>
              </a:rPr>
              <a:t>We analyse and interpret data relating to mental health and wellbeing outcomes of more than 400,000 children and young people in the UK, representing the largest data set of this kind worldwide.</a:t>
            </a:r>
          </a:p>
          <a:p>
            <a:pPr marL="263776" marR="0" lvl="0" indent="-263776" algn="l" defTabSz="422041" rtl="0" eaLnBrk="1" fontAlgn="auto" latinLnBrk="0" hangingPunct="1">
              <a:lnSpc>
                <a:spcPct val="100000"/>
              </a:lnSpc>
              <a:spcBef>
                <a:spcPts val="0"/>
              </a:spcBef>
              <a:spcAft>
                <a:spcPts val="0"/>
              </a:spcAft>
              <a:buClrTx/>
              <a:buSzTx/>
              <a:buFont typeface="Arial" pitchFamily="34" charset="0"/>
              <a:buChar char="•"/>
              <a:tabLst/>
              <a:defRPr/>
            </a:pPr>
            <a:endParaRPr kumimoji="0" lang="en-GB" sz="1292"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22041" rtl="0" eaLnBrk="1" fontAlgn="auto" latinLnBrk="0" hangingPunct="1">
              <a:lnSpc>
                <a:spcPct val="100000"/>
              </a:lnSpc>
              <a:spcBef>
                <a:spcPts val="0"/>
              </a:spcBef>
              <a:spcAft>
                <a:spcPts val="0"/>
              </a:spcAft>
              <a:buClrTx/>
              <a:buSzTx/>
              <a:buFont typeface="Arial" pitchFamily="34" charset="0"/>
              <a:buNone/>
              <a:tabLst/>
              <a:defRPr/>
            </a:pPr>
            <a:endParaRPr kumimoji="0" lang="en-GB" sz="1292"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22041" rtl="0" eaLnBrk="1" fontAlgn="auto" latinLnBrk="0" hangingPunct="1">
              <a:lnSpc>
                <a:spcPct val="100000"/>
              </a:lnSpc>
              <a:spcBef>
                <a:spcPts val="0"/>
              </a:spcBef>
              <a:spcAft>
                <a:spcPts val="0"/>
              </a:spcAft>
              <a:buClrTx/>
              <a:buSzTx/>
              <a:buFont typeface="Arial" pitchFamily="34" charset="0"/>
              <a:buNone/>
              <a:tabLst/>
              <a:defRPr/>
            </a:pPr>
            <a:endParaRPr kumimoji="0" lang="en-GB" sz="1292"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0" lang="en-GB" sz="1292" b="0" i="0" u="none" strike="noStrike" kern="1200" cap="none" spc="0" normalizeH="0" baseline="0" noProof="0" dirty="0">
                <a:ln>
                  <a:noFill/>
                </a:ln>
                <a:solidFill>
                  <a:prstClr val="black"/>
                </a:solidFill>
                <a:effectLst/>
                <a:uLnTx/>
                <a:uFillTx/>
                <a:latin typeface="+mn-lt"/>
                <a:ea typeface="+mn-ea"/>
                <a:cs typeface="+mn-cs"/>
              </a:rPr>
              <a:t>The latest news and resources can be found on the CORC website: </a:t>
            </a:r>
            <a:br>
              <a:rPr kumimoji="0" lang="en-GB" sz="1292" b="0" i="0" u="none" strike="noStrike" kern="1200" cap="none" spc="0" normalizeH="0" baseline="0" noProof="0" dirty="0">
                <a:ln>
                  <a:noFill/>
                </a:ln>
                <a:solidFill>
                  <a:prstClr val="black"/>
                </a:solidFill>
                <a:effectLst/>
                <a:uLnTx/>
                <a:uFillTx/>
                <a:latin typeface="+mn-lt"/>
                <a:ea typeface="+mn-ea"/>
                <a:cs typeface="+mn-cs"/>
              </a:rPr>
            </a:br>
            <a:r>
              <a:rPr kumimoji="0" lang="en-GB" sz="1292" b="0" i="0" u="none" strike="noStrike" kern="1200" cap="none" spc="0" normalizeH="0" baseline="0" noProof="0" dirty="0">
                <a:ln>
                  <a:noFill/>
                </a:ln>
                <a:solidFill>
                  <a:prstClr val="black"/>
                </a:solidFill>
                <a:effectLst/>
                <a:uLnTx/>
                <a:uFillTx/>
                <a:latin typeface="+mn-lt"/>
                <a:ea typeface="+mn-ea"/>
                <a:cs typeface="+mn-cs"/>
                <a:hlinkClick r:id="rId2"/>
              </a:rPr>
              <a:t>www.corc.uk.net</a:t>
            </a:r>
            <a:endParaRPr kumimoji="0" lang="en-GB" sz="1292"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endParaRPr kumimoji="0" lang="en-GB" sz="1292"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22041" rtl="0" eaLnBrk="1" fontAlgn="auto" latinLnBrk="0" hangingPunct="1">
              <a:lnSpc>
                <a:spcPct val="100000"/>
              </a:lnSpc>
              <a:spcBef>
                <a:spcPts val="0"/>
              </a:spcBef>
              <a:spcAft>
                <a:spcPts val="0"/>
              </a:spcAft>
              <a:buClrTx/>
              <a:buSzTx/>
              <a:buFontTx/>
              <a:buNone/>
              <a:tabLst/>
              <a:defRPr/>
            </a:pPr>
            <a:r>
              <a:rPr kumimoji="0" lang="en-GB" sz="1292" b="0" i="0" u="none" strike="noStrike" kern="1200" cap="none" spc="0" normalizeH="0" baseline="0" noProof="0" dirty="0">
                <a:ln>
                  <a:noFill/>
                </a:ln>
                <a:solidFill>
                  <a:prstClr val="black"/>
                </a:solidFill>
                <a:effectLst/>
                <a:uLnTx/>
                <a:uFillTx/>
                <a:latin typeface="+mn-lt"/>
                <a:ea typeface="+mn-ea"/>
                <a:cs typeface="+mn-cs"/>
              </a:rPr>
              <a:t>Jordan House, 47 Brunswick Place, London, N1 6EB</a:t>
            </a:r>
          </a:p>
          <a:p>
            <a:pPr marL="0" marR="0" lvl="0" indent="0" algn="l" defTabSz="422041" rtl="0" eaLnBrk="1" fontAlgn="auto" latinLnBrk="0" hangingPunct="1">
              <a:lnSpc>
                <a:spcPct val="100000"/>
              </a:lnSpc>
              <a:spcBef>
                <a:spcPts val="0"/>
              </a:spcBef>
              <a:spcAft>
                <a:spcPts val="0"/>
              </a:spcAft>
              <a:buClrTx/>
              <a:buSzTx/>
              <a:buFontTx/>
              <a:buNone/>
              <a:tabLst/>
              <a:defRPr/>
            </a:pPr>
            <a:r>
              <a:rPr kumimoji="0" lang="en-GB" sz="1292" b="0" i="0" u="none" strike="noStrike" kern="1200" cap="none" spc="0" normalizeH="0" baseline="0" noProof="0" dirty="0">
                <a:ln>
                  <a:noFill/>
                </a:ln>
                <a:solidFill>
                  <a:prstClr val="black"/>
                </a:solidFill>
                <a:effectLst/>
                <a:uLnTx/>
                <a:uFillTx/>
                <a:latin typeface="+mn-lt"/>
                <a:ea typeface="+mn-ea"/>
                <a:cs typeface="+mn-cs"/>
              </a:rPr>
              <a:t>020 7443 2225</a:t>
            </a:r>
          </a:p>
          <a:p>
            <a:pPr marL="0" marR="0" lvl="0" indent="0" algn="l" defTabSz="422041" rtl="0" eaLnBrk="1" fontAlgn="auto" latinLnBrk="0" hangingPunct="1">
              <a:lnSpc>
                <a:spcPct val="100000"/>
              </a:lnSpc>
              <a:spcBef>
                <a:spcPts val="0"/>
              </a:spcBef>
              <a:spcAft>
                <a:spcPts val="0"/>
              </a:spcAft>
              <a:buClrTx/>
              <a:buSzTx/>
              <a:buFontTx/>
              <a:buNone/>
              <a:tabLst/>
              <a:defRPr/>
            </a:pPr>
            <a:r>
              <a:rPr kumimoji="0" lang="en-GB" sz="1292" b="0" i="0" u="none" strike="noStrike" kern="1200" cap="none" spc="0" normalizeH="0" baseline="0" noProof="0" dirty="0">
                <a:ln>
                  <a:noFill/>
                </a:ln>
                <a:solidFill>
                  <a:prstClr val="black"/>
                </a:solidFill>
                <a:effectLst/>
                <a:uLnTx/>
                <a:uFillTx/>
                <a:latin typeface="+mn-lt"/>
                <a:ea typeface="+mn-ea"/>
                <a:cs typeface="+mn-cs"/>
                <a:hlinkClick r:id="rId3"/>
              </a:rPr>
              <a:t>CORC@annafreud.org</a:t>
            </a:r>
            <a:endParaRPr kumimoji="0" lang="en-GB" sz="1292" b="0" i="0" u="none" strike="noStrike" kern="1200" cap="none" spc="0" normalizeH="0" baseline="0" noProof="0" dirty="0">
              <a:ln>
                <a:noFill/>
              </a:ln>
              <a:solidFill>
                <a:prstClr val="black"/>
              </a:solidFill>
              <a:effectLst/>
              <a:uLnTx/>
              <a:uFillTx/>
              <a:latin typeface="+mn-lt"/>
              <a:ea typeface="+mn-ea"/>
              <a:cs typeface="+mn-cs"/>
            </a:endParaRPr>
          </a:p>
          <a:p>
            <a:pPr>
              <a:defRPr/>
            </a:pPr>
            <a:endParaRPr lang="en-GB" sz="1662" dirty="0"/>
          </a:p>
        </p:txBody>
      </p:sp>
      <p:sp>
        <p:nvSpPr>
          <p:cNvPr id="9" name="Rectangle 8"/>
          <p:cNvSpPr/>
          <p:nvPr userDrawn="1"/>
        </p:nvSpPr>
        <p:spPr>
          <a:xfrm>
            <a:off x="477745" y="358774"/>
            <a:ext cx="8257442" cy="490134"/>
          </a:xfrm>
          <a:prstGeom prst="rect">
            <a:avLst/>
          </a:prstGeom>
        </p:spPr>
        <p:txBody>
          <a:bodyPr wrap="square">
            <a:spAutoFit/>
          </a:bodyPr>
          <a:lstStyle/>
          <a:p>
            <a:r>
              <a:rPr lang="en-GB" sz="2585" b="1" dirty="0"/>
              <a:t>About CORC</a:t>
            </a:r>
          </a:p>
        </p:txBody>
      </p:sp>
      <p:sp>
        <p:nvSpPr>
          <p:cNvPr id="10" name="TextBox 9"/>
          <p:cNvSpPr txBox="1"/>
          <p:nvPr userDrawn="1"/>
        </p:nvSpPr>
        <p:spPr>
          <a:xfrm>
            <a:off x="552450" y="6356351"/>
            <a:ext cx="5467350" cy="291170"/>
          </a:xfrm>
          <a:prstGeom prst="rect">
            <a:avLst/>
          </a:prstGeom>
          <a:noFill/>
        </p:spPr>
        <p:txBody>
          <a:bodyPr wrap="square" rtlCol="0">
            <a:spAutoFit/>
          </a:bodyPr>
          <a:lstStyle/>
          <a:p>
            <a:r>
              <a:rPr lang="en-US" sz="1292" dirty="0">
                <a:solidFill>
                  <a:schemeClr val="tx1">
                    <a:lumMod val="50000"/>
                    <a:lumOff val="50000"/>
                  </a:schemeClr>
                </a:solidFill>
              </a:rPr>
              <a:t>About CORC</a:t>
            </a:r>
          </a:p>
        </p:txBody>
      </p:sp>
      <p:sp>
        <p:nvSpPr>
          <p:cNvPr id="7"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3679064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Contact">
    <p:spTree>
      <p:nvGrpSpPr>
        <p:cNvPr id="1" name=""/>
        <p:cNvGrpSpPr/>
        <p:nvPr/>
      </p:nvGrpSpPr>
      <p:grpSpPr>
        <a:xfrm>
          <a:off x="0" y="0"/>
          <a:ext cx="0" cy="0"/>
          <a:chOff x="0" y="0"/>
          <a:chExt cx="0" cy="0"/>
        </a:xfrm>
      </p:grpSpPr>
      <p:sp>
        <p:nvSpPr>
          <p:cNvPr id="5" name="TextBox 4"/>
          <p:cNvSpPr txBox="1"/>
          <p:nvPr userDrawn="1"/>
        </p:nvSpPr>
        <p:spPr>
          <a:xfrm>
            <a:off x="506969" y="1457929"/>
            <a:ext cx="6000639" cy="348109"/>
          </a:xfrm>
          <a:prstGeom prst="rect">
            <a:avLst/>
          </a:prstGeom>
          <a:noFill/>
        </p:spPr>
        <p:txBody>
          <a:bodyPr wrap="square" rtlCol="0">
            <a:spAutoFit/>
          </a:bodyPr>
          <a:lstStyle/>
          <a:p>
            <a:r>
              <a:rPr lang="en-GB" sz="1662" dirty="0"/>
              <a:t>The key contacts within your service are:</a:t>
            </a:r>
          </a:p>
        </p:txBody>
      </p:sp>
      <p:sp>
        <p:nvSpPr>
          <p:cNvPr id="8" name="TextBox 7"/>
          <p:cNvSpPr txBox="1"/>
          <p:nvPr userDrawn="1"/>
        </p:nvSpPr>
        <p:spPr>
          <a:xfrm>
            <a:off x="552450" y="6356351"/>
            <a:ext cx="5467350" cy="291170"/>
          </a:xfrm>
          <a:prstGeom prst="rect">
            <a:avLst/>
          </a:prstGeom>
          <a:noFill/>
        </p:spPr>
        <p:txBody>
          <a:bodyPr wrap="square" rtlCol="0">
            <a:spAutoFit/>
          </a:bodyPr>
          <a:lstStyle/>
          <a:p>
            <a:r>
              <a:rPr lang="en-US" sz="1292" dirty="0">
                <a:solidFill>
                  <a:schemeClr val="tx1">
                    <a:lumMod val="50000"/>
                    <a:lumOff val="50000"/>
                  </a:schemeClr>
                </a:solidFill>
              </a:rPr>
              <a:t>Key Contact</a:t>
            </a:r>
          </a:p>
        </p:txBody>
      </p:sp>
      <p:sp>
        <p:nvSpPr>
          <p:cNvPr id="9" name="Rectangle 8"/>
          <p:cNvSpPr/>
          <p:nvPr userDrawn="1"/>
        </p:nvSpPr>
        <p:spPr>
          <a:xfrm>
            <a:off x="477745" y="358774"/>
            <a:ext cx="8257442" cy="490134"/>
          </a:xfrm>
          <a:prstGeom prst="rect">
            <a:avLst/>
          </a:prstGeom>
        </p:spPr>
        <p:txBody>
          <a:bodyPr wrap="square">
            <a:spAutoFit/>
          </a:bodyPr>
          <a:lstStyle/>
          <a:p>
            <a:r>
              <a:rPr lang="en-GB" sz="2585" b="1" dirty="0"/>
              <a:t>Key Contact</a:t>
            </a:r>
          </a:p>
        </p:txBody>
      </p:sp>
      <p:sp>
        <p:nvSpPr>
          <p:cNvPr id="7" name="Text Placeholder 6"/>
          <p:cNvSpPr>
            <a:spLocks noGrp="1"/>
          </p:cNvSpPr>
          <p:nvPr>
            <p:ph type="body" sz="quarter" idx="12" hasCustomPrompt="1"/>
          </p:nvPr>
        </p:nvSpPr>
        <p:spPr>
          <a:xfrm>
            <a:off x="1039814" y="1958977"/>
            <a:ext cx="5467350" cy="1470025"/>
          </a:xfrm>
        </p:spPr>
        <p:txBody>
          <a:bodyPr>
            <a:normAutofit/>
          </a:bodyPr>
          <a:lstStyle>
            <a:lvl1pPr>
              <a:defRPr sz="1662" baseline="0"/>
            </a:lvl1pPr>
          </a:lstStyle>
          <a:p>
            <a:pPr lvl="0"/>
            <a:r>
              <a:rPr lang="en-GB" dirty="0"/>
              <a:t>Add contact names</a:t>
            </a:r>
            <a:endParaRPr lang="en-US" dirty="0"/>
          </a:p>
        </p:txBody>
      </p:sp>
      <p:sp>
        <p:nvSpPr>
          <p:cNvPr id="10"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1451888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YourTeams">
    <p:spTree>
      <p:nvGrpSpPr>
        <p:cNvPr id="1" name=""/>
        <p:cNvGrpSpPr/>
        <p:nvPr/>
      </p:nvGrpSpPr>
      <p:grpSpPr>
        <a:xfrm>
          <a:off x="0" y="0"/>
          <a:ext cx="0" cy="0"/>
          <a:chOff x="0" y="0"/>
          <a:chExt cx="0" cy="0"/>
        </a:xfrm>
      </p:grpSpPr>
      <p:sp>
        <p:nvSpPr>
          <p:cNvPr id="13" name="Rectangle 12"/>
          <p:cNvSpPr/>
          <p:nvPr userDrawn="1"/>
        </p:nvSpPr>
        <p:spPr>
          <a:xfrm>
            <a:off x="621102" y="1323672"/>
            <a:ext cx="7118783" cy="4589423"/>
          </a:xfrm>
          <a:prstGeom prst="rect">
            <a:avLst/>
          </a:prstGeom>
          <a:solidFill>
            <a:srgbClr val="CC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15" name="Rectangle 14"/>
          <p:cNvSpPr/>
          <p:nvPr userDrawn="1"/>
        </p:nvSpPr>
        <p:spPr>
          <a:xfrm>
            <a:off x="779656" y="1487407"/>
            <a:ext cx="6801675" cy="427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5" name="Rectangle 4"/>
          <p:cNvSpPr/>
          <p:nvPr userDrawn="1"/>
        </p:nvSpPr>
        <p:spPr>
          <a:xfrm>
            <a:off x="552450" y="358774"/>
            <a:ext cx="8257442" cy="490134"/>
          </a:xfrm>
          <a:prstGeom prst="rect">
            <a:avLst/>
          </a:prstGeom>
        </p:spPr>
        <p:txBody>
          <a:bodyPr wrap="square">
            <a:spAutoFit/>
          </a:bodyPr>
          <a:lstStyle/>
          <a:p>
            <a:r>
              <a:rPr lang="en-GB" sz="2585" b="1" dirty="0"/>
              <a:t>Your Teams</a:t>
            </a:r>
          </a:p>
        </p:txBody>
      </p:sp>
      <p:sp>
        <p:nvSpPr>
          <p:cNvPr id="12" name="Table Placeholder 11"/>
          <p:cNvSpPr>
            <a:spLocks noGrp="1"/>
          </p:cNvSpPr>
          <p:nvPr>
            <p:ph type="tbl" sz="quarter" idx="13"/>
          </p:nvPr>
        </p:nvSpPr>
        <p:spPr>
          <a:xfrm>
            <a:off x="911298" y="1628119"/>
            <a:ext cx="6484938" cy="3996048"/>
          </a:xfrm>
        </p:spPr>
        <p:txBody>
          <a:bodyPr/>
          <a:lstStyle/>
          <a:p>
            <a:endParaRPr lang="en-US" dirty="0"/>
          </a:p>
        </p:txBody>
      </p:sp>
      <p:sp>
        <p:nvSpPr>
          <p:cNvPr id="14" name="TextBox 13"/>
          <p:cNvSpPr txBox="1"/>
          <p:nvPr userDrawn="1"/>
        </p:nvSpPr>
        <p:spPr>
          <a:xfrm>
            <a:off x="552450" y="6356351"/>
            <a:ext cx="5467350" cy="291170"/>
          </a:xfrm>
          <a:prstGeom prst="rect">
            <a:avLst/>
          </a:prstGeom>
          <a:noFill/>
        </p:spPr>
        <p:txBody>
          <a:bodyPr wrap="square" rtlCol="0">
            <a:spAutoFit/>
          </a:bodyPr>
          <a:lstStyle/>
          <a:p>
            <a:r>
              <a:rPr lang="en-US" sz="1292" dirty="0">
                <a:solidFill>
                  <a:schemeClr val="tx1">
                    <a:lumMod val="50000"/>
                    <a:lumOff val="50000"/>
                  </a:schemeClr>
                </a:solidFill>
              </a:rPr>
              <a:t>Your Teams</a:t>
            </a:r>
          </a:p>
        </p:txBody>
      </p:sp>
      <p:sp>
        <p:nvSpPr>
          <p:cNvPr id="8"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
        <p:nvSpPr>
          <p:cNvPr id="9" name="Rectangle 8"/>
          <p:cNvSpPr/>
          <p:nvPr userDrawn="1"/>
        </p:nvSpPr>
        <p:spPr>
          <a:xfrm>
            <a:off x="-25675" y="-91829"/>
            <a:ext cx="269586" cy="7204836"/>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Tree>
    <p:extLst>
      <p:ext uri="{BB962C8B-B14F-4D97-AF65-F5344CB8AC3E}">
        <p14:creationId xmlns:p14="http://schemas.microsoft.com/office/powerpoint/2010/main" val="1383906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0" name="Text Placeholder 3"/>
          <p:cNvSpPr txBox="1">
            <a:spLocks/>
          </p:cNvSpPr>
          <p:nvPr userDrawn="1"/>
        </p:nvSpPr>
        <p:spPr>
          <a:xfrm>
            <a:off x="688082" y="1112794"/>
            <a:ext cx="8134751" cy="5136445"/>
          </a:xfrm>
          <a:prstGeom prst="rect">
            <a:avLst/>
          </a:prstGeom>
        </p:spPr>
        <p:txBody>
          <a:bodyPr vert="horz" lIns="84406" tIns="42203" rIns="84406" bIns="42203" rtlCol="0">
            <a:noAutofit/>
          </a:bodyPr>
          <a:lstStyle>
            <a:lvl1pPr marL="0" indent="0" algn="l" defTabSz="914400" rtl="0"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62" dirty="0"/>
              <a:t>Key Findings …………….…………………………………………………………….……………….….……………....   </a:t>
            </a:r>
            <a:endParaRPr lang="en-GB" sz="1662" b="0" dirty="0"/>
          </a:p>
          <a:p>
            <a:r>
              <a:rPr lang="en-GB" sz="1292" b="0" dirty="0"/>
              <a:t>Summary of the main report</a:t>
            </a:r>
            <a:br>
              <a:rPr lang="en-GB" sz="1292" b="0" dirty="0"/>
            </a:br>
            <a:r>
              <a:rPr lang="en-GB" sz="462" b="0" dirty="0"/>
              <a:t/>
            </a:r>
            <a:br>
              <a:rPr lang="en-GB" sz="462" b="0" dirty="0"/>
            </a:br>
            <a:r>
              <a:rPr lang="en-GB" sz="1662" dirty="0"/>
              <a:t>Implications.…………….…………………………………………………………….……………….….……………....    </a:t>
            </a:r>
            <a:endParaRPr lang="en-GB" sz="1662" b="0" dirty="0"/>
          </a:p>
          <a:p>
            <a:r>
              <a:rPr lang="en-GB" sz="1292" b="0" dirty="0"/>
              <a:t>Discussion about what</a:t>
            </a:r>
            <a:r>
              <a:rPr lang="en-GB" sz="1292" b="0" baseline="0" dirty="0"/>
              <a:t> the report may mean for your service</a:t>
            </a:r>
            <a:endParaRPr lang="en-GB" sz="1292" dirty="0"/>
          </a:p>
          <a:p>
            <a:r>
              <a:rPr lang="en-GB" sz="462" dirty="0"/>
              <a:t/>
            </a:r>
            <a:br>
              <a:rPr lang="en-GB" sz="462" dirty="0"/>
            </a:br>
            <a:r>
              <a:rPr lang="en-GB" sz="1662" dirty="0"/>
              <a:t>Your Report.…………….…………………………………………………………….……………….….……….……....    </a:t>
            </a:r>
            <a:endParaRPr lang="en-GB" sz="1662" b="0" dirty="0"/>
          </a:p>
          <a:p>
            <a:r>
              <a:rPr lang="en-GB" sz="1292" b="0" dirty="0"/>
              <a:t>Information about the service</a:t>
            </a:r>
            <a:r>
              <a:rPr lang="en-GB" sz="1292" b="0" baseline="0" dirty="0"/>
              <a:t> and data completeness</a:t>
            </a:r>
          </a:p>
          <a:p>
            <a:endParaRPr lang="en-GB" sz="969" b="0" dirty="0"/>
          </a:p>
          <a:p>
            <a:pPr marL="0" marR="0" indent="0" algn="l" defTabSz="844083"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1662" dirty="0"/>
              <a:t>Are children, young people and their families improving?....................................</a:t>
            </a:r>
            <a:r>
              <a:rPr lang="en-GB" sz="1662" spc="-28" dirty="0"/>
              <a:t>............</a:t>
            </a:r>
            <a:br>
              <a:rPr lang="en-GB" sz="1662" spc="-28" dirty="0"/>
            </a:br>
            <a:r>
              <a:rPr lang="en-GB" sz="462" spc="-28" dirty="0">
                <a:solidFill>
                  <a:srgbClr val="FFFFFF"/>
                </a:solidFill>
              </a:rPr>
              <a:t>g</a:t>
            </a:r>
            <a:r>
              <a:rPr lang="en-GB" sz="1662" spc="-28" dirty="0"/>
              <a:t/>
            </a:r>
            <a:br>
              <a:rPr lang="en-GB" sz="1662" spc="-28" dirty="0"/>
            </a:br>
            <a:r>
              <a:rPr lang="en-GB" sz="1662" dirty="0"/>
              <a:t>Are children, young people and their families improving</a:t>
            </a:r>
            <a:r>
              <a:rPr lang="en-GB" sz="1662" baseline="0" dirty="0"/>
              <a:t> compared to rest of CORC?......</a:t>
            </a:r>
            <a:r>
              <a:rPr lang="en-GB" sz="1662" dirty="0"/>
              <a:t/>
            </a:r>
            <a:br>
              <a:rPr lang="en-GB" sz="1662" dirty="0"/>
            </a:br>
            <a:r>
              <a:rPr lang="en-GB" sz="462" dirty="0"/>
              <a:t/>
            </a:r>
            <a:br>
              <a:rPr lang="en-GB" sz="462" dirty="0"/>
            </a:br>
            <a:r>
              <a:rPr lang="en-GB" sz="1662" dirty="0"/>
              <a:t>How do children, young people and their families feel about the service? …..…………..….</a:t>
            </a:r>
            <a:r>
              <a:rPr lang="en-GB" sz="969" dirty="0"/>
              <a:t/>
            </a:r>
            <a:br>
              <a:rPr lang="en-GB" sz="969" dirty="0"/>
            </a:br>
            <a:endParaRPr lang="en-GB" sz="1662" dirty="0"/>
          </a:p>
          <a:p>
            <a:r>
              <a:rPr lang="en-GB" sz="1662" dirty="0"/>
              <a:t>Appendices ……………………….………………………………………………………………………………………….</a:t>
            </a:r>
            <a:r>
              <a:rPr lang="en-GB" sz="1662" b="0" dirty="0"/>
              <a:t/>
            </a:r>
            <a:br>
              <a:rPr lang="en-GB" sz="1662" b="0" dirty="0"/>
            </a:br>
            <a:r>
              <a:rPr lang="en-GB" sz="1292" b="0" dirty="0"/>
              <a:t>A: Technical Glossary</a:t>
            </a:r>
          </a:p>
          <a:p>
            <a:r>
              <a:rPr lang="en-GB" sz="1292" b="0" dirty="0"/>
              <a:t>B: Reference Tables</a:t>
            </a:r>
          </a:p>
          <a:p>
            <a:r>
              <a:rPr lang="en-GB" sz="1292" b="0" dirty="0"/>
              <a:t>C: Demographics</a:t>
            </a:r>
          </a:p>
          <a:p>
            <a:r>
              <a:rPr lang="en-GB" sz="1292" b="0" dirty="0"/>
              <a:t>D: “Recovery” and Reliable</a:t>
            </a:r>
            <a:r>
              <a:rPr lang="en-GB" sz="1292" b="0" baseline="0" dirty="0"/>
              <a:t> Change</a:t>
            </a:r>
            <a:r>
              <a:rPr lang="en-GB" sz="1292" b="0" dirty="0"/>
              <a:t> </a:t>
            </a:r>
          </a:p>
          <a:p>
            <a:r>
              <a:rPr lang="en-GB" sz="1292" b="0" dirty="0"/>
              <a:t>E: Outcome Measures</a:t>
            </a:r>
          </a:p>
          <a:p>
            <a:r>
              <a:rPr lang="en-GB" sz="1292" b="0" dirty="0"/>
              <a:t>F: Our</a:t>
            </a:r>
            <a:r>
              <a:rPr lang="en-GB" sz="1292" b="0" baseline="0" dirty="0"/>
              <a:t> Data Slide</a:t>
            </a:r>
            <a:endParaRPr lang="en-GB" sz="1292" b="0" dirty="0"/>
          </a:p>
          <a:p>
            <a:endParaRPr lang="en-GB" sz="1292" b="0" dirty="0"/>
          </a:p>
          <a:p>
            <a:endParaRPr lang="en-GB" sz="1662" b="0" dirty="0"/>
          </a:p>
          <a:p>
            <a:endParaRPr lang="en-GB" sz="1662" b="0" dirty="0"/>
          </a:p>
        </p:txBody>
      </p:sp>
      <p:sp>
        <p:nvSpPr>
          <p:cNvPr id="4" name="Text Placeholder 3"/>
          <p:cNvSpPr>
            <a:spLocks noGrp="1"/>
          </p:cNvSpPr>
          <p:nvPr>
            <p:ph type="body" sz="quarter" idx="13" hasCustomPrompt="1"/>
          </p:nvPr>
        </p:nvSpPr>
        <p:spPr>
          <a:xfrm>
            <a:off x="8391490" y="1099328"/>
            <a:ext cx="282575" cy="284162"/>
          </a:xfrm>
        </p:spPr>
        <p:txBody>
          <a:bodyPr>
            <a:noAutofit/>
          </a:bodyPr>
          <a:lstStyle>
            <a:lvl1pPr>
              <a:defRPr sz="1662" b="1"/>
            </a:lvl1pPr>
          </a:lstStyle>
          <a:p>
            <a:pPr lvl="0"/>
            <a:r>
              <a:rPr lang="en-GB" dirty="0"/>
              <a:t>1</a:t>
            </a:r>
            <a:endParaRPr lang="en-US" dirty="0"/>
          </a:p>
        </p:txBody>
      </p:sp>
      <p:sp>
        <p:nvSpPr>
          <p:cNvPr id="12" name="Text Placeholder 11"/>
          <p:cNvSpPr>
            <a:spLocks noGrp="1"/>
          </p:cNvSpPr>
          <p:nvPr>
            <p:ph type="body" sz="quarter" idx="14" hasCustomPrompt="1"/>
          </p:nvPr>
        </p:nvSpPr>
        <p:spPr>
          <a:xfrm>
            <a:off x="8391490" y="1709021"/>
            <a:ext cx="282575" cy="282575"/>
          </a:xfrm>
        </p:spPr>
        <p:txBody>
          <a:bodyPr>
            <a:noAutofit/>
          </a:bodyPr>
          <a:lstStyle>
            <a:lvl1pPr>
              <a:defRPr sz="1662" b="1"/>
            </a:lvl1pPr>
          </a:lstStyle>
          <a:p>
            <a:pPr lvl="0"/>
            <a:r>
              <a:rPr lang="en-GB" dirty="0"/>
              <a:t>1</a:t>
            </a:r>
            <a:endParaRPr lang="en-US" dirty="0"/>
          </a:p>
        </p:txBody>
      </p:sp>
      <p:sp>
        <p:nvSpPr>
          <p:cNvPr id="15" name="Text Placeholder 14"/>
          <p:cNvSpPr>
            <a:spLocks noGrp="1"/>
          </p:cNvSpPr>
          <p:nvPr>
            <p:ph type="body" sz="quarter" idx="15" hasCustomPrompt="1"/>
          </p:nvPr>
        </p:nvSpPr>
        <p:spPr>
          <a:xfrm>
            <a:off x="8391490" y="2361026"/>
            <a:ext cx="282575" cy="282575"/>
          </a:xfrm>
        </p:spPr>
        <p:txBody>
          <a:bodyPr>
            <a:noAutofit/>
          </a:bodyPr>
          <a:lstStyle>
            <a:lvl1pPr>
              <a:defRPr sz="1662" b="1"/>
            </a:lvl1pPr>
          </a:lstStyle>
          <a:p>
            <a:pPr lvl="0"/>
            <a:r>
              <a:rPr lang="en-GB" dirty="0"/>
              <a:t>1</a:t>
            </a:r>
            <a:endParaRPr lang="en-US" dirty="0"/>
          </a:p>
        </p:txBody>
      </p:sp>
      <p:sp>
        <p:nvSpPr>
          <p:cNvPr id="18" name="Text Placeholder 17"/>
          <p:cNvSpPr>
            <a:spLocks noGrp="1"/>
          </p:cNvSpPr>
          <p:nvPr>
            <p:ph type="body" sz="quarter" idx="16" hasCustomPrompt="1"/>
          </p:nvPr>
        </p:nvSpPr>
        <p:spPr>
          <a:xfrm>
            <a:off x="8391490" y="3093903"/>
            <a:ext cx="282575" cy="254000"/>
          </a:xfrm>
        </p:spPr>
        <p:txBody>
          <a:bodyPr>
            <a:noAutofit/>
          </a:bodyPr>
          <a:lstStyle>
            <a:lvl1pPr>
              <a:defRPr sz="1662" b="1"/>
            </a:lvl1pPr>
          </a:lstStyle>
          <a:p>
            <a:pPr lvl="0"/>
            <a:r>
              <a:rPr lang="en-GB" dirty="0"/>
              <a:t>1</a:t>
            </a:r>
            <a:endParaRPr lang="en-US" dirty="0"/>
          </a:p>
        </p:txBody>
      </p:sp>
      <p:sp>
        <p:nvSpPr>
          <p:cNvPr id="21" name="Text Placeholder 20"/>
          <p:cNvSpPr>
            <a:spLocks noGrp="1"/>
          </p:cNvSpPr>
          <p:nvPr>
            <p:ph type="body" sz="quarter" idx="17" hasCustomPrompt="1"/>
          </p:nvPr>
        </p:nvSpPr>
        <p:spPr>
          <a:xfrm>
            <a:off x="8391489" y="3444178"/>
            <a:ext cx="282575" cy="282575"/>
          </a:xfrm>
        </p:spPr>
        <p:txBody>
          <a:bodyPr>
            <a:noAutofit/>
          </a:bodyPr>
          <a:lstStyle>
            <a:lvl1pPr>
              <a:defRPr sz="1662" b="1"/>
            </a:lvl1pPr>
          </a:lstStyle>
          <a:p>
            <a:pPr lvl="0"/>
            <a:r>
              <a:rPr lang="en-GB" dirty="0"/>
              <a:t>1</a:t>
            </a:r>
            <a:endParaRPr lang="en-US" dirty="0"/>
          </a:p>
        </p:txBody>
      </p:sp>
      <p:sp>
        <p:nvSpPr>
          <p:cNvPr id="30" name="Rectangle 29"/>
          <p:cNvSpPr/>
          <p:nvPr userDrawn="1"/>
        </p:nvSpPr>
        <p:spPr>
          <a:xfrm>
            <a:off x="552450" y="358774"/>
            <a:ext cx="8257442" cy="490134"/>
          </a:xfrm>
          <a:prstGeom prst="rect">
            <a:avLst/>
          </a:prstGeom>
        </p:spPr>
        <p:txBody>
          <a:bodyPr wrap="square">
            <a:spAutoFit/>
          </a:bodyPr>
          <a:lstStyle/>
          <a:p>
            <a:r>
              <a:rPr lang="en-GB" sz="2585" b="1" dirty="0"/>
              <a:t>Contents</a:t>
            </a:r>
          </a:p>
        </p:txBody>
      </p:sp>
      <p:sp>
        <p:nvSpPr>
          <p:cNvPr id="31" name="TextBox 30"/>
          <p:cNvSpPr txBox="1"/>
          <p:nvPr userDrawn="1"/>
        </p:nvSpPr>
        <p:spPr>
          <a:xfrm>
            <a:off x="552450" y="6356351"/>
            <a:ext cx="5467350" cy="291170"/>
          </a:xfrm>
          <a:prstGeom prst="rect">
            <a:avLst/>
          </a:prstGeom>
          <a:noFill/>
        </p:spPr>
        <p:txBody>
          <a:bodyPr wrap="square" rtlCol="0">
            <a:spAutoFit/>
          </a:bodyPr>
          <a:lstStyle/>
          <a:p>
            <a:r>
              <a:rPr lang="en-US" sz="1292" dirty="0">
                <a:solidFill>
                  <a:schemeClr val="tx1">
                    <a:lumMod val="50000"/>
                    <a:lumOff val="50000"/>
                  </a:schemeClr>
                </a:solidFill>
              </a:rPr>
              <a:t>Contents</a:t>
            </a:r>
          </a:p>
        </p:txBody>
      </p:sp>
      <p:sp>
        <p:nvSpPr>
          <p:cNvPr id="34" name="Text Placeholder 33"/>
          <p:cNvSpPr>
            <a:spLocks noGrp="1"/>
          </p:cNvSpPr>
          <p:nvPr>
            <p:ph type="body" sz="quarter" idx="18" hasCustomPrompt="1"/>
          </p:nvPr>
        </p:nvSpPr>
        <p:spPr>
          <a:xfrm>
            <a:off x="8391488" y="3823026"/>
            <a:ext cx="282575" cy="311150"/>
          </a:xfrm>
        </p:spPr>
        <p:txBody>
          <a:bodyPr>
            <a:noAutofit/>
          </a:bodyPr>
          <a:lstStyle>
            <a:lvl1pPr>
              <a:defRPr sz="1662" b="1"/>
            </a:lvl1pPr>
          </a:lstStyle>
          <a:p>
            <a:pPr lvl="0"/>
            <a:r>
              <a:rPr lang="en-GB" dirty="0"/>
              <a:t>1</a:t>
            </a:r>
            <a:endParaRPr lang="en-US" dirty="0"/>
          </a:p>
        </p:txBody>
      </p:sp>
      <p:sp>
        <p:nvSpPr>
          <p:cNvPr id="37" name="Text Placeholder 36"/>
          <p:cNvSpPr>
            <a:spLocks noGrp="1"/>
          </p:cNvSpPr>
          <p:nvPr>
            <p:ph type="body" sz="quarter" idx="19" hasCustomPrompt="1"/>
          </p:nvPr>
        </p:nvSpPr>
        <p:spPr>
          <a:xfrm>
            <a:off x="8391489" y="4408495"/>
            <a:ext cx="296863" cy="298450"/>
          </a:xfrm>
        </p:spPr>
        <p:txBody>
          <a:bodyPr>
            <a:noAutofit/>
          </a:bodyPr>
          <a:lstStyle>
            <a:lvl1pPr>
              <a:defRPr sz="1662" b="1"/>
            </a:lvl1pPr>
          </a:lstStyle>
          <a:p>
            <a:pPr lvl="0"/>
            <a:r>
              <a:rPr lang="en-US" dirty="0"/>
              <a:t>1</a:t>
            </a:r>
          </a:p>
        </p:txBody>
      </p:sp>
      <p:sp>
        <p:nvSpPr>
          <p:cNvPr id="14"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3215255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TEAMS">
    <p:spTree>
      <p:nvGrpSpPr>
        <p:cNvPr id="1" name=""/>
        <p:cNvGrpSpPr/>
        <p:nvPr/>
      </p:nvGrpSpPr>
      <p:grpSpPr>
        <a:xfrm>
          <a:off x="0" y="0"/>
          <a:ext cx="0" cy="0"/>
          <a:chOff x="0" y="0"/>
          <a:chExt cx="0" cy="0"/>
        </a:xfrm>
      </p:grpSpPr>
      <p:sp>
        <p:nvSpPr>
          <p:cNvPr id="10" name="Text Placeholder 3"/>
          <p:cNvSpPr txBox="1">
            <a:spLocks/>
          </p:cNvSpPr>
          <p:nvPr userDrawn="1"/>
        </p:nvSpPr>
        <p:spPr>
          <a:xfrm>
            <a:off x="688082" y="1112794"/>
            <a:ext cx="8134751" cy="5136445"/>
          </a:xfrm>
          <a:prstGeom prst="rect">
            <a:avLst/>
          </a:prstGeom>
        </p:spPr>
        <p:txBody>
          <a:bodyPr vert="horz" lIns="84406" tIns="42203" rIns="84406" bIns="42203" rtlCol="0">
            <a:noAutofit/>
          </a:bodyPr>
          <a:lstStyle>
            <a:lvl1pPr marL="0" indent="0" algn="l" defTabSz="914400" rtl="0"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62" dirty="0"/>
              <a:t>Key Findings …………….…………………………………………………………….……………….….………………..   </a:t>
            </a:r>
            <a:endParaRPr lang="en-GB" sz="1662" b="0" dirty="0"/>
          </a:p>
          <a:p>
            <a:r>
              <a:rPr lang="en-GB" sz="1292" b="0" dirty="0"/>
              <a:t>Summary of the main report.</a:t>
            </a:r>
            <a:br>
              <a:rPr lang="en-GB" sz="1292" b="0" dirty="0"/>
            </a:br>
            <a:endParaRPr lang="en-GB" sz="1292" b="0" dirty="0"/>
          </a:p>
          <a:p>
            <a:r>
              <a:rPr lang="en-GB" sz="1662" b="1" dirty="0"/>
              <a:t>Your Teams.….…………………………………………………………….…………………………………………………</a:t>
            </a:r>
            <a:br>
              <a:rPr lang="en-GB" sz="1662" b="1" dirty="0"/>
            </a:br>
            <a:r>
              <a:rPr lang="en-GB" sz="1292" b="0" dirty="0"/>
              <a:t>Information about</a:t>
            </a:r>
            <a:r>
              <a:rPr lang="en-GB" sz="1292" b="0" baseline="0" dirty="0"/>
              <a:t> your teams</a:t>
            </a:r>
            <a:endParaRPr lang="en-GB" sz="1292" b="0" dirty="0"/>
          </a:p>
          <a:p>
            <a:endParaRPr lang="en-GB" sz="1662" dirty="0"/>
          </a:p>
          <a:p>
            <a:r>
              <a:rPr lang="en-GB" sz="1662" dirty="0"/>
              <a:t>Data Completion:</a:t>
            </a:r>
            <a:r>
              <a:rPr lang="en-GB" sz="1662" baseline="0" dirty="0"/>
              <a:t> Outcome Measures</a:t>
            </a:r>
            <a:r>
              <a:rPr lang="en-GB" sz="1662" dirty="0"/>
              <a:t>….………</a:t>
            </a:r>
            <a:r>
              <a:rPr lang="en-GB" sz="1662" baseline="0" dirty="0"/>
              <a:t>.</a:t>
            </a:r>
            <a:r>
              <a:rPr lang="en-GB" sz="1662" dirty="0"/>
              <a:t>………………………………………………..…………….</a:t>
            </a:r>
            <a:br>
              <a:rPr lang="en-GB" sz="1662" dirty="0"/>
            </a:br>
            <a:endParaRPr lang="en-GB" sz="969" b="0" dirty="0"/>
          </a:p>
          <a:p>
            <a:pPr marL="0" marR="0" indent="0" algn="l" defTabSz="844083"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1662" dirty="0"/>
              <a:t>Are children, young people and their families improving?....................................</a:t>
            </a:r>
            <a:r>
              <a:rPr lang="en-GB" sz="1662" spc="-28" dirty="0"/>
              <a:t>.............</a:t>
            </a:r>
            <a:br>
              <a:rPr lang="en-GB" sz="1662" spc="-28" dirty="0"/>
            </a:br>
            <a:r>
              <a:rPr lang="en-GB" sz="1662" spc="-28" dirty="0"/>
              <a:t/>
            </a:r>
            <a:br>
              <a:rPr lang="en-GB" sz="1662" spc="-28" dirty="0"/>
            </a:br>
            <a:r>
              <a:rPr lang="en-GB" sz="1662" dirty="0"/>
              <a:t>How do children, young people and their families feel about the service? …..……………….</a:t>
            </a:r>
            <a:r>
              <a:rPr lang="en-GB" sz="969" dirty="0"/>
              <a:t/>
            </a:r>
            <a:br>
              <a:rPr lang="en-GB" sz="969" dirty="0"/>
            </a:br>
            <a:endParaRPr lang="en-GB" sz="1662" dirty="0"/>
          </a:p>
          <a:p>
            <a:r>
              <a:rPr lang="en-GB" sz="1662" dirty="0"/>
              <a:t>Appendices ……………………….………………………………………………………………………………………….</a:t>
            </a:r>
            <a:r>
              <a:rPr lang="en-GB" sz="1662" b="0" dirty="0"/>
              <a:t/>
            </a:r>
            <a:br>
              <a:rPr lang="en-GB" sz="1662" b="0" dirty="0"/>
            </a:br>
            <a:r>
              <a:rPr lang="en-GB" sz="1292" b="0" dirty="0"/>
              <a:t>A: Technical Glossary</a:t>
            </a:r>
          </a:p>
          <a:p>
            <a:r>
              <a:rPr lang="en-GB" sz="1292" b="0" dirty="0"/>
              <a:t>B: Reference Tables</a:t>
            </a:r>
          </a:p>
          <a:p>
            <a:r>
              <a:rPr lang="en-GB" sz="1292" b="0" dirty="0"/>
              <a:t>C: Demographics</a:t>
            </a:r>
          </a:p>
          <a:p>
            <a:r>
              <a:rPr lang="en-GB" sz="1292" b="0" dirty="0"/>
              <a:t>D: Outcome Measures</a:t>
            </a:r>
          </a:p>
          <a:p>
            <a:r>
              <a:rPr lang="en-GB" sz="1292" b="0" dirty="0"/>
              <a:t>E: Our Data Slide</a:t>
            </a:r>
          </a:p>
          <a:p>
            <a:endParaRPr lang="en-GB" sz="1292" b="0" dirty="0"/>
          </a:p>
          <a:p>
            <a:endParaRPr lang="en-GB" sz="1662" b="0" dirty="0"/>
          </a:p>
          <a:p>
            <a:endParaRPr lang="en-GB" sz="1662" b="0" dirty="0"/>
          </a:p>
        </p:txBody>
      </p:sp>
      <p:sp>
        <p:nvSpPr>
          <p:cNvPr id="4" name="Text Placeholder 3"/>
          <p:cNvSpPr>
            <a:spLocks noGrp="1"/>
          </p:cNvSpPr>
          <p:nvPr>
            <p:ph type="body" sz="quarter" idx="13" hasCustomPrompt="1"/>
          </p:nvPr>
        </p:nvSpPr>
        <p:spPr>
          <a:xfrm>
            <a:off x="8391490" y="1099328"/>
            <a:ext cx="282575" cy="284162"/>
          </a:xfrm>
        </p:spPr>
        <p:txBody>
          <a:bodyPr>
            <a:noAutofit/>
          </a:bodyPr>
          <a:lstStyle>
            <a:lvl1pPr>
              <a:defRPr sz="1662" b="1"/>
            </a:lvl1pPr>
          </a:lstStyle>
          <a:p>
            <a:pPr lvl="0"/>
            <a:r>
              <a:rPr lang="en-GB" dirty="0"/>
              <a:t>1</a:t>
            </a:r>
            <a:endParaRPr lang="en-US" dirty="0"/>
          </a:p>
        </p:txBody>
      </p:sp>
      <p:sp>
        <p:nvSpPr>
          <p:cNvPr id="12" name="Text Placeholder 11"/>
          <p:cNvSpPr>
            <a:spLocks noGrp="1"/>
          </p:cNvSpPr>
          <p:nvPr>
            <p:ph type="body" sz="quarter" idx="14" hasCustomPrompt="1"/>
          </p:nvPr>
        </p:nvSpPr>
        <p:spPr>
          <a:xfrm>
            <a:off x="8391526" y="1884455"/>
            <a:ext cx="282575" cy="282575"/>
          </a:xfrm>
        </p:spPr>
        <p:txBody>
          <a:bodyPr>
            <a:noAutofit/>
          </a:bodyPr>
          <a:lstStyle>
            <a:lvl1pPr>
              <a:defRPr sz="1662" b="1"/>
            </a:lvl1pPr>
          </a:lstStyle>
          <a:p>
            <a:pPr lvl="0"/>
            <a:r>
              <a:rPr lang="en-GB" dirty="0"/>
              <a:t>1</a:t>
            </a:r>
            <a:endParaRPr lang="en-US" dirty="0"/>
          </a:p>
        </p:txBody>
      </p:sp>
      <p:sp>
        <p:nvSpPr>
          <p:cNvPr id="15" name="Text Placeholder 14"/>
          <p:cNvSpPr>
            <a:spLocks noGrp="1"/>
          </p:cNvSpPr>
          <p:nvPr>
            <p:ph type="body" sz="quarter" idx="15" hasCustomPrompt="1"/>
          </p:nvPr>
        </p:nvSpPr>
        <p:spPr>
          <a:xfrm>
            <a:off x="8391526" y="2768128"/>
            <a:ext cx="282575" cy="282575"/>
          </a:xfrm>
        </p:spPr>
        <p:txBody>
          <a:bodyPr>
            <a:noAutofit/>
          </a:bodyPr>
          <a:lstStyle>
            <a:lvl1pPr>
              <a:defRPr sz="1662" b="1"/>
            </a:lvl1pPr>
          </a:lstStyle>
          <a:p>
            <a:pPr lvl="0"/>
            <a:r>
              <a:rPr lang="en-GB" dirty="0"/>
              <a:t>1</a:t>
            </a:r>
            <a:endParaRPr lang="en-US" dirty="0"/>
          </a:p>
        </p:txBody>
      </p:sp>
      <p:sp>
        <p:nvSpPr>
          <p:cNvPr id="18" name="Text Placeholder 17"/>
          <p:cNvSpPr>
            <a:spLocks noGrp="1"/>
          </p:cNvSpPr>
          <p:nvPr>
            <p:ph type="body" sz="quarter" idx="16" hasCustomPrompt="1"/>
          </p:nvPr>
        </p:nvSpPr>
        <p:spPr>
          <a:xfrm>
            <a:off x="8406467" y="3249708"/>
            <a:ext cx="282575" cy="254000"/>
          </a:xfrm>
        </p:spPr>
        <p:txBody>
          <a:bodyPr>
            <a:noAutofit/>
          </a:bodyPr>
          <a:lstStyle>
            <a:lvl1pPr>
              <a:defRPr sz="1662" b="1"/>
            </a:lvl1pPr>
          </a:lstStyle>
          <a:p>
            <a:pPr lvl="0"/>
            <a:r>
              <a:rPr lang="en-GB" dirty="0"/>
              <a:t>1</a:t>
            </a:r>
            <a:endParaRPr lang="en-US" dirty="0"/>
          </a:p>
        </p:txBody>
      </p:sp>
      <p:sp>
        <p:nvSpPr>
          <p:cNvPr id="21" name="Text Placeholder 20"/>
          <p:cNvSpPr>
            <a:spLocks noGrp="1"/>
          </p:cNvSpPr>
          <p:nvPr>
            <p:ph type="body" sz="quarter" idx="17" hasCustomPrompt="1"/>
          </p:nvPr>
        </p:nvSpPr>
        <p:spPr>
          <a:xfrm>
            <a:off x="8391526" y="3786795"/>
            <a:ext cx="282575" cy="282575"/>
          </a:xfrm>
        </p:spPr>
        <p:txBody>
          <a:bodyPr>
            <a:noAutofit/>
          </a:bodyPr>
          <a:lstStyle>
            <a:lvl1pPr>
              <a:defRPr sz="1662" b="1"/>
            </a:lvl1pPr>
          </a:lstStyle>
          <a:p>
            <a:pPr lvl="0"/>
            <a:r>
              <a:rPr lang="en-GB" dirty="0"/>
              <a:t>1</a:t>
            </a:r>
            <a:endParaRPr lang="en-US" dirty="0"/>
          </a:p>
        </p:txBody>
      </p:sp>
      <p:sp>
        <p:nvSpPr>
          <p:cNvPr id="23" name="Text Placeholder 22"/>
          <p:cNvSpPr>
            <a:spLocks noGrp="1"/>
          </p:cNvSpPr>
          <p:nvPr>
            <p:ph type="body" sz="quarter" idx="18" hasCustomPrompt="1"/>
          </p:nvPr>
        </p:nvSpPr>
        <p:spPr>
          <a:xfrm>
            <a:off x="8391526" y="4413013"/>
            <a:ext cx="284163" cy="284163"/>
          </a:xfrm>
        </p:spPr>
        <p:txBody>
          <a:bodyPr>
            <a:noAutofit/>
          </a:bodyPr>
          <a:lstStyle>
            <a:lvl1pPr>
              <a:defRPr sz="1662" b="1"/>
            </a:lvl1pPr>
          </a:lstStyle>
          <a:p>
            <a:pPr lvl="0"/>
            <a:r>
              <a:rPr lang="en-GB" dirty="0"/>
              <a:t>1</a:t>
            </a:r>
            <a:endParaRPr lang="en-US" dirty="0"/>
          </a:p>
        </p:txBody>
      </p:sp>
      <p:sp>
        <p:nvSpPr>
          <p:cNvPr id="30" name="Rectangle 29"/>
          <p:cNvSpPr/>
          <p:nvPr userDrawn="1"/>
        </p:nvSpPr>
        <p:spPr>
          <a:xfrm>
            <a:off x="552450" y="358774"/>
            <a:ext cx="8257442" cy="490134"/>
          </a:xfrm>
          <a:prstGeom prst="rect">
            <a:avLst/>
          </a:prstGeom>
        </p:spPr>
        <p:txBody>
          <a:bodyPr wrap="square">
            <a:spAutoFit/>
          </a:bodyPr>
          <a:lstStyle/>
          <a:p>
            <a:r>
              <a:rPr lang="en-GB" sz="2585" b="1" dirty="0"/>
              <a:t>Contents</a:t>
            </a:r>
          </a:p>
        </p:txBody>
      </p:sp>
      <p:sp>
        <p:nvSpPr>
          <p:cNvPr id="31" name="TextBox 30"/>
          <p:cNvSpPr txBox="1"/>
          <p:nvPr userDrawn="1"/>
        </p:nvSpPr>
        <p:spPr>
          <a:xfrm>
            <a:off x="552450" y="6356351"/>
            <a:ext cx="5467350" cy="291170"/>
          </a:xfrm>
          <a:prstGeom prst="rect">
            <a:avLst/>
          </a:prstGeom>
          <a:noFill/>
        </p:spPr>
        <p:txBody>
          <a:bodyPr wrap="square" rtlCol="0">
            <a:spAutoFit/>
          </a:bodyPr>
          <a:lstStyle/>
          <a:p>
            <a:r>
              <a:rPr lang="en-US" sz="1292" dirty="0">
                <a:solidFill>
                  <a:schemeClr val="tx1">
                    <a:lumMod val="50000"/>
                    <a:lumOff val="50000"/>
                  </a:schemeClr>
                </a:solidFill>
              </a:rPr>
              <a:t>Contents</a:t>
            </a:r>
          </a:p>
        </p:txBody>
      </p:sp>
      <p:sp>
        <p:nvSpPr>
          <p:cNvPr id="13"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4146127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Findings">
    <p:spTree>
      <p:nvGrpSpPr>
        <p:cNvPr id="1" name=""/>
        <p:cNvGrpSpPr/>
        <p:nvPr/>
      </p:nvGrpSpPr>
      <p:grpSpPr>
        <a:xfrm>
          <a:off x="0" y="0"/>
          <a:ext cx="0" cy="0"/>
          <a:chOff x="0" y="0"/>
          <a:chExt cx="0" cy="0"/>
        </a:xfrm>
      </p:grpSpPr>
      <p:sp>
        <p:nvSpPr>
          <p:cNvPr id="19" name="Rectangle 18"/>
          <p:cNvSpPr/>
          <p:nvPr userDrawn="1"/>
        </p:nvSpPr>
        <p:spPr>
          <a:xfrm>
            <a:off x="-16609" y="-89330"/>
            <a:ext cx="244380" cy="7204836"/>
          </a:xfrm>
          <a:prstGeom prst="rect">
            <a:avLst/>
          </a:prstGeom>
          <a:solidFill>
            <a:srgbClr val="144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2" name="Rectangle 11"/>
          <p:cNvSpPr/>
          <p:nvPr userDrawn="1"/>
        </p:nvSpPr>
        <p:spPr>
          <a:xfrm>
            <a:off x="685800" y="2880878"/>
            <a:ext cx="7772400" cy="1001300"/>
          </a:xfrm>
          <a:prstGeom prst="rect">
            <a:avLst/>
          </a:prstGeom>
        </p:spPr>
        <p:txBody>
          <a:bodyPr wrap="square">
            <a:spAutoFit/>
          </a:bodyPr>
          <a:lstStyle/>
          <a:p>
            <a:pPr lvl="0">
              <a:spcBef>
                <a:spcPct val="20000"/>
              </a:spcBef>
            </a:pPr>
            <a:r>
              <a:rPr lang="en-GB" sz="1846" dirty="0">
                <a:solidFill>
                  <a:srgbClr val="144066"/>
                </a:solidFill>
              </a:rPr>
              <a:t>Are children, young people and their families improving?</a:t>
            </a:r>
            <a:br>
              <a:rPr lang="en-GB" sz="1846" dirty="0">
                <a:solidFill>
                  <a:srgbClr val="144066"/>
                </a:solidFill>
              </a:rPr>
            </a:br>
            <a:endParaRPr lang="en-GB" sz="1846" dirty="0">
              <a:solidFill>
                <a:srgbClr val="144066"/>
              </a:solidFill>
            </a:endParaRPr>
          </a:p>
          <a:p>
            <a:pPr lvl="0">
              <a:spcBef>
                <a:spcPct val="20000"/>
              </a:spcBef>
            </a:pPr>
            <a:r>
              <a:rPr lang="en-GB" sz="1846" dirty="0">
                <a:solidFill>
                  <a:srgbClr val="144066"/>
                </a:solidFill>
              </a:rPr>
              <a:t>What do children young people and their families think of the service?</a:t>
            </a:r>
          </a:p>
        </p:txBody>
      </p:sp>
      <p:sp>
        <p:nvSpPr>
          <p:cNvPr id="13" name="Rectangle 12"/>
          <p:cNvSpPr/>
          <p:nvPr userDrawn="1"/>
        </p:nvSpPr>
        <p:spPr>
          <a:xfrm>
            <a:off x="640977" y="1464453"/>
            <a:ext cx="7772400" cy="717440"/>
          </a:xfrm>
          <a:prstGeom prst="rect">
            <a:avLst/>
          </a:prstGeom>
        </p:spPr>
        <p:txBody>
          <a:bodyPr wrap="square">
            <a:spAutoFit/>
          </a:bodyPr>
          <a:lstStyle/>
          <a:p>
            <a:pPr lvl="0">
              <a:spcBef>
                <a:spcPct val="20000"/>
              </a:spcBef>
            </a:pPr>
            <a:r>
              <a:rPr lang="en-GB" sz="4062" b="1" dirty="0">
                <a:solidFill>
                  <a:srgbClr val="144066"/>
                </a:solidFill>
              </a:rPr>
              <a:t>Key Findings</a:t>
            </a:r>
          </a:p>
        </p:txBody>
      </p:sp>
      <p:sp>
        <p:nvSpPr>
          <p:cNvPr id="14" name="TextBox 13"/>
          <p:cNvSpPr txBox="1"/>
          <p:nvPr userDrawn="1"/>
        </p:nvSpPr>
        <p:spPr>
          <a:xfrm>
            <a:off x="552450" y="6356351"/>
            <a:ext cx="5467350" cy="291170"/>
          </a:xfrm>
          <a:prstGeom prst="rect">
            <a:avLst/>
          </a:prstGeom>
          <a:noFill/>
        </p:spPr>
        <p:txBody>
          <a:bodyPr wrap="square" rtlCol="0">
            <a:spAutoFit/>
          </a:bodyPr>
          <a:lstStyle/>
          <a:p>
            <a:r>
              <a:rPr lang="en-US" sz="1292" dirty="0">
                <a:solidFill>
                  <a:schemeClr val="tx1">
                    <a:lumMod val="50000"/>
                    <a:lumOff val="50000"/>
                  </a:schemeClr>
                </a:solidFill>
              </a:rPr>
              <a:t>Key Findings</a:t>
            </a:r>
          </a:p>
        </p:txBody>
      </p:sp>
      <p:sp>
        <p:nvSpPr>
          <p:cNvPr id="7"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2350423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Findings_Info">
    <p:spTree>
      <p:nvGrpSpPr>
        <p:cNvPr id="1" name=""/>
        <p:cNvGrpSpPr/>
        <p:nvPr/>
      </p:nvGrpSpPr>
      <p:grpSpPr>
        <a:xfrm>
          <a:off x="0" y="0"/>
          <a:ext cx="0" cy="0"/>
          <a:chOff x="0" y="0"/>
          <a:chExt cx="0" cy="0"/>
        </a:xfrm>
      </p:grpSpPr>
      <p:sp>
        <p:nvSpPr>
          <p:cNvPr id="19" name="Rectangle 18"/>
          <p:cNvSpPr/>
          <p:nvPr userDrawn="1"/>
        </p:nvSpPr>
        <p:spPr>
          <a:xfrm>
            <a:off x="-16609" y="-89330"/>
            <a:ext cx="244380" cy="7204836"/>
          </a:xfrm>
          <a:prstGeom prst="rect">
            <a:avLst/>
          </a:prstGeom>
          <a:solidFill>
            <a:srgbClr val="144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4" name="TextBox 13"/>
          <p:cNvSpPr txBox="1"/>
          <p:nvPr userDrawn="1"/>
        </p:nvSpPr>
        <p:spPr>
          <a:xfrm>
            <a:off x="552450" y="6356351"/>
            <a:ext cx="5467350" cy="291170"/>
          </a:xfrm>
          <a:prstGeom prst="rect">
            <a:avLst/>
          </a:prstGeom>
          <a:noFill/>
        </p:spPr>
        <p:txBody>
          <a:bodyPr wrap="square" rtlCol="0">
            <a:spAutoFit/>
          </a:bodyPr>
          <a:lstStyle/>
          <a:p>
            <a:r>
              <a:rPr lang="en-US" sz="1292" dirty="0">
                <a:solidFill>
                  <a:schemeClr val="tx1">
                    <a:lumMod val="50000"/>
                    <a:lumOff val="50000"/>
                  </a:schemeClr>
                </a:solidFill>
              </a:rPr>
              <a:t>Key Findings</a:t>
            </a:r>
          </a:p>
        </p:txBody>
      </p:sp>
      <p:sp>
        <p:nvSpPr>
          <p:cNvPr id="3" name="Text Placeholder 2"/>
          <p:cNvSpPr>
            <a:spLocks noGrp="1"/>
          </p:cNvSpPr>
          <p:nvPr>
            <p:ph type="body" sz="quarter" idx="13" hasCustomPrompt="1"/>
          </p:nvPr>
        </p:nvSpPr>
        <p:spPr>
          <a:xfrm>
            <a:off x="552450" y="1419225"/>
            <a:ext cx="8258175" cy="4287838"/>
          </a:xfrm>
        </p:spPr>
        <p:txBody>
          <a:bodyPr>
            <a:normAutofit/>
          </a:bodyPr>
          <a:lstStyle>
            <a:lvl1pPr>
              <a:defRPr sz="1292" baseline="0"/>
            </a:lvl1pPr>
            <a:lvl2pPr>
              <a:defRPr sz="1292"/>
            </a:lvl2pPr>
            <a:lvl3pPr>
              <a:defRPr sz="1292"/>
            </a:lvl3pPr>
            <a:lvl4pPr>
              <a:defRPr sz="1292"/>
            </a:lvl4pPr>
            <a:lvl5pPr>
              <a:defRPr sz="1292"/>
            </a:lvl5pPr>
          </a:lstStyle>
          <a:p>
            <a:pPr lvl="0"/>
            <a:r>
              <a:rPr lang="en-GB" dirty="0"/>
              <a:t>Outcome Measures</a:t>
            </a:r>
            <a:br>
              <a:rPr lang="en-GB" dirty="0"/>
            </a:br>
            <a:r>
              <a:rPr lang="en-GB" dirty="0"/>
              <a:t>Individual Measures</a:t>
            </a:r>
            <a:br>
              <a:rPr lang="en-GB" dirty="0"/>
            </a:br>
            <a:r>
              <a:rPr lang="en-GB" dirty="0"/>
              <a:t/>
            </a:r>
            <a:br>
              <a:rPr lang="en-GB" dirty="0"/>
            </a:br>
            <a:r>
              <a:rPr lang="en-GB" dirty="0"/>
              <a:t/>
            </a:r>
            <a:br>
              <a:rPr lang="en-GB" dirty="0"/>
            </a:br>
            <a:r>
              <a:rPr lang="en-GB" dirty="0"/>
              <a:t>Key information in bold</a:t>
            </a:r>
            <a:br>
              <a:rPr lang="en-GB" dirty="0"/>
            </a:br>
            <a:r>
              <a:rPr lang="en-GB" dirty="0"/>
              <a:t>Quotes in italics</a:t>
            </a:r>
            <a:endParaRPr lang="en-US" dirty="0"/>
          </a:p>
        </p:txBody>
      </p:sp>
      <p:sp>
        <p:nvSpPr>
          <p:cNvPr id="9" name="Rectangle 8"/>
          <p:cNvSpPr/>
          <p:nvPr userDrawn="1"/>
        </p:nvSpPr>
        <p:spPr>
          <a:xfrm>
            <a:off x="477745" y="358774"/>
            <a:ext cx="8257442" cy="490134"/>
          </a:xfrm>
          <a:prstGeom prst="rect">
            <a:avLst/>
          </a:prstGeom>
        </p:spPr>
        <p:txBody>
          <a:bodyPr wrap="square">
            <a:spAutoFit/>
          </a:bodyPr>
          <a:lstStyle/>
          <a:p>
            <a:r>
              <a:rPr lang="en-GB" sz="2585" b="1" dirty="0"/>
              <a:t>Key</a:t>
            </a:r>
            <a:r>
              <a:rPr lang="en-GB" sz="2585" b="1" baseline="0" dirty="0"/>
              <a:t> Findings</a:t>
            </a:r>
            <a:endParaRPr lang="en-GB" sz="2585" b="1" dirty="0"/>
          </a:p>
        </p:txBody>
      </p:sp>
      <p:sp>
        <p:nvSpPr>
          <p:cNvPr id="7"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2659653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plications">
    <p:spTree>
      <p:nvGrpSpPr>
        <p:cNvPr id="1" name=""/>
        <p:cNvGrpSpPr/>
        <p:nvPr/>
      </p:nvGrpSpPr>
      <p:grpSpPr>
        <a:xfrm>
          <a:off x="0" y="0"/>
          <a:ext cx="0" cy="0"/>
          <a:chOff x="0" y="0"/>
          <a:chExt cx="0" cy="0"/>
        </a:xfrm>
      </p:grpSpPr>
      <p:sp>
        <p:nvSpPr>
          <p:cNvPr id="19" name="Rectangle 18"/>
          <p:cNvSpPr/>
          <p:nvPr userDrawn="1"/>
        </p:nvSpPr>
        <p:spPr>
          <a:xfrm>
            <a:off x="-16609" y="-89330"/>
            <a:ext cx="244380" cy="7204836"/>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2" name="Rectangle 11"/>
          <p:cNvSpPr/>
          <p:nvPr userDrawn="1"/>
        </p:nvSpPr>
        <p:spPr>
          <a:xfrm>
            <a:off x="685800" y="2880879"/>
            <a:ext cx="7772400" cy="376385"/>
          </a:xfrm>
          <a:prstGeom prst="rect">
            <a:avLst/>
          </a:prstGeom>
        </p:spPr>
        <p:txBody>
          <a:bodyPr wrap="square">
            <a:spAutoFit/>
          </a:bodyPr>
          <a:lstStyle/>
          <a:p>
            <a:pPr lvl="0">
              <a:spcBef>
                <a:spcPct val="20000"/>
              </a:spcBef>
            </a:pPr>
            <a:r>
              <a:rPr lang="en-GB" sz="1846" dirty="0">
                <a:solidFill>
                  <a:srgbClr val="3D85C6"/>
                </a:solidFill>
              </a:rPr>
              <a:t>What are the</a:t>
            </a:r>
            <a:r>
              <a:rPr lang="en-GB" sz="1846" baseline="0" dirty="0">
                <a:solidFill>
                  <a:srgbClr val="3D85C6"/>
                </a:solidFill>
              </a:rPr>
              <a:t> main implications?</a:t>
            </a:r>
            <a:endParaRPr lang="en-GB" sz="1846" dirty="0">
              <a:solidFill>
                <a:srgbClr val="3D85C6"/>
              </a:solidFill>
            </a:endParaRPr>
          </a:p>
        </p:txBody>
      </p:sp>
      <p:sp>
        <p:nvSpPr>
          <p:cNvPr id="13" name="Rectangle 12"/>
          <p:cNvSpPr/>
          <p:nvPr userDrawn="1"/>
        </p:nvSpPr>
        <p:spPr>
          <a:xfrm>
            <a:off x="640977" y="1464453"/>
            <a:ext cx="7772400" cy="717440"/>
          </a:xfrm>
          <a:prstGeom prst="rect">
            <a:avLst/>
          </a:prstGeom>
        </p:spPr>
        <p:txBody>
          <a:bodyPr wrap="square">
            <a:spAutoFit/>
          </a:bodyPr>
          <a:lstStyle/>
          <a:p>
            <a:pPr lvl="0">
              <a:spcBef>
                <a:spcPct val="20000"/>
              </a:spcBef>
            </a:pPr>
            <a:r>
              <a:rPr lang="en-GB" sz="4062" b="1" dirty="0">
                <a:solidFill>
                  <a:srgbClr val="3D85C6"/>
                </a:solidFill>
              </a:rPr>
              <a:t>Implications</a:t>
            </a:r>
          </a:p>
        </p:txBody>
      </p:sp>
      <p:sp>
        <p:nvSpPr>
          <p:cNvPr id="14" name="TextBox 13"/>
          <p:cNvSpPr txBox="1"/>
          <p:nvPr userDrawn="1"/>
        </p:nvSpPr>
        <p:spPr>
          <a:xfrm>
            <a:off x="552450" y="6356351"/>
            <a:ext cx="5467350" cy="291170"/>
          </a:xfrm>
          <a:prstGeom prst="rect">
            <a:avLst/>
          </a:prstGeom>
          <a:noFill/>
        </p:spPr>
        <p:txBody>
          <a:bodyPr wrap="square" rtlCol="0">
            <a:spAutoFit/>
          </a:bodyPr>
          <a:lstStyle/>
          <a:p>
            <a:r>
              <a:rPr lang="en-US" sz="1292" dirty="0">
                <a:solidFill>
                  <a:schemeClr val="tx1">
                    <a:lumMod val="50000"/>
                    <a:lumOff val="50000"/>
                  </a:schemeClr>
                </a:solidFill>
              </a:rPr>
              <a:t>Implications</a:t>
            </a:r>
          </a:p>
        </p:txBody>
      </p:sp>
      <p:sp>
        <p:nvSpPr>
          <p:cNvPr id="7"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147066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plications_Info">
    <p:spTree>
      <p:nvGrpSpPr>
        <p:cNvPr id="1" name=""/>
        <p:cNvGrpSpPr/>
        <p:nvPr/>
      </p:nvGrpSpPr>
      <p:grpSpPr>
        <a:xfrm>
          <a:off x="0" y="0"/>
          <a:ext cx="0" cy="0"/>
          <a:chOff x="0" y="0"/>
          <a:chExt cx="0" cy="0"/>
        </a:xfrm>
      </p:grpSpPr>
      <p:sp>
        <p:nvSpPr>
          <p:cNvPr id="19" name="Rectangle 18"/>
          <p:cNvSpPr/>
          <p:nvPr userDrawn="1"/>
        </p:nvSpPr>
        <p:spPr>
          <a:xfrm>
            <a:off x="-16609" y="-89330"/>
            <a:ext cx="244380" cy="7204836"/>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4" name="TextBox 13"/>
          <p:cNvSpPr txBox="1"/>
          <p:nvPr userDrawn="1"/>
        </p:nvSpPr>
        <p:spPr>
          <a:xfrm>
            <a:off x="552450" y="6356351"/>
            <a:ext cx="5467350" cy="291170"/>
          </a:xfrm>
          <a:prstGeom prst="rect">
            <a:avLst/>
          </a:prstGeom>
          <a:noFill/>
        </p:spPr>
        <p:txBody>
          <a:bodyPr wrap="square" rtlCol="0">
            <a:spAutoFit/>
          </a:bodyPr>
          <a:lstStyle/>
          <a:p>
            <a:r>
              <a:rPr lang="en-US" sz="1292" dirty="0">
                <a:solidFill>
                  <a:schemeClr val="tx1">
                    <a:lumMod val="50000"/>
                    <a:lumOff val="50000"/>
                  </a:schemeClr>
                </a:solidFill>
              </a:rPr>
              <a:t>Implications</a:t>
            </a:r>
          </a:p>
        </p:txBody>
      </p:sp>
      <p:sp>
        <p:nvSpPr>
          <p:cNvPr id="3" name="Text Placeholder 2"/>
          <p:cNvSpPr>
            <a:spLocks noGrp="1"/>
          </p:cNvSpPr>
          <p:nvPr>
            <p:ph type="body" sz="quarter" idx="13" hasCustomPrompt="1"/>
          </p:nvPr>
        </p:nvSpPr>
        <p:spPr>
          <a:xfrm>
            <a:off x="552450" y="1419225"/>
            <a:ext cx="8258175" cy="4287838"/>
          </a:xfrm>
        </p:spPr>
        <p:txBody>
          <a:bodyPr>
            <a:normAutofit/>
          </a:bodyPr>
          <a:lstStyle>
            <a:lvl1pPr>
              <a:defRPr sz="1292" baseline="0"/>
            </a:lvl1pPr>
            <a:lvl2pPr>
              <a:defRPr sz="1292"/>
            </a:lvl2pPr>
            <a:lvl3pPr>
              <a:defRPr sz="1292"/>
            </a:lvl3pPr>
            <a:lvl4pPr>
              <a:defRPr sz="1292"/>
            </a:lvl4pPr>
            <a:lvl5pPr>
              <a:defRPr sz="1292"/>
            </a:lvl5pPr>
          </a:lstStyle>
          <a:p>
            <a:pPr lvl="0"/>
            <a:r>
              <a:rPr lang="en-GB" dirty="0"/>
              <a:t>TEXT</a:t>
            </a:r>
            <a:endParaRPr lang="en-US" dirty="0"/>
          </a:p>
        </p:txBody>
      </p:sp>
      <p:sp>
        <p:nvSpPr>
          <p:cNvPr id="9" name="Rectangle 8"/>
          <p:cNvSpPr/>
          <p:nvPr userDrawn="1"/>
        </p:nvSpPr>
        <p:spPr>
          <a:xfrm>
            <a:off x="477745" y="358774"/>
            <a:ext cx="8257442" cy="490134"/>
          </a:xfrm>
          <a:prstGeom prst="rect">
            <a:avLst/>
          </a:prstGeom>
        </p:spPr>
        <p:txBody>
          <a:bodyPr wrap="square">
            <a:spAutoFit/>
          </a:bodyPr>
          <a:lstStyle/>
          <a:p>
            <a:r>
              <a:rPr lang="en-GB" sz="2585" b="1" dirty="0"/>
              <a:t>Implications</a:t>
            </a:r>
          </a:p>
        </p:txBody>
      </p:sp>
      <p:sp>
        <p:nvSpPr>
          <p:cNvPr id="7"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7716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96752"/>
            <a:ext cx="8273455" cy="45979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r>
              <a:rPr lang="en-GB" dirty="0"/>
              <a:t>www.corc.uk.net</a:t>
            </a:r>
          </a:p>
        </p:txBody>
      </p:sp>
      <p:sp>
        <p:nvSpPr>
          <p:cNvPr id="8" name="Title Placeholder 1"/>
          <p:cNvSpPr>
            <a:spLocks noGrp="1"/>
          </p:cNvSpPr>
          <p:nvPr>
            <p:ph type="title"/>
          </p:nvPr>
        </p:nvSpPr>
        <p:spPr>
          <a:xfrm>
            <a:off x="457200" y="274638"/>
            <a:ext cx="8229600" cy="634082"/>
          </a:xfrm>
          <a:prstGeom prst="rect">
            <a:avLst/>
          </a:prstGeom>
        </p:spPr>
        <p:txBody>
          <a:bodyPr vert="horz" lIns="91440" tIns="45720" rIns="91440" bIns="45720" rtlCol="0" anchor="ctr">
            <a:normAutofit/>
          </a:bodyPr>
          <a:lstStyle/>
          <a:p>
            <a:r>
              <a:rPr lang="en-US" dirty="0"/>
              <a:t>Title</a:t>
            </a:r>
            <a:endParaRPr lang="en-GB" dirty="0"/>
          </a:p>
        </p:txBody>
      </p:sp>
    </p:spTree>
    <p:extLst>
      <p:ext uri="{BB962C8B-B14F-4D97-AF65-F5344CB8AC3E}">
        <p14:creationId xmlns:p14="http://schemas.microsoft.com/office/powerpoint/2010/main" val="1055201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YourReport">
    <p:spTree>
      <p:nvGrpSpPr>
        <p:cNvPr id="1" name=""/>
        <p:cNvGrpSpPr/>
        <p:nvPr/>
      </p:nvGrpSpPr>
      <p:grpSpPr>
        <a:xfrm>
          <a:off x="0" y="0"/>
          <a:ext cx="0" cy="0"/>
          <a:chOff x="0" y="0"/>
          <a:chExt cx="0" cy="0"/>
        </a:xfrm>
      </p:grpSpPr>
      <p:sp>
        <p:nvSpPr>
          <p:cNvPr id="13" name="Rectangle 12"/>
          <p:cNvSpPr/>
          <p:nvPr userDrawn="1"/>
        </p:nvSpPr>
        <p:spPr>
          <a:xfrm>
            <a:off x="640977" y="1464453"/>
            <a:ext cx="7772400" cy="717440"/>
          </a:xfrm>
          <a:prstGeom prst="rect">
            <a:avLst/>
          </a:prstGeom>
        </p:spPr>
        <p:txBody>
          <a:bodyPr wrap="square">
            <a:spAutoFit/>
          </a:bodyPr>
          <a:lstStyle/>
          <a:p>
            <a:pPr lvl="0">
              <a:spcBef>
                <a:spcPct val="20000"/>
              </a:spcBef>
            </a:pPr>
            <a:r>
              <a:rPr lang="en-GB" sz="4062" b="1" dirty="0">
                <a:solidFill>
                  <a:srgbClr val="43BAC8"/>
                </a:solidFill>
              </a:rPr>
              <a:t>Your</a:t>
            </a:r>
            <a:r>
              <a:rPr lang="en-GB" sz="4062" b="1" baseline="0" dirty="0">
                <a:solidFill>
                  <a:srgbClr val="43BAC8"/>
                </a:solidFill>
              </a:rPr>
              <a:t> Report</a:t>
            </a:r>
            <a:endParaRPr lang="en-GB" sz="4062" b="1" dirty="0">
              <a:solidFill>
                <a:srgbClr val="43BAC8"/>
              </a:solidFill>
            </a:endParaRPr>
          </a:p>
        </p:txBody>
      </p:sp>
      <p:sp>
        <p:nvSpPr>
          <p:cNvPr id="14" name="TextBox 13"/>
          <p:cNvSpPr txBox="1"/>
          <p:nvPr userDrawn="1"/>
        </p:nvSpPr>
        <p:spPr>
          <a:xfrm>
            <a:off x="552450" y="6356351"/>
            <a:ext cx="5467350" cy="291170"/>
          </a:xfrm>
          <a:prstGeom prst="rect">
            <a:avLst/>
          </a:prstGeom>
          <a:noFill/>
        </p:spPr>
        <p:txBody>
          <a:bodyPr wrap="square" rtlCol="0">
            <a:spAutoFit/>
          </a:bodyPr>
          <a:lstStyle/>
          <a:p>
            <a:r>
              <a:rPr lang="en-US" sz="1292" dirty="0">
                <a:solidFill>
                  <a:schemeClr val="tx1">
                    <a:lumMod val="50000"/>
                    <a:lumOff val="50000"/>
                  </a:schemeClr>
                </a:solidFill>
              </a:rPr>
              <a:t>Your</a:t>
            </a:r>
            <a:r>
              <a:rPr lang="en-US" sz="1292" baseline="0" dirty="0">
                <a:solidFill>
                  <a:schemeClr val="tx1">
                    <a:lumMod val="50000"/>
                    <a:lumOff val="50000"/>
                  </a:schemeClr>
                </a:solidFill>
              </a:rPr>
              <a:t> Report</a:t>
            </a:r>
            <a:endParaRPr lang="en-US" sz="1292" dirty="0">
              <a:solidFill>
                <a:schemeClr val="tx1">
                  <a:lumMod val="50000"/>
                  <a:lumOff val="50000"/>
                </a:schemeClr>
              </a:solidFill>
            </a:endParaRPr>
          </a:p>
        </p:txBody>
      </p:sp>
      <p:sp>
        <p:nvSpPr>
          <p:cNvPr id="18" name="Text Placeholder 17"/>
          <p:cNvSpPr>
            <a:spLocks noGrp="1"/>
          </p:cNvSpPr>
          <p:nvPr>
            <p:ph type="body" sz="quarter" idx="11" hasCustomPrompt="1"/>
          </p:nvPr>
        </p:nvSpPr>
        <p:spPr>
          <a:xfrm>
            <a:off x="685800" y="3144559"/>
            <a:ext cx="6650038" cy="2308225"/>
          </a:xfrm>
        </p:spPr>
        <p:txBody>
          <a:bodyPr>
            <a:normAutofit/>
          </a:bodyPr>
          <a:lstStyle>
            <a:lvl1pPr>
              <a:defRPr sz="1846" baseline="0">
                <a:solidFill>
                  <a:srgbClr val="43BAC8"/>
                </a:solidFill>
              </a:defRPr>
            </a:lvl1pPr>
          </a:lstStyle>
          <a:p>
            <a:pPr lvl="0"/>
            <a:r>
              <a:rPr lang="en-GB" dirty="0"/>
              <a:t>About CORC</a:t>
            </a:r>
            <a:br>
              <a:rPr lang="en-GB" dirty="0"/>
            </a:br>
            <a:r>
              <a:rPr lang="en-GB" dirty="0"/>
              <a:t>Key Contact</a:t>
            </a:r>
            <a:br>
              <a:rPr lang="en-GB" dirty="0"/>
            </a:br>
            <a:r>
              <a:rPr lang="en-GB" dirty="0"/>
              <a:t>Time Period</a:t>
            </a:r>
            <a:br>
              <a:rPr lang="en-GB" dirty="0"/>
            </a:br>
            <a:r>
              <a:rPr lang="en-GB" dirty="0"/>
              <a:t>Teams</a:t>
            </a:r>
            <a:br>
              <a:rPr lang="en-GB" dirty="0"/>
            </a:br>
            <a:r>
              <a:rPr lang="en-GB" dirty="0"/>
              <a:t>Data Completeness</a:t>
            </a:r>
            <a:br>
              <a:rPr lang="en-GB" dirty="0"/>
            </a:br>
            <a:r>
              <a:rPr lang="en-GB" dirty="0"/>
              <a:t>Our Data</a:t>
            </a:r>
            <a:endParaRPr lang="en-US" dirty="0"/>
          </a:p>
        </p:txBody>
      </p:sp>
      <p:sp>
        <p:nvSpPr>
          <p:cNvPr id="7"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
        <p:nvSpPr>
          <p:cNvPr id="8" name="Rectangle 7"/>
          <p:cNvSpPr/>
          <p:nvPr userDrawn="1"/>
        </p:nvSpPr>
        <p:spPr>
          <a:xfrm>
            <a:off x="-16608" y="-89330"/>
            <a:ext cx="244380" cy="7204836"/>
          </a:xfrm>
          <a:prstGeom prst="rect">
            <a:avLst/>
          </a:prstGeom>
          <a:solidFill>
            <a:srgbClr val="43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Tree>
    <p:extLst>
      <p:ext uri="{BB962C8B-B14F-4D97-AF65-F5344CB8AC3E}">
        <p14:creationId xmlns:p14="http://schemas.microsoft.com/office/powerpoint/2010/main" val="3209287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taCompletion:OutcomeMeasues">
    <p:spTree>
      <p:nvGrpSpPr>
        <p:cNvPr id="1" name=""/>
        <p:cNvGrpSpPr/>
        <p:nvPr/>
      </p:nvGrpSpPr>
      <p:grpSpPr>
        <a:xfrm>
          <a:off x="0" y="0"/>
          <a:ext cx="0" cy="0"/>
          <a:chOff x="0" y="0"/>
          <a:chExt cx="0" cy="0"/>
        </a:xfrm>
      </p:grpSpPr>
      <p:sp>
        <p:nvSpPr>
          <p:cNvPr id="13" name="Rectangle 12"/>
          <p:cNvSpPr/>
          <p:nvPr userDrawn="1"/>
        </p:nvSpPr>
        <p:spPr>
          <a:xfrm>
            <a:off x="640977" y="1464453"/>
            <a:ext cx="7772400" cy="1342547"/>
          </a:xfrm>
          <a:prstGeom prst="rect">
            <a:avLst/>
          </a:prstGeom>
        </p:spPr>
        <p:txBody>
          <a:bodyPr wrap="square">
            <a:spAutoFit/>
          </a:bodyPr>
          <a:lstStyle/>
          <a:p>
            <a:pPr lvl="0">
              <a:spcBef>
                <a:spcPct val="20000"/>
              </a:spcBef>
            </a:pPr>
            <a:r>
              <a:rPr lang="en-GB" sz="4062" b="1" dirty="0">
                <a:solidFill>
                  <a:srgbClr val="43BAC8"/>
                </a:solidFill>
              </a:rPr>
              <a:t>Data Completion:</a:t>
            </a:r>
            <a:br>
              <a:rPr lang="en-GB" sz="4062" b="1" dirty="0">
                <a:solidFill>
                  <a:srgbClr val="43BAC8"/>
                </a:solidFill>
              </a:rPr>
            </a:br>
            <a:r>
              <a:rPr lang="en-GB" sz="4062" b="1" dirty="0">
                <a:solidFill>
                  <a:srgbClr val="43BAC8"/>
                </a:solidFill>
              </a:rPr>
              <a:t>Outcome Measures</a:t>
            </a:r>
          </a:p>
        </p:txBody>
      </p:sp>
      <p:sp>
        <p:nvSpPr>
          <p:cNvPr id="14" name="TextBox 13"/>
          <p:cNvSpPr txBox="1"/>
          <p:nvPr userDrawn="1"/>
        </p:nvSpPr>
        <p:spPr>
          <a:xfrm>
            <a:off x="552450" y="6356351"/>
            <a:ext cx="5467350" cy="291170"/>
          </a:xfrm>
          <a:prstGeom prst="rect">
            <a:avLst/>
          </a:prstGeom>
          <a:noFill/>
        </p:spPr>
        <p:txBody>
          <a:bodyPr wrap="square" rtlCol="0">
            <a:spAutoFit/>
          </a:bodyPr>
          <a:lstStyle/>
          <a:p>
            <a:r>
              <a:rPr lang="en-US" sz="1292" dirty="0">
                <a:solidFill>
                  <a:schemeClr val="tx1">
                    <a:lumMod val="50000"/>
                    <a:lumOff val="50000"/>
                  </a:schemeClr>
                </a:solidFill>
              </a:rPr>
              <a:t>Data Completion</a:t>
            </a:r>
          </a:p>
        </p:txBody>
      </p:sp>
      <p:sp>
        <p:nvSpPr>
          <p:cNvPr id="2" name="TextBox 1"/>
          <p:cNvSpPr txBox="1"/>
          <p:nvPr userDrawn="1"/>
        </p:nvSpPr>
        <p:spPr>
          <a:xfrm>
            <a:off x="779134" y="3123029"/>
            <a:ext cx="6934290" cy="2563715"/>
          </a:xfrm>
          <a:prstGeom prst="rect">
            <a:avLst/>
          </a:prstGeom>
          <a:noFill/>
        </p:spPr>
        <p:txBody>
          <a:bodyPr wrap="square" rtlCol="0">
            <a:spAutoFit/>
          </a:bodyPr>
          <a:lstStyle/>
          <a:p>
            <a:pPr>
              <a:lnSpc>
                <a:spcPct val="150000"/>
              </a:lnSpc>
            </a:pPr>
            <a:r>
              <a:rPr lang="en-GB" sz="1846" dirty="0">
                <a:solidFill>
                  <a:srgbClr val="43BAC8"/>
                </a:solidFill>
              </a:rPr>
              <a:t>What is the sample size?</a:t>
            </a:r>
          </a:p>
          <a:p>
            <a:pPr>
              <a:lnSpc>
                <a:spcPct val="150000"/>
              </a:lnSpc>
            </a:pPr>
            <a:r>
              <a:rPr lang="en-GB" sz="1846" dirty="0">
                <a:solidFill>
                  <a:srgbClr val="43BAC8"/>
                </a:solidFill>
              </a:rPr>
              <a:t>Who is in your sample?</a:t>
            </a:r>
          </a:p>
          <a:p>
            <a:pPr>
              <a:lnSpc>
                <a:spcPct val="150000"/>
              </a:lnSpc>
            </a:pPr>
            <a:r>
              <a:rPr lang="en-GB" sz="1846" dirty="0">
                <a:solidFill>
                  <a:srgbClr val="43BAC8"/>
                </a:solidFill>
              </a:rPr>
              <a:t>Paired outcome rates</a:t>
            </a:r>
            <a:br>
              <a:rPr lang="en-GB" sz="1846" dirty="0">
                <a:solidFill>
                  <a:srgbClr val="43BAC8"/>
                </a:solidFill>
              </a:rPr>
            </a:br>
            <a:r>
              <a:rPr lang="en-GB" sz="1846" dirty="0">
                <a:solidFill>
                  <a:srgbClr val="43BAC8"/>
                </a:solidFill>
              </a:rPr>
              <a:t>Follow up rates</a:t>
            </a:r>
          </a:p>
          <a:p>
            <a:pPr>
              <a:lnSpc>
                <a:spcPct val="150000"/>
              </a:lnSpc>
            </a:pPr>
            <a:r>
              <a:rPr lang="en-GB" sz="1846" dirty="0">
                <a:solidFill>
                  <a:srgbClr val="43BAC8"/>
                </a:solidFill>
              </a:rPr>
              <a:t>How many CYP have an ESQ?</a:t>
            </a:r>
          </a:p>
          <a:p>
            <a:pPr>
              <a:lnSpc>
                <a:spcPct val="150000"/>
              </a:lnSpc>
            </a:pPr>
            <a:endParaRPr lang="en-GB" sz="1477" dirty="0">
              <a:solidFill>
                <a:srgbClr val="43BAC8"/>
              </a:solidFill>
            </a:endParaRPr>
          </a:p>
        </p:txBody>
      </p:sp>
      <p:sp>
        <p:nvSpPr>
          <p:cNvPr id="8"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
        <p:nvSpPr>
          <p:cNvPr id="7" name="Rectangle 6"/>
          <p:cNvSpPr/>
          <p:nvPr userDrawn="1"/>
        </p:nvSpPr>
        <p:spPr>
          <a:xfrm>
            <a:off x="-16608" y="-89330"/>
            <a:ext cx="244380" cy="7204836"/>
          </a:xfrm>
          <a:prstGeom prst="rect">
            <a:avLst/>
          </a:prstGeom>
          <a:solidFill>
            <a:srgbClr val="43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Tree>
    <p:extLst>
      <p:ext uri="{BB962C8B-B14F-4D97-AF65-F5344CB8AC3E}">
        <p14:creationId xmlns:p14="http://schemas.microsoft.com/office/powerpoint/2010/main" val="3300163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pleSize">
    <p:spTree>
      <p:nvGrpSpPr>
        <p:cNvPr id="1" name=""/>
        <p:cNvGrpSpPr/>
        <p:nvPr/>
      </p:nvGrpSpPr>
      <p:grpSpPr>
        <a:xfrm>
          <a:off x="0" y="0"/>
          <a:ext cx="0" cy="0"/>
          <a:chOff x="0" y="0"/>
          <a:chExt cx="0" cy="0"/>
        </a:xfrm>
      </p:grpSpPr>
      <p:sp>
        <p:nvSpPr>
          <p:cNvPr id="17" name="Rectangle 16"/>
          <p:cNvSpPr/>
          <p:nvPr userDrawn="1"/>
        </p:nvSpPr>
        <p:spPr>
          <a:xfrm>
            <a:off x="594891" y="967795"/>
            <a:ext cx="1216326" cy="4178635"/>
          </a:xfrm>
          <a:prstGeom prst="rect">
            <a:avLst/>
          </a:prstGeom>
          <a:solidFill>
            <a:srgbClr val="43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6" name="Rectangle 15"/>
          <p:cNvSpPr/>
          <p:nvPr userDrawn="1"/>
        </p:nvSpPr>
        <p:spPr>
          <a:xfrm>
            <a:off x="2726994" y="1092098"/>
            <a:ext cx="3971418" cy="1965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6" name="Content Placeholder 8287"/>
          <p:cNvSpPr>
            <a:spLocks noGrp="1"/>
          </p:cNvSpPr>
          <p:nvPr>
            <p:ph sz="quarter" idx="15"/>
          </p:nvPr>
        </p:nvSpPr>
        <p:spPr>
          <a:xfrm>
            <a:off x="2413150" y="3057111"/>
            <a:ext cx="4534126" cy="1800000"/>
          </a:xfrm>
          <a:prstGeom prst="rect">
            <a:avLst/>
          </a:prstGeom>
        </p:spPr>
        <p:txBody>
          <a:bodyPr/>
          <a:lstStyle>
            <a:lvl1pPr algn="ctr">
              <a:defRPr/>
            </a:lvl1pPr>
          </a:lstStyle>
          <a:p>
            <a:pPr lvl="0"/>
            <a:endParaRPr lang="en-GB" dirty="0"/>
          </a:p>
        </p:txBody>
      </p:sp>
      <p:sp>
        <p:nvSpPr>
          <p:cNvPr id="14" name="Rectangle 13"/>
          <p:cNvSpPr/>
          <p:nvPr userDrawn="1"/>
        </p:nvSpPr>
        <p:spPr>
          <a:xfrm>
            <a:off x="477745" y="358774"/>
            <a:ext cx="8257442" cy="490134"/>
          </a:xfrm>
          <a:prstGeom prst="rect">
            <a:avLst/>
          </a:prstGeom>
        </p:spPr>
        <p:txBody>
          <a:bodyPr wrap="square">
            <a:spAutoFit/>
          </a:bodyPr>
          <a:lstStyle/>
          <a:p>
            <a:r>
              <a:rPr lang="en-GB" sz="2585" b="1" dirty="0"/>
              <a:t>What is the sample</a:t>
            </a:r>
            <a:r>
              <a:rPr lang="en-GB" sz="2585" b="1" baseline="0" dirty="0"/>
              <a:t> size?</a:t>
            </a:r>
            <a:endParaRPr lang="en-GB" sz="2585" b="1" dirty="0"/>
          </a:p>
        </p:txBody>
      </p:sp>
      <p:sp>
        <p:nvSpPr>
          <p:cNvPr id="18" name="TextBox 17"/>
          <p:cNvSpPr txBox="1"/>
          <p:nvPr userDrawn="1"/>
        </p:nvSpPr>
        <p:spPr>
          <a:xfrm>
            <a:off x="552450" y="6356351"/>
            <a:ext cx="5467350" cy="291170"/>
          </a:xfrm>
          <a:prstGeom prst="rect">
            <a:avLst/>
          </a:prstGeom>
          <a:noFill/>
        </p:spPr>
        <p:txBody>
          <a:bodyPr wrap="square" rtlCol="0">
            <a:spAutoFit/>
          </a:bodyPr>
          <a:lstStyle/>
          <a:p>
            <a:r>
              <a:rPr lang="en-US" sz="1292" dirty="0">
                <a:solidFill>
                  <a:schemeClr val="tx1">
                    <a:lumMod val="50000"/>
                    <a:lumOff val="50000"/>
                  </a:schemeClr>
                </a:solidFill>
              </a:rPr>
              <a:t>What is the sample</a:t>
            </a:r>
            <a:r>
              <a:rPr lang="en-US" sz="1292" baseline="0" dirty="0">
                <a:solidFill>
                  <a:schemeClr val="tx1">
                    <a:lumMod val="50000"/>
                    <a:lumOff val="50000"/>
                  </a:schemeClr>
                </a:solidFill>
              </a:rPr>
              <a:t> size?</a:t>
            </a:r>
            <a:endParaRPr lang="en-US" sz="1292" dirty="0">
              <a:solidFill>
                <a:schemeClr val="tx1">
                  <a:lumMod val="50000"/>
                  <a:lumOff val="50000"/>
                </a:schemeClr>
              </a:solidFill>
            </a:endParaRPr>
          </a:p>
        </p:txBody>
      </p:sp>
      <p:cxnSp>
        <p:nvCxnSpPr>
          <p:cNvPr id="20" name="Straight Connector 19"/>
          <p:cNvCxnSpPr/>
          <p:nvPr userDrawn="1"/>
        </p:nvCxnSpPr>
        <p:spPr>
          <a:xfrm>
            <a:off x="2726993" y="2910971"/>
            <a:ext cx="3996268" cy="0"/>
          </a:xfrm>
          <a:prstGeom prst="line">
            <a:avLst/>
          </a:prstGeom>
          <a:ln w="38100">
            <a:solidFill>
              <a:srgbClr val="43BAC8"/>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139020" y="1111313"/>
            <a:ext cx="1536907" cy="291170"/>
          </a:xfrm>
          <a:prstGeom prst="rect">
            <a:avLst/>
          </a:prstGeom>
          <a:noFill/>
        </p:spPr>
        <p:txBody>
          <a:bodyPr wrap="square"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lang="en-GB" sz="1292" b="1" dirty="0">
                <a:solidFill>
                  <a:schemeClr val="bg1"/>
                </a:solidFill>
              </a:rPr>
              <a:t>Date to:</a:t>
            </a:r>
            <a:endParaRPr lang="en-GB" sz="1662" dirty="0">
              <a:solidFill>
                <a:schemeClr val="bg1"/>
              </a:solidFill>
            </a:endParaRPr>
          </a:p>
        </p:txBody>
      </p:sp>
      <p:sp>
        <p:nvSpPr>
          <p:cNvPr id="25" name="TextBox 24"/>
          <p:cNvSpPr txBox="1"/>
          <p:nvPr userDrawn="1"/>
        </p:nvSpPr>
        <p:spPr>
          <a:xfrm>
            <a:off x="485734" y="5331756"/>
            <a:ext cx="4086267" cy="774315"/>
          </a:xfrm>
          <a:prstGeom prst="rect">
            <a:avLst/>
          </a:prstGeom>
          <a:noFill/>
        </p:spPr>
        <p:txBody>
          <a:bodyPr wrap="square" rtlCol="0">
            <a:spAutoFit/>
          </a:bodyPr>
          <a:lstStyle/>
          <a:p>
            <a:r>
              <a:rPr lang="en-GB" sz="1108" dirty="0"/>
              <a:t>‘Rest of CORC (</a:t>
            </a:r>
            <a:r>
              <a:rPr lang="en-GB" sz="1108" dirty="0" err="1"/>
              <a:t>RoC</a:t>
            </a:r>
            <a:r>
              <a:rPr lang="en-GB" sz="1108" dirty="0"/>
              <a:t>)’ is made up of a majority of statutory services</a:t>
            </a:r>
            <a:r>
              <a:rPr lang="en-GB" sz="1108" baseline="0" dirty="0"/>
              <a:t> and some </a:t>
            </a:r>
            <a:r>
              <a:rPr lang="en-GB" sz="1108" dirty="0"/>
              <a:t>non-statutory services. Also included are members working primarily in Targeted and Specialist CAMHS (Tier 2&amp;3), community CAMHS and Highly Specialist (inpatient) data.  </a:t>
            </a:r>
          </a:p>
        </p:txBody>
      </p:sp>
      <p:sp>
        <p:nvSpPr>
          <p:cNvPr id="26" name="Rectangle 25"/>
          <p:cNvSpPr/>
          <p:nvPr userDrawn="1"/>
        </p:nvSpPr>
        <p:spPr>
          <a:xfrm>
            <a:off x="4560135" y="5331756"/>
            <a:ext cx="4183069" cy="774315"/>
          </a:xfrm>
          <a:prstGeom prst="rect">
            <a:avLst/>
          </a:prstGeom>
        </p:spPr>
        <p:txBody>
          <a:bodyPr wrap="square">
            <a:spAutoFit/>
          </a:bodyPr>
          <a:lstStyle/>
          <a:p>
            <a:pPr>
              <a:defRPr/>
            </a:pPr>
            <a:r>
              <a:rPr lang="en-US" sz="1108" dirty="0"/>
              <a:t>The dataset consists of demographics and mental health outcome information collected locally by members and submitted for collation by the CORC Team; the main purposes are service evaluation and to inform clinical practice. </a:t>
            </a:r>
            <a:endParaRPr lang="en-GB" sz="1108" dirty="0"/>
          </a:p>
        </p:txBody>
      </p:sp>
      <p:sp>
        <p:nvSpPr>
          <p:cNvPr id="23" name="Rectangle 22"/>
          <p:cNvSpPr/>
          <p:nvPr userDrawn="1"/>
        </p:nvSpPr>
        <p:spPr>
          <a:xfrm>
            <a:off x="7299310" y="967794"/>
            <a:ext cx="1216326" cy="4178635"/>
          </a:xfrm>
          <a:prstGeom prst="rect">
            <a:avLst/>
          </a:prstGeom>
          <a:solidFill>
            <a:srgbClr val="43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662" dirty="0"/>
          </a:p>
        </p:txBody>
      </p:sp>
      <p:sp>
        <p:nvSpPr>
          <p:cNvPr id="28" name="Content Placeholder 8287"/>
          <p:cNvSpPr>
            <a:spLocks noGrp="1"/>
          </p:cNvSpPr>
          <p:nvPr>
            <p:ph sz="quarter" idx="16"/>
          </p:nvPr>
        </p:nvSpPr>
        <p:spPr>
          <a:xfrm>
            <a:off x="2413150" y="967795"/>
            <a:ext cx="4534126" cy="1800000"/>
          </a:xfrm>
          <a:prstGeom prst="rect">
            <a:avLst/>
          </a:prstGeom>
        </p:spPr>
        <p:txBody>
          <a:bodyPr/>
          <a:lstStyle>
            <a:lvl1pPr algn="ctr">
              <a:defRPr/>
            </a:lvl1pPr>
          </a:lstStyle>
          <a:p>
            <a:pPr lvl="0"/>
            <a:endParaRPr lang="en-GB" dirty="0"/>
          </a:p>
        </p:txBody>
      </p:sp>
      <p:sp>
        <p:nvSpPr>
          <p:cNvPr id="27" name="Oval 26"/>
          <p:cNvSpPr/>
          <p:nvPr userDrawn="1"/>
        </p:nvSpPr>
        <p:spPr>
          <a:xfrm>
            <a:off x="2413150" y="4996988"/>
            <a:ext cx="137946" cy="149441"/>
          </a:xfrm>
          <a:prstGeom prst="ellipse">
            <a:avLst/>
          </a:prstGeom>
          <a:solidFill>
            <a:srgbClr val="B3E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9" name="Text Placeholder 3"/>
          <p:cNvSpPr>
            <a:spLocks noGrp="1"/>
          </p:cNvSpPr>
          <p:nvPr>
            <p:ph type="body" sz="quarter" idx="33" hasCustomPrompt="1"/>
          </p:nvPr>
        </p:nvSpPr>
        <p:spPr>
          <a:xfrm>
            <a:off x="2540105" y="4922419"/>
            <a:ext cx="4407172" cy="304963"/>
          </a:xfrm>
        </p:spPr>
        <p:txBody>
          <a:bodyPr>
            <a:normAutofit/>
          </a:bodyPr>
          <a:lstStyle>
            <a:lvl1pPr marL="0" marR="0" indent="0" algn="l" defTabSz="422041" rtl="0" eaLnBrk="1" fontAlgn="auto" latinLnBrk="0" hangingPunct="1">
              <a:lnSpc>
                <a:spcPct val="100000"/>
              </a:lnSpc>
              <a:spcBef>
                <a:spcPct val="20000"/>
              </a:spcBef>
              <a:spcAft>
                <a:spcPts val="0"/>
              </a:spcAft>
              <a:buClrTx/>
              <a:buSzTx/>
              <a:buFontTx/>
              <a:buNone/>
              <a:tabLst/>
              <a:defRPr sz="1015" b="0">
                <a:solidFill>
                  <a:schemeClr val="tx1"/>
                </a:solidFill>
              </a:defRPr>
            </a:lvl1pPr>
          </a:lstStyle>
          <a:p>
            <a:pPr marL="0" marR="0" lvl="0" indent="0" algn="l" defTabSz="422041" rtl="0" eaLnBrk="1" fontAlgn="auto" latinLnBrk="0" hangingPunct="1">
              <a:lnSpc>
                <a:spcPct val="100000"/>
              </a:lnSpc>
              <a:spcBef>
                <a:spcPct val="20000"/>
              </a:spcBef>
              <a:spcAft>
                <a:spcPts val="0"/>
              </a:spcAft>
              <a:buClrTx/>
              <a:buSzTx/>
              <a:buFontTx/>
              <a:buNone/>
              <a:tabLst/>
              <a:defRPr/>
            </a:pPr>
            <a:r>
              <a:rPr lang="en-GB" sz="1292" dirty="0"/>
              <a:t>Each dot represents 10 people, numbers were rounded to nearest 10.</a:t>
            </a:r>
          </a:p>
          <a:p>
            <a:pPr lvl="0"/>
            <a:endParaRPr lang="en-GB" dirty="0"/>
          </a:p>
        </p:txBody>
      </p:sp>
      <p:sp>
        <p:nvSpPr>
          <p:cNvPr id="4" name="Text Placeholder 3"/>
          <p:cNvSpPr>
            <a:spLocks noGrp="1"/>
          </p:cNvSpPr>
          <p:nvPr>
            <p:ph type="body" sz="quarter" idx="34" hasCustomPrompt="1"/>
          </p:nvPr>
        </p:nvSpPr>
        <p:spPr>
          <a:xfrm>
            <a:off x="656493" y="1076189"/>
            <a:ext cx="1040423" cy="342900"/>
          </a:xfrm>
        </p:spPr>
        <p:txBody>
          <a:bodyPr/>
          <a:lstStyle>
            <a:lvl1pPr marL="0" marR="0" indent="0" algn="l" defTabSz="422041" rtl="0" eaLnBrk="1" fontAlgn="auto" latinLnBrk="0" hangingPunct="1">
              <a:lnSpc>
                <a:spcPct val="100000"/>
              </a:lnSpc>
              <a:spcBef>
                <a:spcPct val="20000"/>
              </a:spcBef>
              <a:spcAft>
                <a:spcPts val="0"/>
              </a:spcAft>
              <a:buClrTx/>
              <a:buSzTx/>
              <a:buFontTx/>
              <a:buNone/>
              <a:tabLst/>
              <a:defRPr/>
            </a:lvl1pPr>
          </a:lstStyle>
          <a:p>
            <a:pPr marL="0" marR="0" lvl="0" indent="0" algn="l" defTabSz="422041" rtl="0" eaLnBrk="1" fontAlgn="auto" latinLnBrk="0" hangingPunct="1">
              <a:lnSpc>
                <a:spcPct val="100000"/>
              </a:lnSpc>
              <a:spcBef>
                <a:spcPct val="20000"/>
              </a:spcBef>
              <a:spcAft>
                <a:spcPts val="0"/>
              </a:spcAft>
              <a:buClrTx/>
              <a:buSzTx/>
              <a:buFontTx/>
              <a:buNone/>
              <a:tabLst/>
              <a:defRPr/>
            </a:pPr>
            <a:r>
              <a:rPr lang="en-GB" sz="1292" b="1" dirty="0">
                <a:solidFill>
                  <a:schemeClr val="bg1"/>
                </a:solidFill>
              </a:rPr>
              <a:t>Date from:</a:t>
            </a:r>
            <a:endParaRPr lang="en-GB" dirty="0">
              <a:solidFill>
                <a:schemeClr val="bg1"/>
              </a:solidFill>
            </a:endParaRPr>
          </a:p>
          <a:p>
            <a:pPr lvl="0"/>
            <a:endParaRPr lang="en-GB" dirty="0"/>
          </a:p>
        </p:txBody>
      </p:sp>
      <p:sp>
        <p:nvSpPr>
          <p:cNvPr id="8" name="Text Placeholder 7"/>
          <p:cNvSpPr>
            <a:spLocks noGrp="1"/>
          </p:cNvSpPr>
          <p:nvPr>
            <p:ph type="body" sz="quarter" idx="35" hasCustomPrompt="1"/>
          </p:nvPr>
        </p:nvSpPr>
        <p:spPr>
          <a:xfrm>
            <a:off x="7432688" y="1092264"/>
            <a:ext cx="949569" cy="390525"/>
          </a:xfrm>
        </p:spPr>
        <p:txBody>
          <a:bodyPr/>
          <a:lstStyle>
            <a:lvl1pPr marL="0" marR="0" indent="0" algn="l" defTabSz="422041" rtl="0" eaLnBrk="1" fontAlgn="auto" latinLnBrk="0" hangingPunct="1">
              <a:lnSpc>
                <a:spcPct val="100000"/>
              </a:lnSpc>
              <a:spcBef>
                <a:spcPct val="20000"/>
              </a:spcBef>
              <a:spcAft>
                <a:spcPts val="0"/>
              </a:spcAft>
              <a:buClrTx/>
              <a:buSzTx/>
              <a:buFontTx/>
              <a:buNone/>
              <a:tabLst/>
              <a:defRPr/>
            </a:lvl1pPr>
          </a:lstStyle>
          <a:p>
            <a:pPr marL="0" marR="0" lvl="0" indent="0" algn="l" defTabSz="422041" rtl="0" eaLnBrk="1" fontAlgn="auto" latinLnBrk="0" hangingPunct="1">
              <a:lnSpc>
                <a:spcPct val="100000"/>
              </a:lnSpc>
              <a:spcBef>
                <a:spcPct val="20000"/>
              </a:spcBef>
              <a:spcAft>
                <a:spcPts val="0"/>
              </a:spcAft>
              <a:buClrTx/>
              <a:buSzTx/>
              <a:buFontTx/>
              <a:buNone/>
              <a:tabLst/>
              <a:defRPr/>
            </a:pPr>
            <a:r>
              <a:rPr lang="en-GB" sz="1292" b="1" dirty="0">
                <a:solidFill>
                  <a:schemeClr val="bg1"/>
                </a:solidFill>
              </a:rPr>
              <a:t>Date to:</a:t>
            </a:r>
            <a:endParaRPr lang="en-GB" dirty="0">
              <a:solidFill>
                <a:schemeClr val="bg1"/>
              </a:solidFill>
            </a:endParaRPr>
          </a:p>
          <a:p>
            <a:pPr marL="0" marR="0" lvl="0" indent="0" algn="l" defTabSz="422041" rtl="0" eaLnBrk="1" fontAlgn="auto" latinLnBrk="0" hangingPunct="1">
              <a:lnSpc>
                <a:spcPct val="100000"/>
              </a:lnSpc>
              <a:spcBef>
                <a:spcPct val="20000"/>
              </a:spcBef>
              <a:spcAft>
                <a:spcPts val="0"/>
              </a:spcAft>
              <a:buClrTx/>
              <a:buSzTx/>
              <a:buFontTx/>
              <a:buNone/>
              <a:tabLst/>
              <a:defRPr/>
            </a:pPr>
            <a:endParaRPr lang="en-GB" dirty="0"/>
          </a:p>
        </p:txBody>
      </p:sp>
      <p:sp>
        <p:nvSpPr>
          <p:cNvPr id="19"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
        <p:nvSpPr>
          <p:cNvPr id="21" name="Rectangle 20"/>
          <p:cNvSpPr/>
          <p:nvPr userDrawn="1"/>
        </p:nvSpPr>
        <p:spPr>
          <a:xfrm>
            <a:off x="-16608" y="-89330"/>
            <a:ext cx="244380" cy="7204836"/>
          </a:xfrm>
          <a:prstGeom prst="rect">
            <a:avLst/>
          </a:prstGeom>
          <a:solidFill>
            <a:srgbClr val="43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Tree>
    <p:extLst>
      <p:ext uri="{BB962C8B-B14F-4D97-AF65-F5344CB8AC3E}">
        <p14:creationId xmlns:p14="http://schemas.microsoft.com/office/powerpoint/2010/main" val="1765023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iredOutcomes">
    <p:spTree>
      <p:nvGrpSpPr>
        <p:cNvPr id="1" name=""/>
        <p:cNvGrpSpPr/>
        <p:nvPr/>
      </p:nvGrpSpPr>
      <p:grpSpPr>
        <a:xfrm>
          <a:off x="0" y="0"/>
          <a:ext cx="0" cy="0"/>
          <a:chOff x="0" y="0"/>
          <a:chExt cx="0" cy="0"/>
        </a:xfrm>
      </p:grpSpPr>
      <p:sp>
        <p:nvSpPr>
          <p:cNvPr id="18" name="TextBox 17"/>
          <p:cNvSpPr txBox="1"/>
          <p:nvPr userDrawn="1"/>
        </p:nvSpPr>
        <p:spPr>
          <a:xfrm>
            <a:off x="552450" y="6356351"/>
            <a:ext cx="5467350" cy="291170"/>
          </a:xfrm>
          <a:prstGeom prst="rect">
            <a:avLst/>
          </a:prstGeom>
          <a:noFill/>
        </p:spPr>
        <p:txBody>
          <a:bodyPr wrap="square" rtlCol="0">
            <a:spAutoFit/>
          </a:bodyPr>
          <a:lstStyle/>
          <a:p>
            <a:r>
              <a:rPr lang="en-GB" sz="1292" b="0" dirty="0">
                <a:solidFill>
                  <a:schemeClr val="tx1">
                    <a:lumMod val="50000"/>
                    <a:lumOff val="50000"/>
                  </a:schemeClr>
                </a:solidFill>
              </a:rPr>
              <a:t>How many children and young people have</a:t>
            </a:r>
            <a:r>
              <a:rPr lang="en-GB" sz="1292" b="0" baseline="0" dirty="0">
                <a:solidFill>
                  <a:schemeClr val="tx1">
                    <a:lumMod val="50000"/>
                    <a:lumOff val="50000"/>
                  </a:schemeClr>
                </a:solidFill>
              </a:rPr>
              <a:t> a paired outcome measure?</a:t>
            </a:r>
            <a:r>
              <a:rPr lang="en-GB" sz="1292" b="0" dirty="0">
                <a:solidFill>
                  <a:schemeClr val="tx1">
                    <a:lumMod val="50000"/>
                    <a:lumOff val="50000"/>
                  </a:schemeClr>
                </a:solidFill>
              </a:rPr>
              <a:t> </a:t>
            </a:r>
          </a:p>
        </p:txBody>
      </p:sp>
      <p:sp>
        <p:nvSpPr>
          <p:cNvPr id="23" name="Rectangle 22"/>
          <p:cNvSpPr/>
          <p:nvPr userDrawn="1"/>
        </p:nvSpPr>
        <p:spPr>
          <a:xfrm>
            <a:off x="792310" y="3275604"/>
            <a:ext cx="8121407" cy="2372188"/>
          </a:xfrm>
          <a:prstGeom prst="rect">
            <a:avLst/>
          </a:prstGeom>
          <a:solidFill>
            <a:srgbClr val="DC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2" name="Rectangle 31"/>
          <p:cNvSpPr/>
          <p:nvPr userDrawn="1"/>
        </p:nvSpPr>
        <p:spPr>
          <a:xfrm>
            <a:off x="477745" y="1494999"/>
            <a:ext cx="7131994" cy="774379"/>
          </a:xfrm>
          <a:prstGeom prst="rect">
            <a:avLst/>
          </a:prstGeom>
          <a:noFill/>
        </p:spPr>
        <p:txBody>
          <a:bodyPr wrap="square">
            <a:spAutoFit/>
          </a:bodyPr>
          <a:lstStyle/>
          <a:p>
            <a:pPr marL="0" marR="0" indent="0" algn="l" defTabSz="422041" rtl="0" eaLnBrk="1" fontAlgn="auto" latinLnBrk="0" hangingPunct="1">
              <a:lnSpc>
                <a:spcPct val="100000"/>
              </a:lnSpc>
              <a:spcBef>
                <a:spcPts val="0"/>
              </a:spcBef>
              <a:spcAft>
                <a:spcPts val="0"/>
              </a:spcAft>
              <a:buClrTx/>
              <a:buSzTx/>
              <a:buFontTx/>
              <a:buNone/>
              <a:tabLst/>
              <a:defRPr/>
            </a:pPr>
            <a:r>
              <a:rPr lang="en-GB" sz="1662" b="1" dirty="0">
                <a:solidFill>
                  <a:srgbClr val="43BAC8"/>
                </a:solidFill>
              </a:rPr>
              <a:t>Paired</a:t>
            </a:r>
            <a:r>
              <a:rPr lang="en-GB" sz="1662" b="1" baseline="0" dirty="0">
                <a:solidFill>
                  <a:srgbClr val="43BAC8"/>
                </a:solidFill>
              </a:rPr>
              <a:t> Outcome Rate: </a:t>
            </a:r>
            <a:r>
              <a:rPr lang="en-GB" sz="1662" dirty="0">
                <a:solidFill>
                  <a:srgbClr val="43BAC8"/>
                </a:solidFill>
              </a:rPr>
              <a:t>‘Paired Outcome</a:t>
            </a:r>
            <a:r>
              <a:rPr lang="en-GB" sz="1662" baseline="0" dirty="0">
                <a:solidFill>
                  <a:srgbClr val="43BAC8"/>
                </a:solidFill>
              </a:rPr>
              <a:t> Rate’ shows t</a:t>
            </a:r>
            <a:r>
              <a:rPr lang="en-GB" sz="1662" dirty="0">
                <a:solidFill>
                  <a:srgbClr val="43BAC8"/>
                </a:solidFill>
              </a:rPr>
              <a:t>he proportion of children and young people with </a:t>
            </a:r>
            <a:r>
              <a:rPr lang="en-GB" sz="1662" b="1" dirty="0">
                <a:solidFill>
                  <a:srgbClr val="43BAC8"/>
                </a:solidFill>
              </a:rPr>
              <a:t>any</a:t>
            </a:r>
            <a:r>
              <a:rPr lang="en-GB" sz="1662" dirty="0">
                <a:solidFill>
                  <a:srgbClr val="43BAC8"/>
                </a:solidFill>
              </a:rPr>
              <a:t> paired outcome measure.</a:t>
            </a:r>
          </a:p>
          <a:p>
            <a:endParaRPr lang="en-GB" sz="1108" b="1" dirty="0">
              <a:solidFill>
                <a:srgbClr val="43BAC8"/>
              </a:solidFill>
            </a:endParaRPr>
          </a:p>
        </p:txBody>
      </p:sp>
      <p:sp>
        <p:nvSpPr>
          <p:cNvPr id="35" name="Content Placeholder 171"/>
          <p:cNvSpPr>
            <a:spLocks noGrp="1"/>
          </p:cNvSpPr>
          <p:nvPr>
            <p:ph sz="quarter" idx="12"/>
          </p:nvPr>
        </p:nvSpPr>
        <p:spPr>
          <a:xfrm>
            <a:off x="1744870" y="3394258"/>
            <a:ext cx="2129767" cy="2157288"/>
          </a:xfrm>
          <a:prstGeom prst="rect">
            <a:avLst/>
          </a:prstGeom>
        </p:spPr>
        <p:txBody>
          <a:bodyPr/>
          <a:lstStyle>
            <a:lvl1pPr marL="0" indent="0">
              <a:buNone/>
              <a:defRPr/>
            </a:lvl1pPr>
          </a:lstStyle>
          <a:p>
            <a:pPr lvl="0"/>
            <a:endParaRPr lang="en-GB" dirty="0"/>
          </a:p>
        </p:txBody>
      </p:sp>
      <p:sp>
        <p:nvSpPr>
          <p:cNvPr id="7" name="Content Placeholder 6"/>
          <p:cNvSpPr>
            <a:spLocks noGrp="1"/>
          </p:cNvSpPr>
          <p:nvPr>
            <p:ph sz="quarter" idx="24" hasCustomPrompt="1"/>
          </p:nvPr>
        </p:nvSpPr>
        <p:spPr>
          <a:xfrm>
            <a:off x="959827" y="2651991"/>
            <a:ext cx="3646638" cy="476905"/>
          </a:xfrm>
        </p:spPr>
        <p:txBody>
          <a:bodyPr/>
          <a:lstStyle>
            <a:lvl1pPr>
              <a:defRPr/>
            </a:lvl1pPr>
          </a:lstStyle>
          <a:p>
            <a:pPr lvl="0"/>
            <a:r>
              <a:rPr lang="en-GB" dirty="0"/>
              <a:t>Service</a:t>
            </a:r>
          </a:p>
        </p:txBody>
      </p:sp>
      <p:sp>
        <p:nvSpPr>
          <p:cNvPr id="9" name="Content Placeholder 8"/>
          <p:cNvSpPr>
            <a:spLocks noGrp="1"/>
          </p:cNvSpPr>
          <p:nvPr>
            <p:ph sz="quarter" idx="25" hasCustomPrompt="1"/>
          </p:nvPr>
        </p:nvSpPr>
        <p:spPr>
          <a:xfrm>
            <a:off x="4711622" y="2651991"/>
            <a:ext cx="3993173" cy="476905"/>
          </a:xfrm>
        </p:spPr>
        <p:txBody>
          <a:bodyPr/>
          <a:lstStyle>
            <a:lvl1pPr>
              <a:defRPr/>
            </a:lvl1pPr>
          </a:lstStyle>
          <a:p>
            <a:pPr lvl="0"/>
            <a:r>
              <a:rPr lang="en-GB" dirty="0"/>
              <a:t>Rest of CORC</a:t>
            </a:r>
          </a:p>
        </p:txBody>
      </p:sp>
      <p:sp>
        <p:nvSpPr>
          <p:cNvPr id="52" name="Rectangle 51"/>
          <p:cNvSpPr/>
          <p:nvPr userDrawn="1"/>
        </p:nvSpPr>
        <p:spPr>
          <a:xfrm>
            <a:off x="477745" y="358775"/>
            <a:ext cx="8257442" cy="887935"/>
          </a:xfrm>
          <a:prstGeom prst="rect">
            <a:avLst/>
          </a:prstGeom>
        </p:spPr>
        <p:txBody>
          <a:bodyPr wrap="square">
            <a:spAutoFit/>
          </a:bodyPr>
          <a:lstStyle/>
          <a:p>
            <a:r>
              <a:rPr lang="en-GB" sz="2585" b="1" dirty="0"/>
              <a:t>How many children and young people have</a:t>
            </a:r>
            <a:r>
              <a:rPr lang="en-GB" sz="2585" b="1" baseline="0" dirty="0"/>
              <a:t> a paired outcome measure?</a:t>
            </a:r>
            <a:r>
              <a:rPr lang="en-GB" sz="2585" b="1" dirty="0"/>
              <a:t> </a:t>
            </a:r>
            <a:endParaRPr lang="en-GB" sz="2585" b="1" dirty="0">
              <a:solidFill>
                <a:srgbClr val="FF0000"/>
              </a:solidFill>
            </a:endParaRPr>
          </a:p>
        </p:txBody>
      </p:sp>
      <p:sp>
        <p:nvSpPr>
          <p:cNvPr id="17" name="Content Placeholder 171"/>
          <p:cNvSpPr>
            <a:spLocks noGrp="1"/>
          </p:cNvSpPr>
          <p:nvPr>
            <p:ph sz="quarter" idx="26"/>
          </p:nvPr>
        </p:nvSpPr>
        <p:spPr>
          <a:xfrm>
            <a:off x="5642600" y="3407141"/>
            <a:ext cx="2129767" cy="2157288"/>
          </a:xfrm>
          <a:prstGeom prst="rect">
            <a:avLst/>
          </a:prstGeom>
        </p:spPr>
        <p:txBody>
          <a:bodyPr/>
          <a:lstStyle>
            <a:lvl1pPr marL="0" indent="0">
              <a:buNone/>
              <a:defRPr/>
            </a:lvl1pPr>
          </a:lstStyle>
          <a:p>
            <a:pPr lvl="0"/>
            <a:endParaRPr lang="en-GB" dirty="0"/>
          </a:p>
        </p:txBody>
      </p:sp>
      <p:sp>
        <p:nvSpPr>
          <p:cNvPr id="13"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
        <p:nvSpPr>
          <p:cNvPr id="14" name="Rectangle 13"/>
          <p:cNvSpPr/>
          <p:nvPr userDrawn="1"/>
        </p:nvSpPr>
        <p:spPr>
          <a:xfrm>
            <a:off x="-16608" y="-89330"/>
            <a:ext cx="244380" cy="7204836"/>
          </a:xfrm>
          <a:prstGeom prst="rect">
            <a:avLst/>
          </a:prstGeom>
          <a:solidFill>
            <a:srgbClr val="43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Tree>
    <p:extLst>
      <p:ext uri="{BB962C8B-B14F-4D97-AF65-F5344CB8AC3E}">
        <p14:creationId xmlns:p14="http://schemas.microsoft.com/office/powerpoint/2010/main" val="642508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llowUp">
    <p:spTree>
      <p:nvGrpSpPr>
        <p:cNvPr id="1" name=""/>
        <p:cNvGrpSpPr/>
        <p:nvPr/>
      </p:nvGrpSpPr>
      <p:grpSpPr>
        <a:xfrm>
          <a:off x="0" y="0"/>
          <a:ext cx="0" cy="0"/>
          <a:chOff x="0" y="0"/>
          <a:chExt cx="0" cy="0"/>
        </a:xfrm>
      </p:grpSpPr>
      <p:sp>
        <p:nvSpPr>
          <p:cNvPr id="18" name="TextBox 17"/>
          <p:cNvSpPr txBox="1"/>
          <p:nvPr userDrawn="1"/>
        </p:nvSpPr>
        <p:spPr>
          <a:xfrm>
            <a:off x="552450" y="6356351"/>
            <a:ext cx="5467350" cy="291170"/>
          </a:xfrm>
          <a:prstGeom prst="rect">
            <a:avLst/>
          </a:prstGeom>
          <a:noFill/>
        </p:spPr>
        <p:txBody>
          <a:bodyPr wrap="square" rtlCol="0">
            <a:spAutoFit/>
          </a:bodyPr>
          <a:lstStyle/>
          <a:p>
            <a:r>
              <a:rPr lang="en-GB" sz="1292" b="0" dirty="0">
                <a:solidFill>
                  <a:schemeClr val="tx1">
                    <a:lumMod val="50000"/>
                    <a:lumOff val="50000"/>
                  </a:schemeClr>
                </a:solidFill>
              </a:rPr>
              <a:t>What are the Follow</a:t>
            </a:r>
            <a:r>
              <a:rPr lang="en-GB" sz="1292" b="0" baseline="0" dirty="0">
                <a:solidFill>
                  <a:schemeClr val="tx1">
                    <a:lumMod val="50000"/>
                    <a:lumOff val="50000"/>
                  </a:schemeClr>
                </a:solidFill>
              </a:rPr>
              <a:t> Up rates?</a:t>
            </a:r>
            <a:endParaRPr lang="en-GB" sz="1292" b="0" dirty="0">
              <a:solidFill>
                <a:schemeClr val="tx1">
                  <a:lumMod val="50000"/>
                  <a:lumOff val="50000"/>
                </a:schemeClr>
              </a:solidFill>
            </a:endParaRPr>
          </a:p>
        </p:txBody>
      </p:sp>
      <p:sp>
        <p:nvSpPr>
          <p:cNvPr id="23" name="Rectangle 22"/>
          <p:cNvSpPr/>
          <p:nvPr userDrawn="1"/>
        </p:nvSpPr>
        <p:spPr>
          <a:xfrm>
            <a:off x="792310" y="1923687"/>
            <a:ext cx="8121407" cy="1800000"/>
          </a:xfrm>
          <a:prstGeom prst="rect">
            <a:avLst/>
          </a:prstGeom>
          <a:solidFill>
            <a:srgbClr val="DC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1" name="Rectangle 30"/>
          <p:cNvSpPr/>
          <p:nvPr userDrawn="1"/>
        </p:nvSpPr>
        <p:spPr>
          <a:xfrm>
            <a:off x="2510680" y="1013926"/>
            <a:ext cx="838691" cy="348109"/>
          </a:xfrm>
          <a:prstGeom prst="rect">
            <a:avLst/>
          </a:prstGeom>
          <a:noFill/>
        </p:spPr>
        <p:txBody>
          <a:bodyPr wrap="none">
            <a:spAutoFit/>
          </a:bodyPr>
          <a:lstStyle/>
          <a:p>
            <a:r>
              <a:rPr lang="en-GB" sz="1662" b="1" dirty="0">
                <a:solidFill>
                  <a:srgbClr val="146767"/>
                </a:solidFill>
              </a:rPr>
              <a:t>Time 1:</a:t>
            </a:r>
          </a:p>
        </p:txBody>
      </p:sp>
      <p:sp>
        <p:nvSpPr>
          <p:cNvPr id="32" name="Rectangle 31"/>
          <p:cNvSpPr/>
          <p:nvPr userDrawn="1"/>
        </p:nvSpPr>
        <p:spPr>
          <a:xfrm>
            <a:off x="4806309" y="1013926"/>
            <a:ext cx="1449308" cy="348109"/>
          </a:xfrm>
          <a:prstGeom prst="rect">
            <a:avLst/>
          </a:prstGeom>
          <a:noFill/>
        </p:spPr>
        <p:txBody>
          <a:bodyPr wrap="none">
            <a:spAutoFit/>
          </a:bodyPr>
          <a:lstStyle/>
          <a:p>
            <a:r>
              <a:rPr lang="en-GB" sz="1662" b="1" dirty="0">
                <a:solidFill>
                  <a:srgbClr val="146767"/>
                </a:solidFill>
              </a:rPr>
              <a:t>Paired Time 2:</a:t>
            </a:r>
          </a:p>
        </p:txBody>
      </p:sp>
      <p:sp>
        <p:nvSpPr>
          <p:cNvPr id="33" name="Oval 32"/>
          <p:cNvSpPr/>
          <p:nvPr userDrawn="1"/>
        </p:nvSpPr>
        <p:spPr>
          <a:xfrm>
            <a:off x="3874638" y="5945434"/>
            <a:ext cx="137946" cy="149441"/>
          </a:xfrm>
          <a:prstGeom prst="ellipse">
            <a:avLst/>
          </a:prstGeom>
          <a:solidFill>
            <a:srgbClr val="14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6" name="Content Placeholder 171"/>
          <p:cNvSpPr>
            <a:spLocks noGrp="1"/>
          </p:cNvSpPr>
          <p:nvPr>
            <p:ph sz="quarter" idx="13"/>
          </p:nvPr>
        </p:nvSpPr>
        <p:spPr>
          <a:xfrm>
            <a:off x="2510679" y="1949250"/>
            <a:ext cx="1827692" cy="1764000"/>
          </a:xfrm>
          <a:prstGeom prst="rect">
            <a:avLst/>
          </a:prstGeom>
        </p:spPr>
        <p:txBody>
          <a:bodyPr/>
          <a:lstStyle>
            <a:lvl1pPr marL="0" indent="0">
              <a:buNone/>
              <a:defRPr/>
            </a:lvl1pPr>
          </a:lstStyle>
          <a:p>
            <a:pPr lvl="0"/>
            <a:endParaRPr lang="en-GB" dirty="0"/>
          </a:p>
        </p:txBody>
      </p:sp>
      <p:sp>
        <p:nvSpPr>
          <p:cNvPr id="41" name="Content Placeholder 171"/>
          <p:cNvSpPr>
            <a:spLocks noGrp="1"/>
          </p:cNvSpPr>
          <p:nvPr>
            <p:ph sz="quarter" idx="18"/>
          </p:nvPr>
        </p:nvSpPr>
        <p:spPr>
          <a:xfrm>
            <a:off x="4806308" y="1946896"/>
            <a:ext cx="1827692" cy="1764000"/>
          </a:xfrm>
          <a:prstGeom prst="rect">
            <a:avLst/>
          </a:prstGeom>
        </p:spPr>
        <p:txBody>
          <a:bodyPr/>
          <a:lstStyle>
            <a:lvl1pPr marL="0" indent="0">
              <a:buNone/>
              <a:defRPr/>
            </a:lvl1pPr>
          </a:lstStyle>
          <a:p>
            <a:pPr lvl="0"/>
            <a:endParaRPr lang="en-GB" dirty="0"/>
          </a:p>
        </p:txBody>
      </p:sp>
      <p:sp>
        <p:nvSpPr>
          <p:cNvPr id="4" name="Text Placeholder 3"/>
          <p:cNvSpPr>
            <a:spLocks noGrp="1"/>
          </p:cNvSpPr>
          <p:nvPr>
            <p:ph type="body" sz="quarter" idx="24" hasCustomPrompt="1"/>
          </p:nvPr>
        </p:nvSpPr>
        <p:spPr>
          <a:xfrm>
            <a:off x="900506" y="2008634"/>
            <a:ext cx="1150326" cy="714092"/>
          </a:xfrm>
        </p:spPr>
        <p:txBody>
          <a:bodyPr>
            <a:normAutofit/>
          </a:bodyPr>
          <a:lstStyle>
            <a:lvl1pPr>
              <a:defRPr sz="1662" b="1">
                <a:solidFill>
                  <a:srgbClr val="2B8D98"/>
                </a:solidFill>
              </a:defRPr>
            </a:lvl1pPr>
          </a:lstStyle>
          <a:p>
            <a:pPr lvl="0"/>
            <a:r>
              <a:rPr lang="en-US" dirty="0"/>
              <a:t>Measure</a:t>
            </a:r>
            <a:endParaRPr lang="en-GB" dirty="0"/>
          </a:p>
        </p:txBody>
      </p:sp>
      <p:sp>
        <p:nvSpPr>
          <p:cNvPr id="59" name="Rectangle 58"/>
          <p:cNvSpPr/>
          <p:nvPr userDrawn="1"/>
        </p:nvSpPr>
        <p:spPr>
          <a:xfrm>
            <a:off x="792310" y="3880891"/>
            <a:ext cx="8121407" cy="1800000"/>
          </a:xfrm>
          <a:prstGeom prst="rect">
            <a:avLst/>
          </a:prstGeom>
          <a:solidFill>
            <a:srgbClr val="DC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60" name="Content Placeholder 171"/>
          <p:cNvSpPr>
            <a:spLocks noGrp="1"/>
          </p:cNvSpPr>
          <p:nvPr>
            <p:ph sz="quarter" idx="25"/>
          </p:nvPr>
        </p:nvSpPr>
        <p:spPr>
          <a:xfrm>
            <a:off x="2510679" y="3898891"/>
            <a:ext cx="1827692" cy="1764000"/>
          </a:xfrm>
          <a:prstGeom prst="rect">
            <a:avLst/>
          </a:prstGeom>
        </p:spPr>
        <p:txBody>
          <a:bodyPr/>
          <a:lstStyle>
            <a:lvl1pPr marL="0" indent="0">
              <a:buNone/>
              <a:defRPr/>
            </a:lvl1pPr>
          </a:lstStyle>
          <a:p>
            <a:pPr lvl="0"/>
            <a:endParaRPr lang="en-GB" dirty="0"/>
          </a:p>
        </p:txBody>
      </p:sp>
      <p:sp>
        <p:nvSpPr>
          <p:cNvPr id="61" name="Content Placeholder 171"/>
          <p:cNvSpPr>
            <a:spLocks noGrp="1"/>
          </p:cNvSpPr>
          <p:nvPr>
            <p:ph sz="quarter" idx="26"/>
          </p:nvPr>
        </p:nvSpPr>
        <p:spPr>
          <a:xfrm>
            <a:off x="4806308" y="3893877"/>
            <a:ext cx="1827692" cy="1764000"/>
          </a:xfrm>
          <a:prstGeom prst="rect">
            <a:avLst/>
          </a:prstGeom>
        </p:spPr>
        <p:txBody>
          <a:bodyPr/>
          <a:lstStyle>
            <a:lvl1pPr marL="0" indent="0">
              <a:buNone/>
              <a:defRPr/>
            </a:lvl1pPr>
          </a:lstStyle>
          <a:p>
            <a:pPr lvl="0"/>
            <a:endParaRPr lang="en-GB" dirty="0"/>
          </a:p>
        </p:txBody>
      </p:sp>
      <p:sp>
        <p:nvSpPr>
          <p:cNvPr id="62" name="Text Placeholder 3"/>
          <p:cNvSpPr>
            <a:spLocks noGrp="1"/>
          </p:cNvSpPr>
          <p:nvPr>
            <p:ph type="body" sz="quarter" idx="27" hasCustomPrompt="1"/>
          </p:nvPr>
        </p:nvSpPr>
        <p:spPr>
          <a:xfrm>
            <a:off x="900506" y="3980667"/>
            <a:ext cx="1150326" cy="714092"/>
          </a:xfrm>
        </p:spPr>
        <p:txBody>
          <a:bodyPr>
            <a:normAutofit/>
          </a:bodyPr>
          <a:lstStyle>
            <a:lvl1pPr>
              <a:defRPr sz="1662" b="1">
                <a:solidFill>
                  <a:srgbClr val="2B8D98"/>
                </a:solidFill>
              </a:defRPr>
            </a:lvl1pPr>
          </a:lstStyle>
          <a:p>
            <a:pPr lvl="0"/>
            <a:r>
              <a:rPr lang="en-US" dirty="0"/>
              <a:t>Measure</a:t>
            </a:r>
            <a:endParaRPr lang="en-GB" dirty="0"/>
          </a:p>
        </p:txBody>
      </p:sp>
      <p:sp>
        <p:nvSpPr>
          <p:cNvPr id="72" name="Content Placeholder 171"/>
          <p:cNvSpPr>
            <a:spLocks noGrp="1"/>
          </p:cNvSpPr>
          <p:nvPr>
            <p:ph sz="quarter" idx="31"/>
          </p:nvPr>
        </p:nvSpPr>
        <p:spPr>
          <a:xfrm>
            <a:off x="6998496" y="1956917"/>
            <a:ext cx="1827692" cy="1764000"/>
          </a:xfrm>
          <a:prstGeom prst="rect">
            <a:avLst/>
          </a:prstGeom>
        </p:spPr>
        <p:txBody>
          <a:bodyPr/>
          <a:lstStyle>
            <a:lvl1pPr marL="0" indent="0">
              <a:buNone/>
              <a:defRPr/>
            </a:lvl1pPr>
          </a:lstStyle>
          <a:p>
            <a:pPr lvl="0"/>
            <a:endParaRPr lang="en-GB" dirty="0"/>
          </a:p>
        </p:txBody>
      </p:sp>
      <p:sp>
        <p:nvSpPr>
          <p:cNvPr id="73" name="Content Placeholder 171"/>
          <p:cNvSpPr>
            <a:spLocks noGrp="1"/>
          </p:cNvSpPr>
          <p:nvPr>
            <p:ph sz="quarter" idx="32"/>
          </p:nvPr>
        </p:nvSpPr>
        <p:spPr>
          <a:xfrm>
            <a:off x="6987738" y="3901259"/>
            <a:ext cx="1827692" cy="1764000"/>
          </a:xfrm>
          <a:prstGeom prst="rect">
            <a:avLst/>
          </a:prstGeom>
        </p:spPr>
        <p:txBody>
          <a:bodyPr/>
          <a:lstStyle>
            <a:lvl1pPr marL="0" indent="0">
              <a:buNone/>
              <a:defRPr/>
            </a:lvl1pPr>
          </a:lstStyle>
          <a:p>
            <a:pPr lvl="0"/>
            <a:endParaRPr lang="en-GB" dirty="0"/>
          </a:p>
        </p:txBody>
      </p:sp>
      <p:sp>
        <p:nvSpPr>
          <p:cNvPr id="75" name="Rectangle 74"/>
          <p:cNvSpPr/>
          <p:nvPr userDrawn="1"/>
        </p:nvSpPr>
        <p:spPr>
          <a:xfrm>
            <a:off x="6890284" y="1013925"/>
            <a:ext cx="2972822" cy="859594"/>
          </a:xfrm>
          <a:prstGeom prst="rect">
            <a:avLst/>
          </a:prstGeom>
          <a:noFill/>
        </p:spPr>
        <p:txBody>
          <a:bodyPr wrap="square">
            <a:spAutoFit/>
          </a:bodyPr>
          <a:lstStyle/>
          <a:p>
            <a:r>
              <a:rPr lang="en-GB" sz="1662" b="1" dirty="0">
                <a:solidFill>
                  <a:srgbClr val="146767"/>
                </a:solidFill>
              </a:rPr>
              <a:t>Follow Up</a:t>
            </a:r>
            <a:r>
              <a:rPr lang="en-GB" sz="1662" b="1" baseline="0" dirty="0">
                <a:solidFill>
                  <a:srgbClr val="146767"/>
                </a:solidFill>
              </a:rPr>
              <a:t> rate:</a:t>
            </a:r>
            <a:br>
              <a:rPr lang="en-GB" sz="1662" b="1" baseline="0" dirty="0">
                <a:solidFill>
                  <a:srgbClr val="146767"/>
                </a:solidFill>
              </a:rPr>
            </a:br>
            <a:r>
              <a:rPr lang="en-GB" sz="1108" b="1" baseline="0" dirty="0">
                <a:solidFill>
                  <a:srgbClr val="146767"/>
                </a:solidFill>
              </a:rPr>
              <a:t/>
            </a:r>
            <a:br>
              <a:rPr lang="en-GB" sz="1108" b="1" baseline="0" dirty="0">
                <a:solidFill>
                  <a:srgbClr val="146767"/>
                </a:solidFill>
              </a:rPr>
            </a:br>
            <a:r>
              <a:rPr lang="en-GB" sz="1108" b="1" baseline="0" dirty="0">
                <a:solidFill>
                  <a:srgbClr val="146767"/>
                </a:solidFill>
              </a:rPr>
              <a:t>Proportion of those with T1 who </a:t>
            </a:r>
          </a:p>
          <a:p>
            <a:r>
              <a:rPr lang="en-GB" sz="1108" b="1" baseline="0" dirty="0">
                <a:solidFill>
                  <a:srgbClr val="146767"/>
                </a:solidFill>
              </a:rPr>
              <a:t>also have T2</a:t>
            </a:r>
            <a:endParaRPr lang="en-GB" sz="1108" b="1" dirty="0">
              <a:solidFill>
                <a:srgbClr val="146767"/>
              </a:solidFill>
            </a:endParaRPr>
          </a:p>
        </p:txBody>
      </p:sp>
      <p:sp>
        <p:nvSpPr>
          <p:cNvPr id="76" name="Rectangle 75"/>
          <p:cNvSpPr/>
          <p:nvPr userDrawn="1"/>
        </p:nvSpPr>
        <p:spPr>
          <a:xfrm>
            <a:off x="477745" y="358774"/>
            <a:ext cx="8257442" cy="490134"/>
          </a:xfrm>
          <a:prstGeom prst="rect">
            <a:avLst/>
          </a:prstGeom>
        </p:spPr>
        <p:txBody>
          <a:bodyPr wrap="square">
            <a:spAutoFit/>
          </a:bodyPr>
          <a:lstStyle/>
          <a:p>
            <a:r>
              <a:rPr lang="en-GB" sz="2585" b="1" dirty="0"/>
              <a:t>What are the Follow</a:t>
            </a:r>
            <a:r>
              <a:rPr lang="en-GB" sz="2585" b="1" baseline="0" dirty="0"/>
              <a:t> Up rates?</a:t>
            </a:r>
            <a:endParaRPr lang="en-GB" sz="2585" b="1" dirty="0">
              <a:solidFill>
                <a:srgbClr val="FF0000"/>
              </a:solidFill>
            </a:endParaRPr>
          </a:p>
        </p:txBody>
      </p:sp>
      <p:sp>
        <p:nvSpPr>
          <p:cNvPr id="27" name="Text Placeholder 3"/>
          <p:cNvSpPr>
            <a:spLocks noGrp="1"/>
          </p:cNvSpPr>
          <p:nvPr>
            <p:ph type="body" sz="quarter" idx="33" hasCustomPrompt="1"/>
          </p:nvPr>
        </p:nvSpPr>
        <p:spPr>
          <a:xfrm>
            <a:off x="4012584" y="5876925"/>
            <a:ext cx="4951579" cy="361950"/>
          </a:xfrm>
        </p:spPr>
        <p:txBody>
          <a:bodyPr>
            <a:normAutofit/>
          </a:bodyPr>
          <a:lstStyle>
            <a:lvl1pPr marL="0" marR="0" indent="0" algn="l" defTabSz="422041" rtl="0" eaLnBrk="1" fontAlgn="auto" latinLnBrk="0" hangingPunct="1">
              <a:lnSpc>
                <a:spcPct val="100000"/>
              </a:lnSpc>
              <a:spcBef>
                <a:spcPct val="20000"/>
              </a:spcBef>
              <a:spcAft>
                <a:spcPts val="0"/>
              </a:spcAft>
              <a:buClrTx/>
              <a:buSzTx/>
              <a:buFontTx/>
              <a:buNone/>
              <a:tabLst/>
              <a:defRPr sz="1015" b="0">
                <a:solidFill>
                  <a:schemeClr val="tx1"/>
                </a:solidFill>
              </a:defRPr>
            </a:lvl1pPr>
          </a:lstStyle>
          <a:p>
            <a:pPr marL="0" marR="0" lvl="0" indent="0" algn="l" defTabSz="422041" rtl="0" eaLnBrk="1" fontAlgn="auto" latinLnBrk="0" hangingPunct="1">
              <a:lnSpc>
                <a:spcPct val="100000"/>
              </a:lnSpc>
              <a:spcBef>
                <a:spcPct val="20000"/>
              </a:spcBef>
              <a:spcAft>
                <a:spcPts val="0"/>
              </a:spcAft>
              <a:buClrTx/>
              <a:buSzTx/>
              <a:buFontTx/>
              <a:buNone/>
              <a:tabLst/>
              <a:defRPr/>
            </a:pPr>
            <a:r>
              <a:rPr lang="en-GB" sz="1292" dirty="0"/>
              <a:t>Each dot represents 10 people, numbers were rounded to nearest 10.</a:t>
            </a:r>
          </a:p>
          <a:p>
            <a:pPr lvl="0"/>
            <a:endParaRPr lang="en-GB" dirty="0"/>
          </a:p>
        </p:txBody>
      </p:sp>
      <p:sp>
        <p:nvSpPr>
          <p:cNvPr id="22"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
        <p:nvSpPr>
          <p:cNvPr id="24" name="Rectangle 23"/>
          <p:cNvSpPr/>
          <p:nvPr userDrawn="1"/>
        </p:nvSpPr>
        <p:spPr>
          <a:xfrm>
            <a:off x="-16608" y="-89330"/>
            <a:ext cx="244380" cy="7204836"/>
          </a:xfrm>
          <a:prstGeom prst="rect">
            <a:avLst/>
          </a:prstGeom>
          <a:solidFill>
            <a:srgbClr val="43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Tree>
    <p:extLst>
      <p:ext uri="{BB962C8B-B14F-4D97-AF65-F5344CB8AC3E}">
        <p14:creationId xmlns:p14="http://schemas.microsoft.com/office/powerpoint/2010/main" val="812491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SQ_DC_Both">
    <p:spTree>
      <p:nvGrpSpPr>
        <p:cNvPr id="1" name=""/>
        <p:cNvGrpSpPr/>
        <p:nvPr/>
      </p:nvGrpSpPr>
      <p:grpSpPr>
        <a:xfrm>
          <a:off x="0" y="0"/>
          <a:ext cx="0" cy="0"/>
          <a:chOff x="0" y="0"/>
          <a:chExt cx="0" cy="0"/>
        </a:xfrm>
      </p:grpSpPr>
      <p:sp>
        <p:nvSpPr>
          <p:cNvPr id="18" name="TextBox 17"/>
          <p:cNvSpPr txBox="1"/>
          <p:nvPr userDrawn="1"/>
        </p:nvSpPr>
        <p:spPr>
          <a:xfrm>
            <a:off x="552450" y="6356351"/>
            <a:ext cx="5467350" cy="291170"/>
          </a:xfrm>
          <a:prstGeom prst="rect">
            <a:avLst/>
          </a:prstGeom>
          <a:noFill/>
        </p:spPr>
        <p:txBody>
          <a:bodyPr wrap="square" rtlCol="0">
            <a:spAutoFit/>
          </a:bodyPr>
          <a:lstStyle/>
          <a:p>
            <a:r>
              <a:rPr lang="en-GB" sz="1292" b="0" dirty="0">
                <a:solidFill>
                  <a:schemeClr val="tx1">
                    <a:lumMod val="50000"/>
                    <a:lumOff val="50000"/>
                  </a:schemeClr>
                </a:solidFill>
              </a:rPr>
              <a:t>How many children and young people have an ESQ</a:t>
            </a:r>
            <a:r>
              <a:rPr lang="en-GB" sz="1292" b="0" baseline="0" dirty="0">
                <a:solidFill>
                  <a:schemeClr val="tx1">
                    <a:lumMod val="50000"/>
                    <a:lumOff val="50000"/>
                  </a:schemeClr>
                </a:solidFill>
              </a:rPr>
              <a:t>?</a:t>
            </a:r>
            <a:endParaRPr lang="en-GB" sz="1292" b="0" dirty="0">
              <a:solidFill>
                <a:schemeClr val="tx1">
                  <a:lumMod val="50000"/>
                  <a:lumOff val="50000"/>
                </a:schemeClr>
              </a:solidFill>
            </a:endParaRPr>
          </a:p>
        </p:txBody>
      </p:sp>
      <p:sp>
        <p:nvSpPr>
          <p:cNvPr id="23" name="Rectangle 22"/>
          <p:cNvSpPr/>
          <p:nvPr userDrawn="1"/>
        </p:nvSpPr>
        <p:spPr>
          <a:xfrm>
            <a:off x="792310" y="1923687"/>
            <a:ext cx="8121407" cy="1800000"/>
          </a:xfrm>
          <a:prstGeom prst="rect">
            <a:avLst/>
          </a:prstGeom>
          <a:solidFill>
            <a:srgbClr val="DC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1" name="Rectangle 30"/>
          <p:cNvSpPr/>
          <p:nvPr userDrawn="1"/>
        </p:nvSpPr>
        <p:spPr>
          <a:xfrm>
            <a:off x="2510680" y="1406583"/>
            <a:ext cx="1619033" cy="348109"/>
          </a:xfrm>
          <a:prstGeom prst="rect">
            <a:avLst/>
          </a:prstGeom>
          <a:noFill/>
        </p:spPr>
        <p:txBody>
          <a:bodyPr wrap="none">
            <a:spAutoFit/>
          </a:bodyPr>
          <a:lstStyle/>
          <a:p>
            <a:r>
              <a:rPr lang="en-GB" sz="1662" b="1" dirty="0">
                <a:solidFill>
                  <a:srgbClr val="146767"/>
                </a:solidFill>
              </a:rPr>
              <a:t>Child</a:t>
            </a:r>
            <a:r>
              <a:rPr lang="en-GB" sz="1662" b="1" baseline="0" dirty="0">
                <a:solidFill>
                  <a:srgbClr val="146767"/>
                </a:solidFill>
              </a:rPr>
              <a:t> completed</a:t>
            </a:r>
            <a:endParaRPr lang="en-GB" sz="1662" b="1" dirty="0">
              <a:solidFill>
                <a:srgbClr val="146767"/>
              </a:solidFill>
            </a:endParaRPr>
          </a:p>
        </p:txBody>
      </p:sp>
      <p:sp>
        <p:nvSpPr>
          <p:cNvPr id="32" name="Rectangle 31"/>
          <p:cNvSpPr/>
          <p:nvPr userDrawn="1"/>
        </p:nvSpPr>
        <p:spPr>
          <a:xfrm>
            <a:off x="4806308" y="1420383"/>
            <a:ext cx="1754776" cy="348109"/>
          </a:xfrm>
          <a:prstGeom prst="rect">
            <a:avLst/>
          </a:prstGeom>
          <a:noFill/>
        </p:spPr>
        <p:txBody>
          <a:bodyPr wrap="none">
            <a:spAutoFit/>
          </a:bodyPr>
          <a:lstStyle/>
          <a:p>
            <a:r>
              <a:rPr lang="en-GB" sz="1662" b="1" dirty="0">
                <a:solidFill>
                  <a:srgbClr val="146767"/>
                </a:solidFill>
              </a:rPr>
              <a:t>Parent</a:t>
            </a:r>
            <a:r>
              <a:rPr lang="en-GB" sz="1662" b="1" baseline="0" dirty="0">
                <a:solidFill>
                  <a:srgbClr val="146767"/>
                </a:solidFill>
              </a:rPr>
              <a:t> completed</a:t>
            </a:r>
            <a:endParaRPr lang="en-GB" sz="1662" b="1" dirty="0">
              <a:solidFill>
                <a:srgbClr val="146767"/>
              </a:solidFill>
            </a:endParaRPr>
          </a:p>
        </p:txBody>
      </p:sp>
      <p:sp>
        <p:nvSpPr>
          <p:cNvPr id="36" name="Content Placeholder 171"/>
          <p:cNvSpPr>
            <a:spLocks noGrp="1"/>
          </p:cNvSpPr>
          <p:nvPr>
            <p:ph sz="quarter" idx="13"/>
          </p:nvPr>
        </p:nvSpPr>
        <p:spPr>
          <a:xfrm>
            <a:off x="2510679" y="1949250"/>
            <a:ext cx="1827692" cy="1764000"/>
          </a:xfrm>
          <a:prstGeom prst="rect">
            <a:avLst/>
          </a:prstGeom>
        </p:spPr>
        <p:txBody>
          <a:bodyPr/>
          <a:lstStyle>
            <a:lvl1pPr marL="0" indent="0">
              <a:buNone/>
              <a:defRPr/>
            </a:lvl1pPr>
          </a:lstStyle>
          <a:p>
            <a:pPr lvl="0"/>
            <a:endParaRPr lang="en-GB" dirty="0"/>
          </a:p>
        </p:txBody>
      </p:sp>
      <p:sp>
        <p:nvSpPr>
          <p:cNvPr id="41" name="Content Placeholder 171"/>
          <p:cNvSpPr>
            <a:spLocks noGrp="1"/>
          </p:cNvSpPr>
          <p:nvPr>
            <p:ph sz="quarter" idx="18"/>
          </p:nvPr>
        </p:nvSpPr>
        <p:spPr>
          <a:xfrm>
            <a:off x="4806308" y="1946896"/>
            <a:ext cx="1827692" cy="1764000"/>
          </a:xfrm>
          <a:prstGeom prst="rect">
            <a:avLst/>
          </a:prstGeom>
        </p:spPr>
        <p:txBody>
          <a:bodyPr/>
          <a:lstStyle>
            <a:lvl1pPr marL="0" indent="0">
              <a:buNone/>
              <a:defRPr/>
            </a:lvl1pPr>
          </a:lstStyle>
          <a:p>
            <a:pPr lvl="0"/>
            <a:endParaRPr lang="en-GB" dirty="0"/>
          </a:p>
        </p:txBody>
      </p:sp>
      <p:sp>
        <p:nvSpPr>
          <p:cNvPr id="59" name="Rectangle 58"/>
          <p:cNvSpPr/>
          <p:nvPr userDrawn="1"/>
        </p:nvSpPr>
        <p:spPr>
          <a:xfrm>
            <a:off x="792310" y="3880891"/>
            <a:ext cx="8121407" cy="1800000"/>
          </a:xfrm>
          <a:prstGeom prst="rect">
            <a:avLst/>
          </a:prstGeom>
          <a:solidFill>
            <a:srgbClr val="DC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60" name="Content Placeholder 171"/>
          <p:cNvSpPr>
            <a:spLocks noGrp="1"/>
          </p:cNvSpPr>
          <p:nvPr>
            <p:ph sz="quarter" idx="25"/>
          </p:nvPr>
        </p:nvSpPr>
        <p:spPr>
          <a:xfrm>
            <a:off x="2510679" y="3898891"/>
            <a:ext cx="1827692" cy="1764000"/>
          </a:xfrm>
          <a:prstGeom prst="rect">
            <a:avLst/>
          </a:prstGeom>
        </p:spPr>
        <p:txBody>
          <a:bodyPr/>
          <a:lstStyle>
            <a:lvl1pPr marL="0" indent="0">
              <a:buNone/>
              <a:defRPr/>
            </a:lvl1pPr>
          </a:lstStyle>
          <a:p>
            <a:pPr lvl="0"/>
            <a:endParaRPr lang="en-GB" dirty="0"/>
          </a:p>
        </p:txBody>
      </p:sp>
      <p:sp>
        <p:nvSpPr>
          <p:cNvPr id="61" name="Content Placeholder 171"/>
          <p:cNvSpPr>
            <a:spLocks noGrp="1"/>
          </p:cNvSpPr>
          <p:nvPr>
            <p:ph sz="quarter" idx="26"/>
          </p:nvPr>
        </p:nvSpPr>
        <p:spPr>
          <a:xfrm>
            <a:off x="4806308" y="3893877"/>
            <a:ext cx="1827692" cy="1764000"/>
          </a:xfrm>
          <a:prstGeom prst="rect">
            <a:avLst/>
          </a:prstGeom>
        </p:spPr>
        <p:txBody>
          <a:bodyPr/>
          <a:lstStyle>
            <a:lvl1pPr marL="0" indent="0">
              <a:buNone/>
              <a:defRPr/>
            </a:lvl1pPr>
          </a:lstStyle>
          <a:p>
            <a:pPr lvl="0"/>
            <a:endParaRPr lang="en-GB" dirty="0"/>
          </a:p>
        </p:txBody>
      </p:sp>
      <p:sp>
        <p:nvSpPr>
          <p:cNvPr id="72" name="Content Placeholder 171"/>
          <p:cNvSpPr>
            <a:spLocks noGrp="1"/>
          </p:cNvSpPr>
          <p:nvPr>
            <p:ph sz="quarter" idx="31"/>
          </p:nvPr>
        </p:nvSpPr>
        <p:spPr>
          <a:xfrm>
            <a:off x="6998496" y="1956917"/>
            <a:ext cx="1827692" cy="1764000"/>
          </a:xfrm>
          <a:prstGeom prst="rect">
            <a:avLst/>
          </a:prstGeom>
        </p:spPr>
        <p:txBody>
          <a:bodyPr/>
          <a:lstStyle>
            <a:lvl1pPr marL="0" indent="0">
              <a:buNone/>
              <a:defRPr/>
            </a:lvl1pPr>
          </a:lstStyle>
          <a:p>
            <a:pPr lvl="0"/>
            <a:endParaRPr lang="en-GB" dirty="0"/>
          </a:p>
        </p:txBody>
      </p:sp>
      <p:sp>
        <p:nvSpPr>
          <p:cNvPr id="73" name="Content Placeholder 171"/>
          <p:cNvSpPr>
            <a:spLocks noGrp="1"/>
          </p:cNvSpPr>
          <p:nvPr>
            <p:ph sz="quarter" idx="32"/>
          </p:nvPr>
        </p:nvSpPr>
        <p:spPr>
          <a:xfrm>
            <a:off x="6987738" y="3901259"/>
            <a:ext cx="1827692" cy="1764000"/>
          </a:xfrm>
          <a:prstGeom prst="rect">
            <a:avLst/>
          </a:prstGeom>
        </p:spPr>
        <p:txBody>
          <a:bodyPr/>
          <a:lstStyle>
            <a:lvl1pPr marL="0" indent="0">
              <a:buNone/>
              <a:defRPr/>
            </a:lvl1pPr>
          </a:lstStyle>
          <a:p>
            <a:pPr lvl="0"/>
            <a:endParaRPr lang="en-GB" dirty="0"/>
          </a:p>
        </p:txBody>
      </p:sp>
      <p:sp>
        <p:nvSpPr>
          <p:cNvPr id="76" name="Rectangle 75"/>
          <p:cNvSpPr/>
          <p:nvPr userDrawn="1"/>
        </p:nvSpPr>
        <p:spPr>
          <a:xfrm>
            <a:off x="477745" y="358774"/>
            <a:ext cx="8257442" cy="490134"/>
          </a:xfrm>
          <a:prstGeom prst="rect">
            <a:avLst/>
          </a:prstGeom>
        </p:spPr>
        <p:txBody>
          <a:bodyPr wrap="square">
            <a:spAutoFit/>
          </a:bodyPr>
          <a:lstStyle/>
          <a:p>
            <a:r>
              <a:rPr lang="en-GB" sz="2585" b="1" dirty="0"/>
              <a:t>How many children and young people have an ESQ?</a:t>
            </a:r>
            <a:endParaRPr lang="en-GB" sz="2585" b="1" dirty="0">
              <a:solidFill>
                <a:srgbClr val="FF0000"/>
              </a:solidFill>
            </a:endParaRPr>
          </a:p>
        </p:txBody>
      </p:sp>
      <p:sp>
        <p:nvSpPr>
          <p:cNvPr id="22" name="Rectangle 21"/>
          <p:cNvSpPr/>
          <p:nvPr userDrawn="1"/>
        </p:nvSpPr>
        <p:spPr>
          <a:xfrm>
            <a:off x="7083516" y="1408324"/>
            <a:ext cx="712054" cy="348109"/>
          </a:xfrm>
          <a:prstGeom prst="rect">
            <a:avLst/>
          </a:prstGeom>
          <a:noFill/>
        </p:spPr>
        <p:txBody>
          <a:bodyPr wrap="none">
            <a:spAutoFit/>
          </a:bodyPr>
          <a:lstStyle/>
          <a:p>
            <a:r>
              <a:rPr lang="en-GB" sz="1662" b="1" dirty="0">
                <a:solidFill>
                  <a:srgbClr val="146767"/>
                </a:solidFill>
              </a:rPr>
              <a:t>Either</a:t>
            </a:r>
          </a:p>
        </p:txBody>
      </p:sp>
      <p:sp>
        <p:nvSpPr>
          <p:cNvPr id="24" name="Rectangle 23"/>
          <p:cNvSpPr/>
          <p:nvPr userDrawn="1"/>
        </p:nvSpPr>
        <p:spPr>
          <a:xfrm>
            <a:off x="914525" y="2005517"/>
            <a:ext cx="1136307" cy="348109"/>
          </a:xfrm>
          <a:prstGeom prst="rect">
            <a:avLst/>
          </a:prstGeom>
          <a:noFill/>
        </p:spPr>
        <p:txBody>
          <a:bodyPr wrap="square">
            <a:spAutoFit/>
          </a:bodyPr>
          <a:lstStyle/>
          <a:p>
            <a:r>
              <a:rPr lang="en-GB" sz="1662" b="1" dirty="0">
                <a:solidFill>
                  <a:srgbClr val="146767"/>
                </a:solidFill>
              </a:rPr>
              <a:t>Service</a:t>
            </a:r>
          </a:p>
        </p:txBody>
      </p:sp>
      <p:sp>
        <p:nvSpPr>
          <p:cNvPr id="25" name="Rectangle 24"/>
          <p:cNvSpPr/>
          <p:nvPr userDrawn="1"/>
        </p:nvSpPr>
        <p:spPr>
          <a:xfrm>
            <a:off x="902510" y="3980668"/>
            <a:ext cx="1148322" cy="603883"/>
          </a:xfrm>
          <a:prstGeom prst="rect">
            <a:avLst/>
          </a:prstGeom>
          <a:noFill/>
        </p:spPr>
        <p:txBody>
          <a:bodyPr wrap="square">
            <a:spAutoFit/>
          </a:bodyPr>
          <a:lstStyle/>
          <a:p>
            <a:r>
              <a:rPr lang="en-GB" sz="1662" b="1" dirty="0">
                <a:solidFill>
                  <a:srgbClr val="146767"/>
                </a:solidFill>
              </a:rPr>
              <a:t>Rest of CORC</a:t>
            </a:r>
          </a:p>
        </p:txBody>
      </p:sp>
      <p:sp>
        <p:nvSpPr>
          <p:cNvPr id="20"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
        <p:nvSpPr>
          <p:cNvPr id="21" name="Rectangle 20"/>
          <p:cNvSpPr/>
          <p:nvPr userDrawn="1"/>
        </p:nvSpPr>
        <p:spPr>
          <a:xfrm>
            <a:off x="-16608" y="-89330"/>
            <a:ext cx="244380" cy="7204836"/>
          </a:xfrm>
          <a:prstGeom prst="rect">
            <a:avLst/>
          </a:prstGeom>
          <a:solidFill>
            <a:srgbClr val="43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Tree>
    <p:extLst>
      <p:ext uri="{BB962C8B-B14F-4D97-AF65-F5344CB8AC3E}">
        <p14:creationId xmlns:p14="http://schemas.microsoft.com/office/powerpoint/2010/main" val="233204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SQ_DC_One">
    <p:spTree>
      <p:nvGrpSpPr>
        <p:cNvPr id="1" name=""/>
        <p:cNvGrpSpPr/>
        <p:nvPr/>
      </p:nvGrpSpPr>
      <p:grpSpPr>
        <a:xfrm>
          <a:off x="0" y="0"/>
          <a:ext cx="0" cy="0"/>
          <a:chOff x="0" y="0"/>
          <a:chExt cx="0" cy="0"/>
        </a:xfrm>
      </p:grpSpPr>
      <p:sp>
        <p:nvSpPr>
          <p:cNvPr id="18" name="TextBox 17"/>
          <p:cNvSpPr txBox="1"/>
          <p:nvPr userDrawn="1"/>
        </p:nvSpPr>
        <p:spPr>
          <a:xfrm>
            <a:off x="552450" y="6356351"/>
            <a:ext cx="5467350" cy="291170"/>
          </a:xfrm>
          <a:prstGeom prst="rect">
            <a:avLst/>
          </a:prstGeom>
          <a:noFill/>
        </p:spPr>
        <p:txBody>
          <a:bodyPr wrap="square" rtlCol="0">
            <a:spAutoFit/>
          </a:bodyPr>
          <a:lstStyle/>
          <a:p>
            <a:r>
              <a:rPr lang="en-GB" sz="1292" b="0" dirty="0">
                <a:solidFill>
                  <a:schemeClr val="tx1">
                    <a:lumMod val="50000"/>
                    <a:lumOff val="50000"/>
                  </a:schemeClr>
                </a:solidFill>
              </a:rPr>
              <a:t>How many children and young people have</a:t>
            </a:r>
            <a:r>
              <a:rPr lang="en-GB" sz="1292" b="0" baseline="0" dirty="0">
                <a:solidFill>
                  <a:schemeClr val="tx1">
                    <a:lumMod val="50000"/>
                    <a:lumOff val="50000"/>
                  </a:schemeClr>
                </a:solidFill>
              </a:rPr>
              <a:t> an ESQ?</a:t>
            </a:r>
            <a:r>
              <a:rPr lang="en-GB" sz="1292" b="0" dirty="0">
                <a:solidFill>
                  <a:schemeClr val="tx1">
                    <a:lumMod val="50000"/>
                    <a:lumOff val="50000"/>
                  </a:schemeClr>
                </a:solidFill>
              </a:rPr>
              <a:t> </a:t>
            </a:r>
          </a:p>
        </p:txBody>
      </p:sp>
      <p:sp>
        <p:nvSpPr>
          <p:cNvPr id="23" name="Rectangle 22"/>
          <p:cNvSpPr/>
          <p:nvPr userDrawn="1"/>
        </p:nvSpPr>
        <p:spPr>
          <a:xfrm>
            <a:off x="792309" y="2682794"/>
            <a:ext cx="8121407" cy="2372188"/>
          </a:xfrm>
          <a:prstGeom prst="rect">
            <a:avLst/>
          </a:prstGeom>
          <a:solidFill>
            <a:srgbClr val="DC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5" name="Content Placeholder 171"/>
          <p:cNvSpPr>
            <a:spLocks noGrp="1"/>
          </p:cNvSpPr>
          <p:nvPr>
            <p:ph sz="quarter" idx="12"/>
          </p:nvPr>
        </p:nvSpPr>
        <p:spPr>
          <a:xfrm>
            <a:off x="1744869" y="2801448"/>
            <a:ext cx="2129767" cy="2157288"/>
          </a:xfrm>
          <a:prstGeom prst="rect">
            <a:avLst/>
          </a:prstGeom>
        </p:spPr>
        <p:txBody>
          <a:bodyPr/>
          <a:lstStyle>
            <a:lvl1pPr marL="0" indent="0">
              <a:buNone/>
              <a:defRPr/>
            </a:lvl1pPr>
          </a:lstStyle>
          <a:p>
            <a:pPr lvl="0"/>
            <a:endParaRPr lang="en-GB" dirty="0"/>
          </a:p>
        </p:txBody>
      </p:sp>
      <p:sp>
        <p:nvSpPr>
          <p:cNvPr id="52" name="Rectangle 51"/>
          <p:cNvSpPr/>
          <p:nvPr userDrawn="1"/>
        </p:nvSpPr>
        <p:spPr>
          <a:xfrm>
            <a:off x="477745" y="358774"/>
            <a:ext cx="8257442" cy="490134"/>
          </a:xfrm>
          <a:prstGeom prst="rect">
            <a:avLst/>
          </a:prstGeom>
        </p:spPr>
        <p:txBody>
          <a:bodyPr wrap="square">
            <a:spAutoFit/>
          </a:bodyPr>
          <a:lstStyle/>
          <a:p>
            <a:r>
              <a:rPr lang="en-GB" sz="2585" b="1" dirty="0"/>
              <a:t>How many children and young people have an ESQ?</a:t>
            </a:r>
            <a:endParaRPr lang="en-GB" sz="2585" b="1" dirty="0">
              <a:solidFill>
                <a:srgbClr val="FF0000"/>
              </a:solidFill>
            </a:endParaRPr>
          </a:p>
        </p:txBody>
      </p:sp>
      <p:sp>
        <p:nvSpPr>
          <p:cNvPr id="17" name="Content Placeholder 171"/>
          <p:cNvSpPr>
            <a:spLocks noGrp="1"/>
          </p:cNvSpPr>
          <p:nvPr>
            <p:ph sz="quarter" idx="26"/>
          </p:nvPr>
        </p:nvSpPr>
        <p:spPr>
          <a:xfrm>
            <a:off x="5642599" y="2814331"/>
            <a:ext cx="2129767" cy="2157288"/>
          </a:xfrm>
          <a:prstGeom prst="rect">
            <a:avLst/>
          </a:prstGeom>
        </p:spPr>
        <p:txBody>
          <a:bodyPr/>
          <a:lstStyle>
            <a:lvl1pPr marL="0" indent="0">
              <a:buNone/>
              <a:defRPr/>
            </a:lvl1pPr>
          </a:lstStyle>
          <a:p>
            <a:pPr lvl="0"/>
            <a:endParaRPr lang="en-GB" dirty="0"/>
          </a:p>
        </p:txBody>
      </p:sp>
      <p:sp>
        <p:nvSpPr>
          <p:cNvPr id="13" name="Content Placeholder 6"/>
          <p:cNvSpPr>
            <a:spLocks noGrp="1"/>
          </p:cNvSpPr>
          <p:nvPr>
            <p:ph sz="quarter" idx="27" hasCustomPrompt="1"/>
          </p:nvPr>
        </p:nvSpPr>
        <p:spPr>
          <a:xfrm>
            <a:off x="574027" y="1029119"/>
            <a:ext cx="7744968" cy="476905"/>
          </a:xfrm>
        </p:spPr>
        <p:txBody>
          <a:bodyPr/>
          <a:lstStyle>
            <a:lvl1pPr>
              <a:defRPr i="0"/>
            </a:lvl1pPr>
          </a:lstStyle>
          <a:p>
            <a:pPr lvl="0"/>
            <a:r>
              <a:rPr lang="en-GB" dirty="0"/>
              <a:t>All ESQs are Parent / Child completed. Plus any other note about the ESQ.</a:t>
            </a:r>
          </a:p>
        </p:txBody>
      </p:sp>
      <p:sp>
        <p:nvSpPr>
          <p:cNvPr id="14" name="Rectangle 13"/>
          <p:cNvSpPr/>
          <p:nvPr userDrawn="1"/>
        </p:nvSpPr>
        <p:spPr>
          <a:xfrm>
            <a:off x="1744870" y="2184232"/>
            <a:ext cx="1136307" cy="348109"/>
          </a:xfrm>
          <a:prstGeom prst="rect">
            <a:avLst/>
          </a:prstGeom>
          <a:noFill/>
        </p:spPr>
        <p:txBody>
          <a:bodyPr wrap="square">
            <a:spAutoFit/>
          </a:bodyPr>
          <a:lstStyle/>
          <a:p>
            <a:r>
              <a:rPr lang="en-GB" sz="1662" b="1" dirty="0">
                <a:solidFill>
                  <a:srgbClr val="146767"/>
                </a:solidFill>
              </a:rPr>
              <a:t>Service</a:t>
            </a:r>
          </a:p>
        </p:txBody>
      </p:sp>
      <p:sp>
        <p:nvSpPr>
          <p:cNvPr id="16" name="Rectangle 15"/>
          <p:cNvSpPr/>
          <p:nvPr userDrawn="1"/>
        </p:nvSpPr>
        <p:spPr>
          <a:xfrm>
            <a:off x="5642599" y="2184232"/>
            <a:ext cx="1751731" cy="348109"/>
          </a:xfrm>
          <a:prstGeom prst="rect">
            <a:avLst/>
          </a:prstGeom>
          <a:noFill/>
        </p:spPr>
        <p:txBody>
          <a:bodyPr wrap="square">
            <a:spAutoFit/>
          </a:bodyPr>
          <a:lstStyle/>
          <a:p>
            <a:r>
              <a:rPr lang="en-GB" sz="1662" b="1" dirty="0">
                <a:solidFill>
                  <a:srgbClr val="146767"/>
                </a:solidFill>
              </a:rPr>
              <a:t>Rest of</a:t>
            </a:r>
            <a:r>
              <a:rPr lang="en-GB" sz="1662" b="1" baseline="0" dirty="0">
                <a:solidFill>
                  <a:srgbClr val="146767"/>
                </a:solidFill>
              </a:rPr>
              <a:t> CORC</a:t>
            </a:r>
            <a:endParaRPr lang="en-GB" sz="1662" b="1" dirty="0">
              <a:solidFill>
                <a:srgbClr val="146767"/>
              </a:solidFill>
            </a:endParaRPr>
          </a:p>
        </p:txBody>
      </p:sp>
      <p:sp>
        <p:nvSpPr>
          <p:cNvPr id="19"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
        <p:nvSpPr>
          <p:cNvPr id="20" name="Rectangle 19"/>
          <p:cNvSpPr/>
          <p:nvPr userDrawn="1"/>
        </p:nvSpPr>
        <p:spPr>
          <a:xfrm>
            <a:off x="-16608" y="-89330"/>
            <a:ext cx="244380" cy="7204836"/>
          </a:xfrm>
          <a:prstGeom prst="rect">
            <a:avLst/>
          </a:prstGeom>
          <a:solidFill>
            <a:srgbClr val="43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Tree>
    <p:extLst>
      <p:ext uri="{BB962C8B-B14F-4D97-AF65-F5344CB8AC3E}">
        <p14:creationId xmlns:p14="http://schemas.microsoft.com/office/powerpoint/2010/main" val="1774872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Data">
    <p:spTree>
      <p:nvGrpSpPr>
        <p:cNvPr id="1" name=""/>
        <p:cNvGrpSpPr/>
        <p:nvPr/>
      </p:nvGrpSpPr>
      <p:grpSpPr>
        <a:xfrm>
          <a:off x="0" y="0"/>
          <a:ext cx="0" cy="0"/>
          <a:chOff x="0" y="0"/>
          <a:chExt cx="0" cy="0"/>
        </a:xfrm>
      </p:grpSpPr>
      <p:sp>
        <p:nvSpPr>
          <p:cNvPr id="34" name="TextBox 33"/>
          <p:cNvSpPr txBox="1"/>
          <p:nvPr userDrawn="1"/>
        </p:nvSpPr>
        <p:spPr>
          <a:xfrm>
            <a:off x="545060" y="5359543"/>
            <a:ext cx="2143021" cy="546945"/>
          </a:xfrm>
          <a:prstGeom prst="rect">
            <a:avLst/>
          </a:prstGeom>
          <a:solidFill>
            <a:schemeClr val="accent5">
              <a:lumMod val="20000"/>
              <a:lumOff val="80000"/>
            </a:schemeClr>
          </a:solidFill>
        </p:spPr>
        <p:txBody>
          <a:bodyPr wrap="square" rtlCol="0">
            <a:spAutoFit/>
          </a:bodyPr>
          <a:lstStyle/>
          <a:p>
            <a:pPr algn="ctr"/>
            <a:endParaRPr lang="en-GB" sz="2954" b="1" dirty="0">
              <a:solidFill>
                <a:srgbClr val="2C919C"/>
              </a:solidFill>
            </a:endParaRPr>
          </a:p>
        </p:txBody>
      </p:sp>
      <p:sp>
        <p:nvSpPr>
          <p:cNvPr id="3" name="Slide Number Placeholder 2"/>
          <p:cNvSpPr>
            <a:spLocks noGrp="1"/>
          </p:cNvSpPr>
          <p:nvPr>
            <p:ph type="sldNum" sz="quarter" idx="10"/>
          </p:nvPr>
        </p:nvSpPr>
        <p:spPr>
          <a:xfrm>
            <a:off x="6830562" y="6356352"/>
            <a:ext cx="2133600" cy="365125"/>
          </a:xfrm>
          <a:prstGeom prst="rect">
            <a:avLst/>
          </a:prstGeom>
        </p:spPr>
        <p:txBody>
          <a:bodyPr/>
          <a:lstStyle/>
          <a:p>
            <a:fld id="{D884DF6D-704B-1D43-AADA-0F0E5398C8C6}" type="slidenum">
              <a:rPr lang="en-US" smtClean="0"/>
              <a:t>‹#›</a:t>
            </a:fld>
            <a:endParaRPr lang="en-US"/>
          </a:p>
        </p:txBody>
      </p:sp>
      <p:sp>
        <p:nvSpPr>
          <p:cNvPr id="4" name="Footer Placeholder 3"/>
          <p:cNvSpPr>
            <a:spLocks noGrp="1"/>
          </p:cNvSpPr>
          <p:nvPr>
            <p:ph type="ftr" sz="quarter" idx="11"/>
          </p:nvPr>
        </p:nvSpPr>
        <p:spPr/>
        <p:txBody>
          <a:bodyPr/>
          <a:lstStyle/>
          <a:p>
            <a:endParaRPr lang="en-GB" dirty="0"/>
          </a:p>
        </p:txBody>
      </p:sp>
      <p:sp>
        <p:nvSpPr>
          <p:cNvPr id="6" name="Title Placeholder 1"/>
          <p:cNvSpPr>
            <a:spLocks noGrp="1"/>
          </p:cNvSpPr>
          <p:nvPr>
            <p:ph type="title"/>
          </p:nvPr>
        </p:nvSpPr>
        <p:spPr>
          <a:xfrm>
            <a:off x="549435" y="360901"/>
            <a:ext cx="8257470" cy="734654"/>
          </a:xfrm>
          <a:prstGeom prst="rect">
            <a:avLst/>
          </a:prstGeom>
        </p:spPr>
        <p:txBody>
          <a:bodyPr vert="horz" lIns="91440" tIns="45720" rIns="91440" bIns="45720" rtlCol="0" anchor="t" anchorCtr="0">
            <a:normAutofit/>
          </a:bodyPr>
          <a:lstStyle>
            <a:lvl1pPr algn="l">
              <a:defRPr sz="2585" b="1">
                <a:solidFill>
                  <a:schemeClr val="tx1"/>
                </a:solidFill>
              </a:defRPr>
            </a:lvl1pPr>
          </a:lstStyle>
          <a:p>
            <a:r>
              <a:rPr lang="en-US" dirty="0"/>
              <a:t>Click to edit Master title style</a:t>
            </a:r>
            <a:endParaRPr lang="en-GB" dirty="0"/>
          </a:p>
        </p:txBody>
      </p:sp>
      <p:sp>
        <p:nvSpPr>
          <p:cNvPr id="7" name="Rectangle 6"/>
          <p:cNvSpPr/>
          <p:nvPr userDrawn="1"/>
        </p:nvSpPr>
        <p:spPr>
          <a:xfrm>
            <a:off x="0" y="1909"/>
            <a:ext cx="9144000" cy="262829"/>
          </a:xfrm>
          <a:prstGeom prst="rect">
            <a:avLst/>
          </a:prstGeom>
          <a:solidFill>
            <a:srgbClr val="43BAC8"/>
          </a:solidFill>
        </p:spPr>
        <p:txBody>
          <a:bodyPr wrap="square">
            <a:spAutoFit/>
          </a:bodyPr>
          <a:lstStyle/>
          <a:p>
            <a:endParaRPr lang="en-GB" sz="1108" b="1" dirty="0">
              <a:solidFill>
                <a:schemeClr val="bg1"/>
              </a:solidFill>
            </a:endParaRPr>
          </a:p>
        </p:txBody>
      </p:sp>
      <p:sp>
        <p:nvSpPr>
          <p:cNvPr id="8" name="Rectangle 7"/>
          <p:cNvSpPr/>
          <p:nvPr userDrawn="1"/>
        </p:nvSpPr>
        <p:spPr>
          <a:xfrm>
            <a:off x="4626888" y="5308703"/>
            <a:ext cx="4141504" cy="1038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grpSp>
        <p:nvGrpSpPr>
          <p:cNvPr id="9" name="Group 8"/>
          <p:cNvGrpSpPr/>
          <p:nvPr userDrawn="1"/>
        </p:nvGrpSpPr>
        <p:grpSpPr>
          <a:xfrm>
            <a:off x="477771" y="362309"/>
            <a:ext cx="8298234" cy="5984585"/>
            <a:chOff x="517585" y="362308"/>
            <a:chExt cx="8989754" cy="5984585"/>
          </a:xfrm>
          <a:solidFill>
            <a:schemeClr val="bg1">
              <a:lumMod val="85000"/>
            </a:schemeClr>
          </a:solidFill>
        </p:grpSpPr>
        <p:sp>
          <p:nvSpPr>
            <p:cNvPr id="10" name="Rectangle 9"/>
            <p:cNvSpPr/>
            <p:nvPr/>
          </p:nvSpPr>
          <p:spPr>
            <a:xfrm>
              <a:off x="517585" y="5313872"/>
              <a:ext cx="4419218" cy="1033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1" name="Rectangle 10"/>
            <p:cNvSpPr/>
            <p:nvPr/>
          </p:nvSpPr>
          <p:spPr>
            <a:xfrm>
              <a:off x="517585" y="1664898"/>
              <a:ext cx="8989754" cy="354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2" name="Rectangle 11"/>
            <p:cNvSpPr/>
            <p:nvPr/>
          </p:nvSpPr>
          <p:spPr>
            <a:xfrm>
              <a:off x="517585" y="362308"/>
              <a:ext cx="8989754" cy="1216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grpSp>
      <p:sp>
        <p:nvSpPr>
          <p:cNvPr id="13" name="Text Placeholder 3"/>
          <p:cNvSpPr txBox="1">
            <a:spLocks/>
          </p:cNvSpPr>
          <p:nvPr userDrawn="1"/>
        </p:nvSpPr>
        <p:spPr>
          <a:xfrm>
            <a:off x="750662" y="1630836"/>
            <a:ext cx="3747879" cy="413287"/>
          </a:xfrm>
          <a:prstGeom prst="rect">
            <a:avLst/>
          </a:prstGeom>
        </p:spPr>
        <p:txBody>
          <a:bodyPr vert="horz" lIns="84406" tIns="42203" rIns="84406" bIns="42203" rtlCol="0">
            <a:normAutofit/>
          </a:bodyPr>
          <a:lstStyle>
            <a:lvl1pPr marL="0" indent="0" algn="l" defTabSz="914400" rtl="0"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292" dirty="0"/>
              <a:t>      people were seen by the service</a:t>
            </a:r>
          </a:p>
        </p:txBody>
      </p:sp>
      <p:sp>
        <p:nvSpPr>
          <p:cNvPr id="18" name="Rectangle 17"/>
          <p:cNvSpPr/>
          <p:nvPr userDrawn="1"/>
        </p:nvSpPr>
        <p:spPr>
          <a:xfrm>
            <a:off x="4435835" y="494591"/>
            <a:ext cx="4236084" cy="944810"/>
          </a:xfrm>
          <a:prstGeom prst="rect">
            <a:avLst/>
          </a:prstGeom>
        </p:spPr>
        <p:txBody>
          <a:bodyPr wrap="square">
            <a:spAutoFit/>
          </a:bodyPr>
          <a:lstStyle/>
          <a:p>
            <a:r>
              <a:rPr lang="en-GB" sz="1108" spc="-28" dirty="0"/>
              <a:t>We collect information with your permission, </a:t>
            </a:r>
            <a:r>
              <a:rPr lang="en-GB" sz="1108" spc="-55" dirty="0"/>
              <a:t> we  then  take off your name and pass it to CORC, a research </a:t>
            </a:r>
            <a:r>
              <a:rPr lang="en-GB" sz="1108" spc="-28" dirty="0"/>
              <a:t>team </a:t>
            </a:r>
            <a:r>
              <a:rPr lang="en-GB" sz="1108" spc="-37" dirty="0"/>
              <a:t>who look at how to improve  our service, national services and inform national policy. Your data makes a big difference </a:t>
            </a:r>
            <a:r>
              <a:rPr lang="en-GB" sz="1108" spc="-9" dirty="0"/>
              <a:t>to us, the general population and others with mental health difficulties. </a:t>
            </a:r>
          </a:p>
        </p:txBody>
      </p:sp>
      <p:sp>
        <p:nvSpPr>
          <p:cNvPr id="19" name="Rectangle 18"/>
          <p:cNvSpPr/>
          <p:nvPr userDrawn="1"/>
        </p:nvSpPr>
        <p:spPr>
          <a:xfrm>
            <a:off x="413638" y="1109843"/>
            <a:ext cx="3832266" cy="348109"/>
          </a:xfrm>
          <a:prstGeom prst="rect">
            <a:avLst/>
          </a:prstGeom>
          <a:solidFill>
            <a:srgbClr val="43BAC8"/>
          </a:solidFill>
          <a:ln>
            <a:noFill/>
          </a:ln>
        </p:spPr>
        <p:txBody>
          <a:bodyPr wrap="square">
            <a:spAutoFit/>
          </a:bodyPr>
          <a:lstStyle/>
          <a:p>
            <a:endParaRPr lang="en-GB" sz="1662" b="1" dirty="0">
              <a:solidFill>
                <a:schemeClr val="bg1"/>
              </a:solidFill>
            </a:endParaRPr>
          </a:p>
        </p:txBody>
      </p:sp>
      <p:cxnSp>
        <p:nvCxnSpPr>
          <p:cNvPr id="20" name="Straight Arrow Connector 19"/>
          <p:cNvCxnSpPr/>
          <p:nvPr userDrawn="1"/>
        </p:nvCxnSpPr>
        <p:spPr>
          <a:xfrm flipH="1" flipV="1">
            <a:off x="862617" y="5700882"/>
            <a:ext cx="497414" cy="406065"/>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2688082" y="5350135"/>
            <a:ext cx="1868968" cy="802656"/>
          </a:xfrm>
          <a:prstGeom prst="rect">
            <a:avLst/>
          </a:prstGeom>
        </p:spPr>
        <p:txBody>
          <a:bodyPr wrap="square">
            <a:spAutoFit/>
          </a:bodyPr>
          <a:lstStyle/>
          <a:p>
            <a:r>
              <a:rPr lang="en-GB" sz="1292" b="1" dirty="0"/>
              <a:t>Current completeness</a:t>
            </a:r>
          </a:p>
          <a:p>
            <a:r>
              <a:rPr lang="en-GB" sz="1108" dirty="0">
                <a:solidFill>
                  <a:srgbClr val="146767"/>
                </a:solidFill>
              </a:rPr>
              <a:t>This shows how many people completed questionnaires at </a:t>
            </a:r>
            <a:r>
              <a:rPr lang="en-GB" sz="1108" spc="-46" dirty="0">
                <a:solidFill>
                  <a:srgbClr val="146767"/>
                </a:solidFill>
              </a:rPr>
              <a:t>their first and at a return visit.</a:t>
            </a:r>
          </a:p>
        </p:txBody>
      </p:sp>
      <p:sp>
        <p:nvSpPr>
          <p:cNvPr id="22" name="Rectangle 21"/>
          <p:cNvSpPr/>
          <p:nvPr userDrawn="1"/>
        </p:nvSpPr>
        <p:spPr>
          <a:xfrm>
            <a:off x="6146372" y="5335817"/>
            <a:ext cx="2551022" cy="873316"/>
          </a:xfrm>
          <a:prstGeom prst="rect">
            <a:avLst/>
          </a:prstGeom>
          <a:noFill/>
        </p:spPr>
        <p:txBody>
          <a:bodyPr wrap="square">
            <a:spAutoFit/>
          </a:bodyPr>
          <a:lstStyle/>
          <a:p>
            <a:r>
              <a:rPr lang="en-GB" sz="1015" kern="1200" dirty="0">
                <a:solidFill>
                  <a:schemeClr val="tx1"/>
                </a:solidFill>
                <a:effectLst/>
                <a:latin typeface="+mn-lt"/>
                <a:ea typeface="+mn-ea"/>
                <a:cs typeface="+mn-cs"/>
              </a:rPr>
              <a:t>The Child Outcomes Research Consortium (CORC) is the UK’s leading membership organisation that collects and uses evidence to improve children and young people’s mental health and wellbeing.</a:t>
            </a:r>
          </a:p>
        </p:txBody>
      </p:sp>
      <p:sp>
        <p:nvSpPr>
          <p:cNvPr id="24" name="Text Placeholder 3"/>
          <p:cNvSpPr txBox="1">
            <a:spLocks/>
          </p:cNvSpPr>
          <p:nvPr userDrawn="1"/>
        </p:nvSpPr>
        <p:spPr>
          <a:xfrm>
            <a:off x="552449" y="1913515"/>
            <a:ext cx="3747879" cy="413287"/>
          </a:xfrm>
          <a:prstGeom prst="rect">
            <a:avLst/>
          </a:prstGeom>
        </p:spPr>
        <p:txBody>
          <a:bodyPr vert="horz" lIns="84406" tIns="42203" rIns="84406" bIns="42203" rtlCol="0">
            <a:normAutofit/>
          </a:bodyPr>
          <a:lstStyle>
            <a:lvl1pPr marL="0" indent="0" algn="l" defTabSz="914400" rtl="0"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62" dirty="0"/>
              <a:t>If the service saw 100 people:</a:t>
            </a:r>
            <a:endParaRPr lang="en-GB" sz="1292" dirty="0"/>
          </a:p>
        </p:txBody>
      </p:sp>
      <p:sp>
        <p:nvSpPr>
          <p:cNvPr id="27" name="Text Placeholder 494"/>
          <p:cNvSpPr>
            <a:spLocks noGrp="1"/>
          </p:cNvSpPr>
          <p:nvPr>
            <p:ph type="body" sz="quarter" idx="14"/>
          </p:nvPr>
        </p:nvSpPr>
        <p:spPr>
          <a:xfrm>
            <a:off x="542742" y="2377440"/>
            <a:ext cx="1768691" cy="2644306"/>
          </a:xfrm>
          <a:prstGeom prst="rect">
            <a:avLst/>
          </a:prstGeom>
        </p:spPr>
        <p:txBody>
          <a:bodyPr/>
          <a:lstStyle>
            <a:lvl1pPr marL="0" indent="0">
              <a:buNone/>
              <a:defRPr/>
            </a:lvl1pPr>
          </a:lstStyle>
          <a:p>
            <a:pPr lvl="0"/>
            <a:endParaRPr lang="en-GB" dirty="0"/>
          </a:p>
        </p:txBody>
      </p:sp>
      <p:sp>
        <p:nvSpPr>
          <p:cNvPr id="28" name="Text Placeholder 494"/>
          <p:cNvSpPr>
            <a:spLocks noGrp="1"/>
          </p:cNvSpPr>
          <p:nvPr>
            <p:ph type="body" sz="quarter" idx="15"/>
          </p:nvPr>
        </p:nvSpPr>
        <p:spPr>
          <a:xfrm>
            <a:off x="2705863" y="2377440"/>
            <a:ext cx="1768691" cy="2644306"/>
          </a:xfrm>
          <a:prstGeom prst="rect">
            <a:avLst/>
          </a:prstGeom>
        </p:spPr>
        <p:txBody>
          <a:bodyPr/>
          <a:lstStyle>
            <a:lvl1pPr marL="0" indent="0">
              <a:buNone/>
              <a:defRPr/>
            </a:lvl1pPr>
          </a:lstStyle>
          <a:p>
            <a:pPr lvl="0"/>
            <a:endParaRPr lang="en-GB" dirty="0"/>
          </a:p>
        </p:txBody>
      </p:sp>
      <p:sp>
        <p:nvSpPr>
          <p:cNvPr id="29" name="Text Placeholder 494"/>
          <p:cNvSpPr>
            <a:spLocks noGrp="1"/>
          </p:cNvSpPr>
          <p:nvPr>
            <p:ph type="body" sz="quarter" idx="16"/>
          </p:nvPr>
        </p:nvSpPr>
        <p:spPr>
          <a:xfrm>
            <a:off x="4821571" y="2379090"/>
            <a:ext cx="1768691" cy="2617604"/>
          </a:xfrm>
          <a:prstGeom prst="rect">
            <a:avLst/>
          </a:prstGeom>
        </p:spPr>
        <p:txBody>
          <a:bodyPr/>
          <a:lstStyle>
            <a:lvl1pPr marL="0" indent="0">
              <a:buNone/>
              <a:defRPr/>
            </a:lvl1pPr>
          </a:lstStyle>
          <a:p>
            <a:pPr lvl="0"/>
            <a:endParaRPr lang="en-GB" dirty="0"/>
          </a:p>
        </p:txBody>
      </p:sp>
      <p:sp>
        <p:nvSpPr>
          <p:cNvPr id="30" name="Text Placeholder 494"/>
          <p:cNvSpPr>
            <a:spLocks noGrp="1"/>
          </p:cNvSpPr>
          <p:nvPr>
            <p:ph type="body" sz="quarter" idx="17"/>
          </p:nvPr>
        </p:nvSpPr>
        <p:spPr>
          <a:xfrm>
            <a:off x="6956147" y="2379090"/>
            <a:ext cx="1768691" cy="2617604"/>
          </a:xfrm>
          <a:prstGeom prst="rect">
            <a:avLst/>
          </a:prstGeom>
        </p:spPr>
        <p:txBody>
          <a:bodyPr/>
          <a:lstStyle>
            <a:lvl1pPr marL="0" indent="0">
              <a:buNone/>
              <a:defRPr/>
            </a:lvl1pPr>
          </a:lstStyle>
          <a:p>
            <a:pPr lvl="0"/>
            <a:endParaRPr lang="en-GB" dirty="0"/>
          </a:p>
        </p:txBody>
      </p:sp>
      <p:sp>
        <p:nvSpPr>
          <p:cNvPr id="31" name="Text Placeholder 986"/>
          <p:cNvSpPr>
            <a:spLocks noGrp="1"/>
          </p:cNvSpPr>
          <p:nvPr>
            <p:ph type="body" sz="quarter" idx="18"/>
          </p:nvPr>
        </p:nvSpPr>
        <p:spPr>
          <a:xfrm>
            <a:off x="552450" y="1594891"/>
            <a:ext cx="574014" cy="298450"/>
          </a:xfrm>
          <a:prstGeom prst="rect">
            <a:avLst/>
          </a:prstGeom>
        </p:spPr>
        <p:txBody>
          <a:bodyPr>
            <a:noAutofit/>
          </a:bodyPr>
          <a:lstStyle>
            <a:lvl1pPr marL="0" indent="0">
              <a:buNone/>
              <a:defRPr sz="1477" b="1"/>
            </a:lvl1pPr>
          </a:lstStyle>
          <a:p>
            <a:pPr lvl="0"/>
            <a:endParaRPr lang="en-GB" dirty="0"/>
          </a:p>
        </p:txBody>
      </p:sp>
      <p:sp>
        <p:nvSpPr>
          <p:cNvPr id="32" name="Text Placeholder 494"/>
          <p:cNvSpPr>
            <a:spLocks noGrp="1"/>
          </p:cNvSpPr>
          <p:nvPr>
            <p:ph type="body" sz="quarter" idx="19"/>
          </p:nvPr>
        </p:nvSpPr>
        <p:spPr>
          <a:xfrm>
            <a:off x="545060" y="5359543"/>
            <a:ext cx="2147642" cy="852367"/>
          </a:xfrm>
          <a:prstGeom prst="rect">
            <a:avLst/>
          </a:prstGeom>
        </p:spPr>
        <p:txBody>
          <a:bodyPr>
            <a:normAutofit/>
          </a:bodyPr>
          <a:lstStyle>
            <a:lvl1pPr marL="0" indent="0" algn="ctr">
              <a:buNone/>
              <a:defRPr sz="1846" b="1">
                <a:solidFill>
                  <a:schemeClr val="accent5">
                    <a:lumMod val="75000"/>
                  </a:schemeClr>
                </a:solidFill>
              </a:defRPr>
            </a:lvl1pPr>
          </a:lstStyle>
          <a:p>
            <a:pPr lvl="0"/>
            <a:endParaRPr lang="en-GB" dirty="0"/>
          </a:p>
        </p:txBody>
      </p:sp>
      <p:sp>
        <p:nvSpPr>
          <p:cNvPr id="33" name="Rectangle 32"/>
          <p:cNvSpPr/>
          <p:nvPr userDrawn="1"/>
        </p:nvSpPr>
        <p:spPr>
          <a:xfrm>
            <a:off x="477745" y="403600"/>
            <a:ext cx="8257442" cy="603691"/>
          </a:xfrm>
          <a:prstGeom prst="rect">
            <a:avLst/>
          </a:prstGeom>
        </p:spPr>
        <p:txBody>
          <a:bodyPr wrap="square">
            <a:spAutoFit/>
          </a:bodyPr>
          <a:lstStyle/>
          <a:p>
            <a:r>
              <a:rPr lang="en-GB" sz="3323" b="1" dirty="0"/>
              <a:t>OUR DATA</a:t>
            </a:r>
            <a:endParaRPr lang="en-GB" sz="3323" b="1" dirty="0">
              <a:solidFill>
                <a:srgbClr val="FF0000"/>
              </a:solidFill>
            </a:endParaRPr>
          </a:p>
        </p:txBody>
      </p:sp>
      <p:sp>
        <p:nvSpPr>
          <p:cNvPr id="26" name="Text Placeholder 492"/>
          <p:cNvSpPr>
            <a:spLocks noGrp="1"/>
          </p:cNvSpPr>
          <p:nvPr>
            <p:ph type="body" sz="quarter" idx="13" hasCustomPrompt="1"/>
          </p:nvPr>
        </p:nvSpPr>
        <p:spPr>
          <a:xfrm>
            <a:off x="575606" y="1109664"/>
            <a:ext cx="3670298" cy="369511"/>
          </a:xfrm>
          <a:prstGeom prst="rect">
            <a:avLst/>
          </a:prstGeom>
        </p:spPr>
        <p:txBody>
          <a:bodyPr/>
          <a:lstStyle>
            <a:lvl1pPr marL="0" indent="0">
              <a:buNone/>
              <a:defRPr sz="1662"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b="1" dirty="0"/>
              <a:t>Date from/to</a:t>
            </a:r>
            <a:endParaRPr lang="en-GB" dirty="0"/>
          </a:p>
        </p:txBody>
      </p:sp>
      <p:sp>
        <p:nvSpPr>
          <p:cNvPr id="38" name="TextBox 37"/>
          <p:cNvSpPr txBox="1"/>
          <p:nvPr userDrawn="1"/>
        </p:nvSpPr>
        <p:spPr>
          <a:xfrm>
            <a:off x="542742" y="5354839"/>
            <a:ext cx="2143021" cy="546945"/>
          </a:xfrm>
          <a:prstGeom prst="rect">
            <a:avLst/>
          </a:prstGeom>
          <a:solidFill>
            <a:schemeClr val="accent5">
              <a:lumMod val="20000"/>
              <a:lumOff val="80000"/>
            </a:schemeClr>
          </a:solidFill>
        </p:spPr>
        <p:txBody>
          <a:bodyPr wrap="square" rtlCol="0">
            <a:spAutoFit/>
          </a:bodyPr>
          <a:lstStyle/>
          <a:p>
            <a:pPr algn="ctr"/>
            <a:endParaRPr lang="en-GB" sz="2954" b="1" dirty="0">
              <a:solidFill>
                <a:srgbClr val="2C919C"/>
              </a:solidFill>
            </a:endParaRPr>
          </a:p>
        </p:txBody>
      </p:sp>
      <p:pic>
        <p:nvPicPr>
          <p:cNvPr id="35" name="Picture 2" descr="C:\Users\EBPUIntern\Downloads\CORC LOGO 2016_RGBMedium.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03677" y="5436375"/>
            <a:ext cx="1383337" cy="659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5234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pleBreakdown">
    <p:spTree>
      <p:nvGrpSpPr>
        <p:cNvPr id="1" name=""/>
        <p:cNvGrpSpPr/>
        <p:nvPr/>
      </p:nvGrpSpPr>
      <p:grpSpPr>
        <a:xfrm>
          <a:off x="0" y="0"/>
          <a:ext cx="0" cy="0"/>
          <a:chOff x="0" y="0"/>
          <a:chExt cx="0" cy="0"/>
        </a:xfrm>
      </p:grpSpPr>
      <p:sp>
        <p:nvSpPr>
          <p:cNvPr id="39" name="Rectangle 38"/>
          <p:cNvSpPr/>
          <p:nvPr userDrawn="1"/>
        </p:nvSpPr>
        <p:spPr>
          <a:xfrm>
            <a:off x="530365" y="1824715"/>
            <a:ext cx="8295609" cy="4239015"/>
          </a:xfrm>
          <a:prstGeom prst="rect">
            <a:avLst/>
          </a:prstGeom>
          <a:solidFill>
            <a:srgbClr val="DC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0" name="Rectangle 39"/>
          <p:cNvSpPr/>
          <p:nvPr userDrawn="1"/>
        </p:nvSpPr>
        <p:spPr>
          <a:xfrm>
            <a:off x="2723783" y="2395979"/>
            <a:ext cx="1860923" cy="3207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1" name="Rectangle 40"/>
          <p:cNvSpPr/>
          <p:nvPr userDrawn="1"/>
        </p:nvSpPr>
        <p:spPr>
          <a:xfrm>
            <a:off x="4777172" y="2395979"/>
            <a:ext cx="1860923" cy="3207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2" name="Rectangle 41"/>
          <p:cNvSpPr/>
          <p:nvPr userDrawn="1"/>
        </p:nvSpPr>
        <p:spPr>
          <a:xfrm>
            <a:off x="6830563" y="2395979"/>
            <a:ext cx="1860923" cy="3207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10" name="Rectangle 9"/>
          <p:cNvSpPr/>
          <p:nvPr/>
        </p:nvSpPr>
        <p:spPr>
          <a:xfrm>
            <a:off x="670394" y="2395979"/>
            <a:ext cx="1860923" cy="3207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3" name="Text Placeholder 3"/>
          <p:cNvSpPr txBox="1">
            <a:spLocks/>
          </p:cNvSpPr>
          <p:nvPr userDrawn="1"/>
        </p:nvSpPr>
        <p:spPr>
          <a:xfrm>
            <a:off x="737135" y="879407"/>
            <a:ext cx="3747879" cy="413287"/>
          </a:xfrm>
          <a:prstGeom prst="rect">
            <a:avLst/>
          </a:prstGeom>
        </p:spPr>
        <p:txBody>
          <a:bodyPr vert="horz" lIns="84406" tIns="42203" rIns="84406" bIns="42203" rtlCol="0">
            <a:normAutofit/>
          </a:bodyPr>
          <a:lstStyle>
            <a:lvl1pPr marL="0" indent="0" algn="l" defTabSz="914400" rtl="0"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292" b="1" kern="1200" dirty="0">
                <a:solidFill>
                  <a:schemeClr val="tx1"/>
                </a:solidFill>
                <a:latin typeface="+mn-lt"/>
                <a:ea typeface="+mn-ea"/>
                <a:cs typeface="+mn-cs"/>
              </a:rPr>
              <a:t>      people were </a:t>
            </a:r>
            <a:r>
              <a:rPr lang="en-GB" sz="1292" dirty="0"/>
              <a:t>seen by the service</a:t>
            </a:r>
          </a:p>
        </p:txBody>
      </p:sp>
      <p:sp>
        <p:nvSpPr>
          <p:cNvPr id="24" name="Text Placeholder 3"/>
          <p:cNvSpPr txBox="1">
            <a:spLocks/>
          </p:cNvSpPr>
          <p:nvPr userDrawn="1"/>
        </p:nvSpPr>
        <p:spPr>
          <a:xfrm>
            <a:off x="575606" y="1871813"/>
            <a:ext cx="3747879" cy="413287"/>
          </a:xfrm>
          <a:prstGeom prst="rect">
            <a:avLst/>
          </a:prstGeom>
        </p:spPr>
        <p:txBody>
          <a:bodyPr vert="horz" lIns="84406" tIns="42203" rIns="84406" bIns="42203" rtlCol="0">
            <a:normAutofit/>
          </a:bodyPr>
          <a:lstStyle>
            <a:lvl1pPr marL="0" indent="0" algn="l" defTabSz="914400" rtl="0"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62" dirty="0"/>
              <a:t>If the service saw 100 people:</a:t>
            </a:r>
            <a:endParaRPr lang="en-GB" sz="1292" dirty="0"/>
          </a:p>
        </p:txBody>
      </p:sp>
      <p:sp>
        <p:nvSpPr>
          <p:cNvPr id="38" name="TextBox 37"/>
          <p:cNvSpPr txBox="1"/>
          <p:nvPr userDrawn="1"/>
        </p:nvSpPr>
        <p:spPr>
          <a:xfrm>
            <a:off x="530366" y="1086051"/>
            <a:ext cx="8257470" cy="688843"/>
          </a:xfrm>
          <a:prstGeom prst="rect">
            <a:avLst/>
          </a:prstGeom>
          <a:noFill/>
        </p:spPr>
        <p:txBody>
          <a:bodyPr wrap="square" rtlCol="0">
            <a:spAutoFit/>
          </a:bodyPr>
          <a:lstStyle/>
          <a:p>
            <a:r>
              <a:rPr lang="en-GB" sz="1292" dirty="0"/>
              <a:t>This</a:t>
            </a:r>
            <a:r>
              <a:rPr lang="en-GB" sz="1292" baseline="0" dirty="0"/>
              <a:t> slide displays a summary of age, gender, ethnicity and [insert 4</a:t>
            </a:r>
            <a:r>
              <a:rPr lang="en-GB" sz="1292" baseline="30000" dirty="0"/>
              <a:t>th</a:t>
            </a:r>
            <a:r>
              <a:rPr lang="en-GB" sz="1292" baseline="0" dirty="0"/>
              <a:t> waffle description] shown in further detail in the report. This sample may not be representative of every child seen by your service as data may not have been submitted for all children, and completeness may vary across variables. </a:t>
            </a:r>
            <a:endParaRPr lang="en-GB" sz="1292" dirty="0"/>
          </a:p>
        </p:txBody>
      </p:sp>
      <p:sp>
        <p:nvSpPr>
          <p:cNvPr id="43" name="Rectangle 42"/>
          <p:cNvSpPr/>
          <p:nvPr userDrawn="1"/>
        </p:nvSpPr>
        <p:spPr>
          <a:xfrm>
            <a:off x="477745" y="358774"/>
            <a:ext cx="8257442" cy="490134"/>
          </a:xfrm>
          <a:prstGeom prst="rect">
            <a:avLst/>
          </a:prstGeom>
        </p:spPr>
        <p:txBody>
          <a:bodyPr wrap="square">
            <a:spAutoFit/>
          </a:bodyPr>
          <a:lstStyle/>
          <a:p>
            <a:r>
              <a:rPr lang="en-GB" sz="2585" b="1" dirty="0"/>
              <a:t>Who is in your sample?</a:t>
            </a:r>
            <a:endParaRPr lang="en-GB" sz="2585" b="1" dirty="0">
              <a:solidFill>
                <a:srgbClr val="FF0000"/>
              </a:solidFill>
            </a:endParaRPr>
          </a:p>
        </p:txBody>
      </p:sp>
      <p:sp>
        <p:nvSpPr>
          <p:cNvPr id="32" name="TextBox 31"/>
          <p:cNvSpPr txBox="1"/>
          <p:nvPr userDrawn="1"/>
        </p:nvSpPr>
        <p:spPr>
          <a:xfrm>
            <a:off x="552450" y="6356351"/>
            <a:ext cx="5467350" cy="291170"/>
          </a:xfrm>
          <a:prstGeom prst="rect">
            <a:avLst/>
          </a:prstGeom>
          <a:noFill/>
        </p:spPr>
        <p:txBody>
          <a:bodyPr wrap="square" rtlCol="0">
            <a:spAutoFit/>
          </a:bodyPr>
          <a:lstStyle/>
          <a:p>
            <a:r>
              <a:rPr lang="en-GB" sz="1292" b="0" dirty="0">
                <a:solidFill>
                  <a:schemeClr val="tx1">
                    <a:lumMod val="50000"/>
                    <a:lumOff val="50000"/>
                  </a:schemeClr>
                </a:solidFill>
              </a:rPr>
              <a:t>Who is in your sample?</a:t>
            </a:r>
          </a:p>
        </p:txBody>
      </p:sp>
      <p:sp>
        <p:nvSpPr>
          <p:cNvPr id="4" name="Content Placeholder 3"/>
          <p:cNvSpPr>
            <a:spLocks noGrp="1"/>
          </p:cNvSpPr>
          <p:nvPr>
            <p:ph sz="quarter" idx="19" hasCustomPrompt="1"/>
          </p:nvPr>
        </p:nvSpPr>
        <p:spPr>
          <a:xfrm>
            <a:off x="789843" y="2701288"/>
            <a:ext cx="1661538" cy="2597034"/>
          </a:xfrm>
        </p:spPr>
        <p:txBody>
          <a:bodyPr/>
          <a:lstStyle>
            <a:lvl1pPr>
              <a:defRPr/>
            </a:lvl1pPr>
          </a:lstStyle>
          <a:p>
            <a:pPr lvl="0"/>
            <a:r>
              <a:rPr lang="en-GB" dirty="0"/>
              <a:t>Object</a:t>
            </a:r>
          </a:p>
        </p:txBody>
      </p:sp>
      <p:sp>
        <p:nvSpPr>
          <p:cNvPr id="37" name="Content Placeholder 3"/>
          <p:cNvSpPr>
            <a:spLocks noGrp="1"/>
          </p:cNvSpPr>
          <p:nvPr>
            <p:ph sz="quarter" idx="20" hasCustomPrompt="1"/>
          </p:nvPr>
        </p:nvSpPr>
        <p:spPr>
          <a:xfrm>
            <a:off x="6971576" y="2701288"/>
            <a:ext cx="1661538" cy="2625314"/>
          </a:xfrm>
        </p:spPr>
        <p:txBody>
          <a:bodyPr/>
          <a:lstStyle/>
          <a:p>
            <a:pPr lvl="0"/>
            <a:r>
              <a:rPr lang="en-GB"/>
              <a:t>Object</a:t>
            </a:r>
            <a:endParaRPr lang="en-GB" dirty="0"/>
          </a:p>
        </p:txBody>
      </p:sp>
      <p:sp>
        <p:nvSpPr>
          <p:cNvPr id="44" name="Content Placeholder 3"/>
          <p:cNvSpPr>
            <a:spLocks noGrp="1"/>
          </p:cNvSpPr>
          <p:nvPr>
            <p:ph sz="quarter" idx="21" hasCustomPrompt="1"/>
          </p:nvPr>
        </p:nvSpPr>
        <p:spPr>
          <a:xfrm>
            <a:off x="4876865" y="2701288"/>
            <a:ext cx="1661538" cy="2625314"/>
          </a:xfrm>
        </p:spPr>
        <p:txBody>
          <a:bodyPr/>
          <a:lstStyle/>
          <a:p>
            <a:pPr lvl="0"/>
            <a:r>
              <a:rPr lang="en-GB" dirty="0"/>
              <a:t>Object</a:t>
            </a:r>
          </a:p>
        </p:txBody>
      </p:sp>
      <p:sp>
        <p:nvSpPr>
          <p:cNvPr id="45" name="Content Placeholder 3"/>
          <p:cNvSpPr>
            <a:spLocks noGrp="1"/>
          </p:cNvSpPr>
          <p:nvPr>
            <p:ph sz="quarter" idx="22" hasCustomPrompt="1"/>
          </p:nvPr>
        </p:nvSpPr>
        <p:spPr>
          <a:xfrm>
            <a:off x="2823476" y="2701288"/>
            <a:ext cx="1661538" cy="2597882"/>
          </a:xfrm>
        </p:spPr>
        <p:txBody>
          <a:bodyPr/>
          <a:lstStyle/>
          <a:p>
            <a:pPr lvl="0"/>
            <a:r>
              <a:rPr lang="en-GB" dirty="0"/>
              <a:t>Object</a:t>
            </a:r>
          </a:p>
        </p:txBody>
      </p:sp>
      <p:sp>
        <p:nvSpPr>
          <p:cNvPr id="7" name="Content Placeholder 6"/>
          <p:cNvSpPr>
            <a:spLocks noGrp="1"/>
          </p:cNvSpPr>
          <p:nvPr>
            <p:ph sz="quarter" idx="23"/>
          </p:nvPr>
        </p:nvSpPr>
        <p:spPr>
          <a:xfrm>
            <a:off x="570568" y="886252"/>
            <a:ext cx="530469" cy="319087"/>
          </a:xfrm>
        </p:spPr>
        <p:txBody>
          <a:bodyPr/>
          <a:lstStyle>
            <a:lvl1pPr>
              <a:defRPr b="1"/>
            </a:lvl1pPr>
          </a:lstStyle>
          <a:p>
            <a:pPr lvl="0"/>
            <a:endParaRPr lang="en-GB" dirty="0"/>
          </a:p>
        </p:txBody>
      </p:sp>
      <p:sp>
        <p:nvSpPr>
          <p:cNvPr id="20"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
        <p:nvSpPr>
          <p:cNvPr id="21" name="Rectangle 20"/>
          <p:cNvSpPr/>
          <p:nvPr userDrawn="1"/>
        </p:nvSpPr>
        <p:spPr>
          <a:xfrm>
            <a:off x="-16608" y="-89330"/>
            <a:ext cx="244380" cy="7204836"/>
          </a:xfrm>
          <a:prstGeom prst="rect">
            <a:avLst/>
          </a:prstGeom>
          <a:solidFill>
            <a:srgbClr val="43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Tree>
    <p:extLst>
      <p:ext uri="{BB962C8B-B14F-4D97-AF65-F5344CB8AC3E}">
        <p14:creationId xmlns:p14="http://schemas.microsoft.com/office/powerpoint/2010/main" val="18583647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ampleBreakdown_3boxes">
    <p:spTree>
      <p:nvGrpSpPr>
        <p:cNvPr id="1" name=""/>
        <p:cNvGrpSpPr/>
        <p:nvPr/>
      </p:nvGrpSpPr>
      <p:grpSpPr>
        <a:xfrm>
          <a:off x="0" y="0"/>
          <a:ext cx="0" cy="0"/>
          <a:chOff x="0" y="0"/>
          <a:chExt cx="0" cy="0"/>
        </a:xfrm>
      </p:grpSpPr>
      <p:sp>
        <p:nvSpPr>
          <p:cNvPr id="39" name="Rectangle 38"/>
          <p:cNvSpPr/>
          <p:nvPr userDrawn="1"/>
        </p:nvSpPr>
        <p:spPr>
          <a:xfrm>
            <a:off x="530365" y="1824715"/>
            <a:ext cx="8295609" cy="4239015"/>
          </a:xfrm>
          <a:prstGeom prst="rect">
            <a:avLst/>
          </a:prstGeom>
          <a:solidFill>
            <a:srgbClr val="DC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0" name="Rectangle 39"/>
          <p:cNvSpPr/>
          <p:nvPr userDrawn="1"/>
        </p:nvSpPr>
        <p:spPr>
          <a:xfrm>
            <a:off x="2723783" y="2395979"/>
            <a:ext cx="1860923" cy="3207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1" name="Rectangle 40"/>
          <p:cNvSpPr/>
          <p:nvPr userDrawn="1"/>
        </p:nvSpPr>
        <p:spPr>
          <a:xfrm>
            <a:off x="4777172" y="2395979"/>
            <a:ext cx="1860923" cy="3207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0" name="Rectangle 9"/>
          <p:cNvSpPr/>
          <p:nvPr/>
        </p:nvSpPr>
        <p:spPr>
          <a:xfrm>
            <a:off x="670394" y="2395979"/>
            <a:ext cx="1860923" cy="3207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3" name="Text Placeholder 3"/>
          <p:cNvSpPr txBox="1">
            <a:spLocks/>
          </p:cNvSpPr>
          <p:nvPr userDrawn="1"/>
        </p:nvSpPr>
        <p:spPr>
          <a:xfrm>
            <a:off x="737135" y="879407"/>
            <a:ext cx="3747879" cy="413287"/>
          </a:xfrm>
          <a:prstGeom prst="rect">
            <a:avLst/>
          </a:prstGeom>
        </p:spPr>
        <p:txBody>
          <a:bodyPr vert="horz" lIns="84406" tIns="42203" rIns="84406" bIns="42203" rtlCol="0">
            <a:normAutofit/>
          </a:bodyPr>
          <a:lstStyle>
            <a:lvl1pPr marL="0" indent="0" algn="l" defTabSz="914400" rtl="0"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292" b="1" kern="1200" dirty="0">
                <a:solidFill>
                  <a:schemeClr val="tx1"/>
                </a:solidFill>
                <a:latin typeface="+mn-lt"/>
                <a:ea typeface="+mn-ea"/>
                <a:cs typeface="+mn-cs"/>
              </a:rPr>
              <a:t>      people were </a:t>
            </a:r>
            <a:r>
              <a:rPr lang="en-GB" sz="1292" dirty="0"/>
              <a:t>seen by the service</a:t>
            </a:r>
          </a:p>
        </p:txBody>
      </p:sp>
      <p:sp>
        <p:nvSpPr>
          <p:cNvPr id="24" name="Text Placeholder 3"/>
          <p:cNvSpPr txBox="1">
            <a:spLocks/>
          </p:cNvSpPr>
          <p:nvPr userDrawn="1"/>
        </p:nvSpPr>
        <p:spPr>
          <a:xfrm>
            <a:off x="575606" y="1871813"/>
            <a:ext cx="3747879" cy="413287"/>
          </a:xfrm>
          <a:prstGeom prst="rect">
            <a:avLst/>
          </a:prstGeom>
        </p:spPr>
        <p:txBody>
          <a:bodyPr vert="horz" lIns="84406" tIns="42203" rIns="84406" bIns="42203" rtlCol="0">
            <a:normAutofit/>
          </a:bodyPr>
          <a:lstStyle>
            <a:lvl1pPr marL="0" indent="0" algn="l" defTabSz="914400" rtl="0"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62" dirty="0"/>
              <a:t>If the service saw 100 people:</a:t>
            </a:r>
            <a:endParaRPr lang="en-GB" sz="1292" dirty="0"/>
          </a:p>
        </p:txBody>
      </p:sp>
      <p:sp>
        <p:nvSpPr>
          <p:cNvPr id="38" name="TextBox 37"/>
          <p:cNvSpPr txBox="1"/>
          <p:nvPr userDrawn="1"/>
        </p:nvSpPr>
        <p:spPr>
          <a:xfrm>
            <a:off x="530366" y="1086051"/>
            <a:ext cx="8257470" cy="688843"/>
          </a:xfrm>
          <a:prstGeom prst="rect">
            <a:avLst/>
          </a:prstGeom>
          <a:noFill/>
        </p:spPr>
        <p:txBody>
          <a:bodyPr wrap="square" rtlCol="0">
            <a:spAutoFit/>
          </a:bodyPr>
          <a:lstStyle/>
          <a:p>
            <a:r>
              <a:rPr lang="en-GB" sz="1292" dirty="0"/>
              <a:t>This</a:t>
            </a:r>
            <a:r>
              <a:rPr lang="en-GB" sz="1292" baseline="0" dirty="0"/>
              <a:t> slide displays a summary of age, gender, ethnicity and [insert 4</a:t>
            </a:r>
            <a:r>
              <a:rPr lang="en-GB" sz="1292" baseline="30000" dirty="0"/>
              <a:t>th</a:t>
            </a:r>
            <a:r>
              <a:rPr lang="en-GB" sz="1292" baseline="0" dirty="0"/>
              <a:t> waffle description] shown in further detail in the report. This sample may not be representative of every child seen by your service as data may not have been submitted for all children, and completeness may vary across variables. </a:t>
            </a:r>
            <a:endParaRPr lang="en-GB" sz="1292" dirty="0"/>
          </a:p>
        </p:txBody>
      </p:sp>
      <p:sp>
        <p:nvSpPr>
          <p:cNvPr id="43" name="Rectangle 42"/>
          <p:cNvSpPr/>
          <p:nvPr userDrawn="1"/>
        </p:nvSpPr>
        <p:spPr>
          <a:xfrm>
            <a:off x="477745" y="358774"/>
            <a:ext cx="8257442" cy="490134"/>
          </a:xfrm>
          <a:prstGeom prst="rect">
            <a:avLst/>
          </a:prstGeom>
        </p:spPr>
        <p:txBody>
          <a:bodyPr wrap="square">
            <a:spAutoFit/>
          </a:bodyPr>
          <a:lstStyle/>
          <a:p>
            <a:r>
              <a:rPr lang="en-GB" sz="2585" b="1" dirty="0"/>
              <a:t>Who is in your sample?</a:t>
            </a:r>
            <a:endParaRPr lang="en-GB" sz="2585" b="1" dirty="0">
              <a:solidFill>
                <a:srgbClr val="FF0000"/>
              </a:solidFill>
            </a:endParaRPr>
          </a:p>
        </p:txBody>
      </p:sp>
      <p:sp>
        <p:nvSpPr>
          <p:cNvPr id="32" name="TextBox 31"/>
          <p:cNvSpPr txBox="1"/>
          <p:nvPr userDrawn="1"/>
        </p:nvSpPr>
        <p:spPr>
          <a:xfrm>
            <a:off x="552450" y="6356351"/>
            <a:ext cx="5467350" cy="291170"/>
          </a:xfrm>
          <a:prstGeom prst="rect">
            <a:avLst/>
          </a:prstGeom>
          <a:noFill/>
        </p:spPr>
        <p:txBody>
          <a:bodyPr wrap="square" rtlCol="0">
            <a:spAutoFit/>
          </a:bodyPr>
          <a:lstStyle/>
          <a:p>
            <a:r>
              <a:rPr lang="en-GB" sz="1292" b="0" dirty="0">
                <a:solidFill>
                  <a:schemeClr val="tx1">
                    <a:lumMod val="50000"/>
                    <a:lumOff val="50000"/>
                  </a:schemeClr>
                </a:solidFill>
              </a:rPr>
              <a:t>Who is in your sample?</a:t>
            </a:r>
          </a:p>
        </p:txBody>
      </p:sp>
      <p:sp>
        <p:nvSpPr>
          <p:cNvPr id="4" name="Content Placeholder 3"/>
          <p:cNvSpPr>
            <a:spLocks noGrp="1"/>
          </p:cNvSpPr>
          <p:nvPr>
            <p:ph sz="quarter" idx="19" hasCustomPrompt="1"/>
          </p:nvPr>
        </p:nvSpPr>
        <p:spPr>
          <a:xfrm>
            <a:off x="789843" y="2701288"/>
            <a:ext cx="1661538" cy="2597034"/>
          </a:xfrm>
        </p:spPr>
        <p:txBody>
          <a:bodyPr/>
          <a:lstStyle>
            <a:lvl1pPr>
              <a:defRPr/>
            </a:lvl1pPr>
          </a:lstStyle>
          <a:p>
            <a:pPr lvl="0"/>
            <a:r>
              <a:rPr lang="en-GB" dirty="0"/>
              <a:t>Object</a:t>
            </a:r>
          </a:p>
        </p:txBody>
      </p:sp>
      <p:sp>
        <p:nvSpPr>
          <p:cNvPr id="44" name="Content Placeholder 3"/>
          <p:cNvSpPr>
            <a:spLocks noGrp="1"/>
          </p:cNvSpPr>
          <p:nvPr>
            <p:ph sz="quarter" idx="21" hasCustomPrompt="1"/>
          </p:nvPr>
        </p:nvSpPr>
        <p:spPr>
          <a:xfrm>
            <a:off x="4876865" y="2701288"/>
            <a:ext cx="1661538" cy="2625314"/>
          </a:xfrm>
        </p:spPr>
        <p:txBody>
          <a:bodyPr/>
          <a:lstStyle/>
          <a:p>
            <a:pPr lvl="0"/>
            <a:r>
              <a:rPr lang="en-GB" dirty="0"/>
              <a:t>Object</a:t>
            </a:r>
          </a:p>
        </p:txBody>
      </p:sp>
      <p:sp>
        <p:nvSpPr>
          <p:cNvPr id="45" name="Content Placeholder 3"/>
          <p:cNvSpPr>
            <a:spLocks noGrp="1"/>
          </p:cNvSpPr>
          <p:nvPr>
            <p:ph sz="quarter" idx="22" hasCustomPrompt="1"/>
          </p:nvPr>
        </p:nvSpPr>
        <p:spPr>
          <a:xfrm>
            <a:off x="2823476" y="2701288"/>
            <a:ext cx="1661538" cy="2597882"/>
          </a:xfrm>
        </p:spPr>
        <p:txBody>
          <a:bodyPr/>
          <a:lstStyle/>
          <a:p>
            <a:pPr lvl="0"/>
            <a:r>
              <a:rPr lang="en-GB" dirty="0"/>
              <a:t>Object</a:t>
            </a:r>
          </a:p>
        </p:txBody>
      </p:sp>
      <p:sp>
        <p:nvSpPr>
          <p:cNvPr id="7" name="Content Placeholder 6"/>
          <p:cNvSpPr>
            <a:spLocks noGrp="1"/>
          </p:cNvSpPr>
          <p:nvPr>
            <p:ph sz="quarter" idx="23"/>
          </p:nvPr>
        </p:nvSpPr>
        <p:spPr>
          <a:xfrm>
            <a:off x="570568" y="886252"/>
            <a:ext cx="530469" cy="319087"/>
          </a:xfrm>
        </p:spPr>
        <p:txBody>
          <a:bodyPr/>
          <a:lstStyle>
            <a:lvl1pPr>
              <a:defRPr b="1"/>
            </a:lvl1pPr>
          </a:lstStyle>
          <a:p>
            <a:pPr lvl="0"/>
            <a:endParaRPr lang="en-GB" dirty="0"/>
          </a:p>
        </p:txBody>
      </p:sp>
      <p:sp>
        <p:nvSpPr>
          <p:cNvPr id="20"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
        <p:nvSpPr>
          <p:cNvPr id="18" name="Rectangle 17"/>
          <p:cNvSpPr/>
          <p:nvPr userDrawn="1"/>
        </p:nvSpPr>
        <p:spPr>
          <a:xfrm>
            <a:off x="-16608" y="-89330"/>
            <a:ext cx="244380" cy="7204836"/>
          </a:xfrm>
          <a:prstGeom prst="rect">
            <a:avLst/>
          </a:prstGeom>
          <a:solidFill>
            <a:srgbClr val="43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Tree>
    <p:extLst>
      <p:ext uri="{BB962C8B-B14F-4D97-AF65-F5344CB8AC3E}">
        <p14:creationId xmlns:p14="http://schemas.microsoft.com/office/powerpoint/2010/main" val="3387871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dirty="0"/>
              <a:t>www.corc.uk.net</a:t>
            </a:r>
          </a:p>
        </p:txBody>
      </p:sp>
      <p:sp>
        <p:nvSpPr>
          <p:cNvPr id="3" name="Title Placeholder 1"/>
          <p:cNvSpPr>
            <a:spLocks noGrp="1"/>
          </p:cNvSpPr>
          <p:nvPr>
            <p:ph type="title"/>
          </p:nvPr>
        </p:nvSpPr>
        <p:spPr>
          <a:xfrm>
            <a:off x="467544" y="188640"/>
            <a:ext cx="8229600" cy="634082"/>
          </a:xfrm>
          <a:prstGeom prst="rect">
            <a:avLst/>
          </a:prstGeom>
        </p:spPr>
        <p:txBody>
          <a:bodyPr vert="horz" lIns="91440" tIns="45720" rIns="91440" bIns="45720" rtlCol="0" anchor="ctr">
            <a:normAutofit/>
          </a:bodyPr>
          <a:lstStyle/>
          <a:p>
            <a:r>
              <a:rPr lang="en-US" dirty="0"/>
              <a:t>Title</a:t>
            </a:r>
            <a:endParaRPr lang="en-GB" dirty="0"/>
          </a:p>
        </p:txBody>
      </p:sp>
    </p:spTree>
    <p:extLst>
      <p:ext uri="{BB962C8B-B14F-4D97-AF65-F5344CB8AC3E}">
        <p14:creationId xmlns:p14="http://schemas.microsoft.com/office/powerpoint/2010/main" val="2436826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RCSchools_1graph">
    <p:spTree>
      <p:nvGrpSpPr>
        <p:cNvPr id="1" name=""/>
        <p:cNvGrpSpPr/>
        <p:nvPr/>
      </p:nvGrpSpPr>
      <p:grpSpPr>
        <a:xfrm>
          <a:off x="0" y="0"/>
          <a:ext cx="0" cy="0"/>
          <a:chOff x="0" y="0"/>
          <a:chExt cx="0" cy="0"/>
        </a:xfrm>
      </p:grpSpPr>
      <p:sp>
        <p:nvSpPr>
          <p:cNvPr id="40" name="Rectangle 39"/>
          <p:cNvSpPr/>
          <p:nvPr userDrawn="1"/>
        </p:nvSpPr>
        <p:spPr>
          <a:xfrm>
            <a:off x="2723783" y="2395979"/>
            <a:ext cx="1860923" cy="3207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2" name="TextBox 31"/>
          <p:cNvSpPr txBox="1"/>
          <p:nvPr userDrawn="1"/>
        </p:nvSpPr>
        <p:spPr>
          <a:xfrm>
            <a:off x="552450" y="6356351"/>
            <a:ext cx="5467350" cy="291170"/>
          </a:xfrm>
          <a:prstGeom prst="rect">
            <a:avLst/>
          </a:prstGeom>
          <a:noFill/>
        </p:spPr>
        <p:txBody>
          <a:bodyPr wrap="square" rtlCol="0">
            <a:spAutoFit/>
          </a:bodyPr>
          <a:lstStyle/>
          <a:p>
            <a:r>
              <a:rPr lang="en-GB" sz="1292" b="0" dirty="0">
                <a:solidFill>
                  <a:schemeClr val="tx1">
                    <a:lumMod val="50000"/>
                    <a:lumOff val="50000"/>
                  </a:schemeClr>
                </a:solidFill>
              </a:rPr>
              <a:t>CORC</a:t>
            </a:r>
            <a:r>
              <a:rPr lang="en-GB" sz="1292" b="0" baseline="0" dirty="0">
                <a:solidFill>
                  <a:schemeClr val="tx1">
                    <a:lumMod val="50000"/>
                    <a:lumOff val="50000"/>
                  </a:schemeClr>
                </a:solidFill>
              </a:rPr>
              <a:t> for Schools</a:t>
            </a:r>
            <a:endParaRPr lang="en-GB" sz="1292" b="0" dirty="0">
              <a:solidFill>
                <a:schemeClr val="tx1">
                  <a:lumMod val="50000"/>
                  <a:lumOff val="50000"/>
                </a:schemeClr>
              </a:solidFill>
            </a:endParaRPr>
          </a:p>
        </p:txBody>
      </p:sp>
      <p:sp>
        <p:nvSpPr>
          <p:cNvPr id="20" name="Rectangle 19"/>
          <p:cNvSpPr/>
          <p:nvPr userDrawn="1"/>
        </p:nvSpPr>
        <p:spPr>
          <a:xfrm>
            <a:off x="628992" y="1323671"/>
            <a:ext cx="4016724" cy="4589425"/>
          </a:xfrm>
          <a:prstGeom prst="rect">
            <a:avLst/>
          </a:prstGeom>
          <a:solidFill>
            <a:srgbClr val="DC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1" name="Rectangle 20"/>
          <p:cNvSpPr/>
          <p:nvPr userDrawn="1"/>
        </p:nvSpPr>
        <p:spPr>
          <a:xfrm>
            <a:off x="4758864" y="1323672"/>
            <a:ext cx="2242053" cy="458942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2" name="Rectangle 21"/>
          <p:cNvSpPr/>
          <p:nvPr userDrawn="1"/>
        </p:nvSpPr>
        <p:spPr>
          <a:xfrm>
            <a:off x="751134" y="1481765"/>
            <a:ext cx="3779788" cy="427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25" name="Picture Placeholder 3"/>
          <p:cNvSpPr>
            <a:spLocks noGrp="1"/>
          </p:cNvSpPr>
          <p:nvPr>
            <p:ph type="pic" sz="quarter" idx="15"/>
          </p:nvPr>
        </p:nvSpPr>
        <p:spPr>
          <a:xfrm>
            <a:off x="865631" y="1608608"/>
            <a:ext cx="3523490" cy="4019550"/>
          </a:xfrm>
        </p:spPr>
        <p:txBody>
          <a:bodyPr/>
          <a:lstStyle/>
          <a:p>
            <a:endParaRPr lang="en-US" dirty="0"/>
          </a:p>
        </p:txBody>
      </p:sp>
      <p:sp>
        <p:nvSpPr>
          <p:cNvPr id="26" name="Text Placeholder 14"/>
          <p:cNvSpPr>
            <a:spLocks noGrp="1"/>
          </p:cNvSpPr>
          <p:nvPr>
            <p:ph type="body" sz="quarter" idx="13" hasCustomPrompt="1"/>
          </p:nvPr>
        </p:nvSpPr>
        <p:spPr>
          <a:xfrm>
            <a:off x="4888720" y="1499565"/>
            <a:ext cx="1937614" cy="4288756"/>
          </a:xfrm>
        </p:spPr>
        <p:txBody>
          <a:bodyPr>
            <a:normAutofit/>
          </a:bodyPr>
          <a:lstStyle>
            <a:lvl1pPr marL="0" indent="0">
              <a:buNone/>
              <a:defRPr sz="1108" b="1" baseline="0"/>
            </a:lvl1pPr>
          </a:lstStyle>
          <a:p>
            <a:pPr lvl="0"/>
            <a:r>
              <a:rPr lang="en-GB" dirty="0"/>
              <a:t>Title</a:t>
            </a:r>
          </a:p>
          <a:p>
            <a:pPr lvl="0"/>
            <a:r>
              <a:rPr lang="en-GB" dirty="0"/>
              <a:t>Body Text should not be bold.</a:t>
            </a:r>
          </a:p>
        </p:txBody>
      </p:sp>
      <p:sp>
        <p:nvSpPr>
          <p:cNvPr id="27" name="Rectangle 26"/>
          <p:cNvSpPr/>
          <p:nvPr userDrawn="1"/>
        </p:nvSpPr>
        <p:spPr>
          <a:xfrm>
            <a:off x="4987198" y="4713995"/>
            <a:ext cx="1032602" cy="1022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28" name="Picture Placeholder 5"/>
          <p:cNvSpPr>
            <a:spLocks noGrp="1"/>
          </p:cNvSpPr>
          <p:nvPr>
            <p:ph type="pic" sz="quarter" idx="16"/>
          </p:nvPr>
        </p:nvSpPr>
        <p:spPr>
          <a:xfrm>
            <a:off x="5106355" y="4803081"/>
            <a:ext cx="822834" cy="852488"/>
          </a:xfrm>
        </p:spPr>
        <p:txBody>
          <a:bodyPr/>
          <a:lstStyle/>
          <a:p>
            <a:endParaRPr lang="en-US"/>
          </a:p>
        </p:txBody>
      </p:sp>
      <p:sp>
        <p:nvSpPr>
          <p:cNvPr id="9" name="Text Placeholder 8"/>
          <p:cNvSpPr>
            <a:spLocks noGrp="1"/>
          </p:cNvSpPr>
          <p:nvPr>
            <p:ph type="body" sz="quarter" idx="17"/>
          </p:nvPr>
        </p:nvSpPr>
        <p:spPr>
          <a:xfrm>
            <a:off x="552450" y="358775"/>
            <a:ext cx="8257442" cy="725488"/>
          </a:xfrm>
        </p:spPr>
        <p:txBody>
          <a:bodyPr>
            <a:noAutofit/>
          </a:bodyPr>
          <a:lstStyle>
            <a:lvl1pPr>
              <a:defRPr sz="2585" b="1"/>
            </a:lvl1pPr>
            <a:lvl2pPr>
              <a:defRPr sz="2585" b="1"/>
            </a:lvl2pPr>
            <a:lvl3pPr>
              <a:defRPr sz="2585" b="1"/>
            </a:lvl3pPr>
            <a:lvl4pPr>
              <a:defRPr sz="2585" b="1"/>
            </a:lvl4pPr>
            <a:lvl5pPr>
              <a:defRPr sz="2585" b="1"/>
            </a:lvl5pPr>
          </a:lstStyle>
          <a:p>
            <a:pPr lvl="0"/>
            <a:r>
              <a:rPr lang="en-US" dirty="0"/>
              <a:t>Click to edit Master text styles</a:t>
            </a:r>
          </a:p>
        </p:txBody>
      </p:sp>
      <p:sp>
        <p:nvSpPr>
          <p:cNvPr id="15"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
        <p:nvSpPr>
          <p:cNvPr id="16" name="Rectangle 15"/>
          <p:cNvSpPr/>
          <p:nvPr userDrawn="1"/>
        </p:nvSpPr>
        <p:spPr>
          <a:xfrm>
            <a:off x="-16608" y="-89330"/>
            <a:ext cx="244380" cy="7204836"/>
          </a:xfrm>
          <a:prstGeom prst="rect">
            <a:avLst/>
          </a:prstGeom>
          <a:solidFill>
            <a:srgbClr val="43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Tree>
    <p:extLst>
      <p:ext uri="{BB962C8B-B14F-4D97-AF65-F5344CB8AC3E}">
        <p14:creationId xmlns:p14="http://schemas.microsoft.com/office/powerpoint/2010/main" val="2513341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RCSchools_2graph">
    <p:spTree>
      <p:nvGrpSpPr>
        <p:cNvPr id="1" name=""/>
        <p:cNvGrpSpPr/>
        <p:nvPr/>
      </p:nvGrpSpPr>
      <p:grpSpPr>
        <a:xfrm>
          <a:off x="0" y="0"/>
          <a:ext cx="0" cy="0"/>
          <a:chOff x="0" y="0"/>
          <a:chExt cx="0" cy="0"/>
        </a:xfrm>
      </p:grpSpPr>
      <p:sp>
        <p:nvSpPr>
          <p:cNvPr id="32" name="TextBox 31"/>
          <p:cNvSpPr txBox="1"/>
          <p:nvPr userDrawn="1"/>
        </p:nvSpPr>
        <p:spPr>
          <a:xfrm>
            <a:off x="552450" y="6356351"/>
            <a:ext cx="5467350" cy="291170"/>
          </a:xfrm>
          <a:prstGeom prst="rect">
            <a:avLst/>
          </a:prstGeom>
          <a:noFill/>
        </p:spPr>
        <p:txBody>
          <a:bodyPr wrap="square" rtlCol="0">
            <a:spAutoFit/>
          </a:bodyPr>
          <a:lstStyle/>
          <a:p>
            <a:r>
              <a:rPr lang="en-GB" sz="1292" b="0" dirty="0">
                <a:solidFill>
                  <a:schemeClr val="tx1">
                    <a:lumMod val="50000"/>
                    <a:lumOff val="50000"/>
                  </a:schemeClr>
                </a:solidFill>
              </a:rPr>
              <a:t>CORC</a:t>
            </a:r>
            <a:r>
              <a:rPr lang="en-GB" sz="1292" b="0" baseline="0" dirty="0">
                <a:solidFill>
                  <a:schemeClr val="tx1">
                    <a:lumMod val="50000"/>
                    <a:lumOff val="50000"/>
                  </a:schemeClr>
                </a:solidFill>
              </a:rPr>
              <a:t> for Schools</a:t>
            </a:r>
            <a:endParaRPr lang="en-GB" sz="1292" b="0" dirty="0">
              <a:solidFill>
                <a:schemeClr val="tx1">
                  <a:lumMod val="50000"/>
                  <a:lumOff val="50000"/>
                </a:schemeClr>
              </a:solidFill>
            </a:endParaRPr>
          </a:p>
        </p:txBody>
      </p:sp>
      <p:sp>
        <p:nvSpPr>
          <p:cNvPr id="20" name="Rectangle 19"/>
          <p:cNvSpPr/>
          <p:nvPr userDrawn="1"/>
        </p:nvSpPr>
        <p:spPr>
          <a:xfrm>
            <a:off x="628992" y="1323671"/>
            <a:ext cx="4016724" cy="4589425"/>
          </a:xfrm>
          <a:prstGeom prst="rect">
            <a:avLst/>
          </a:prstGeom>
          <a:solidFill>
            <a:srgbClr val="DC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2" name="Rectangle 21"/>
          <p:cNvSpPr/>
          <p:nvPr userDrawn="1"/>
        </p:nvSpPr>
        <p:spPr>
          <a:xfrm>
            <a:off x="751134" y="1481765"/>
            <a:ext cx="3779788" cy="427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25" name="Picture Placeholder 3"/>
          <p:cNvSpPr>
            <a:spLocks noGrp="1"/>
          </p:cNvSpPr>
          <p:nvPr>
            <p:ph type="pic" sz="quarter" idx="15"/>
          </p:nvPr>
        </p:nvSpPr>
        <p:spPr>
          <a:xfrm>
            <a:off x="1430782" y="1608608"/>
            <a:ext cx="2420493" cy="2766444"/>
          </a:xfrm>
        </p:spPr>
        <p:txBody>
          <a:bodyPr/>
          <a:lstStyle/>
          <a:p>
            <a:endParaRPr lang="en-US" dirty="0"/>
          </a:p>
        </p:txBody>
      </p:sp>
      <p:sp>
        <p:nvSpPr>
          <p:cNvPr id="26" name="Text Placeholder 14"/>
          <p:cNvSpPr>
            <a:spLocks noGrp="1"/>
          </p:cNvSpPr>
          <p:nvPr>
            <p:ph type="body" sz="quarter" idx="13" hasCustomPrompt="1"/>
          </p:nvPr>
        </p:nvSpPr>
        <p:spPr>
          <a:xfrm>
            <a:off x="1913660" y="4577098"/>
            <a:ext cx="2436503" cy="867456"/>
          </a:xfrm>
        </p:spPr>
        <p:txBody>
          <a:bodyPr>
            <a:normAutofit/>
          </a:bodyPr>
          <a:lstStyle>
            <a:lvl1pPr marL="0" indent="0">
              <a:buNone/>
              <a:defRPr sz="1108" b="1" baseline="0"/>
            </a:lvl1pPr>
          </a:lstStyle>
          <a:p>
            <a:pPr lvl="0"/>
            <a:r>
              <a:rPr lang="en-GB" dirty="0"/>
              <a:t>Title</a:t>
            </a:r>
          </a:p>
          <a:p>
            <a:pPr lvl="0"/>
            <a:r>
              <a:rPr lang="en-GB" dirty="0"/>
              <a:t>Body Text should not be bold.</a:t>
            </a:r>
          </a:p>
        </p:txBody>
      </p:sp>
      <p:sp>
        <p:nvSpPr>
          <p:cNvPr id="28" name="Picture Placeholder 5"/>
          <p:cNvSpPr>
            <a:spLocks noGrp="1"/>
          </p:cNvSpPr>
          <p:nvPr>
            <p:ph type="pic" sz="quarter" idx="16"/>
          </p:nvPr>
        </p:nvSpPr>
        <p:spPr>
          <a:xfrm>
            <a:off x="980407" y="4577098"/>
            <a:ext cx="822834" cy="852488"/>
          </a:xfrm>
        </p:spPr>
        <p:txBody>
          <a:bodyPr/>
          <a:lstStyle/>
          <a:p>
            <a:endParaRPr lang="en-US"/>
          </a:p>
        </p:txBody>
      </p:sp>
      <p:sp>
        <p:nvSpPr>
          <p:cNvPr id="9" name="Text Placeholder 8"/>
          <p:cNvSpPr>
            <a:spLocks noGrp="1"/>
          </p:cNvSpPr>
          <p:nvPr>
            <p:ph type="body" sz="quarter" idx="17"/>
          </p:nvPr>
        </p:nvSpPr>
        <p:spPr>
          <a:xfrm>
            <a:off x="552450" y="358775"/>
            <a:ext cx="8257442" cy="725488"/>
          </a:xfrm>
        </p:spPr>
        <p:txBody>
          <a:bodyPr>
            <a:noAutofit/>
          </a:bodyPr>
          <a:lstStyle>
            <a:lvl1pPr>
              <a:defRPr sz="2585" b="1"/>
            </a:lvl1pPr>
            <a:lvl2pPr>
              <a:defRPr sz="2585" b="1"/>
            </a:lvl2pPr>
            <a:lvl3pPr>
              <a:defRPr sz="2585" b="1"/>
            </a:lvl3pPr>
            <a:lvl4pPr>
              <a:defRPr sz="2585" b="1"/>
            </a:lvl4pPr>
            <a:lvl5pPr>
              <a:defRPr sz="2585" b="1"/>
            </a:lvl5pPr>
          </a:lstStyle>
          <a:p>
            <a:pPr lvl="0"/>
            <a:r>
              <a:rPr lang="en-US" dirty="0"/>
              <a:t>Click to edit Master text styles</a:t>
            </a:r>
          </a:p>
        </p:txBody>
      </p:sp>
      <p:sp>
        <p:nvSpPr>
          <p:cNvPr id="15" name="Rectangle 14"/>
          <p:cNvSpPr/>
          <p:nvPr userDrawn="1"/>
        </p:nvSpPr>
        <p:spPr>
          <a:xfrm>
            <a:off x="4724319" y="1323671"/>
            <a:ext cx="4016724" cy="4589425"/>
          </a:xfrm>
          <a:prstGeom prst="rect">
            <a:avLst/>
          </a:prstGeom>
          <a:solidFill>
            <a:srgbClr val="DC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6" name="Rectangle 15"/>
          <p:cNvSpPr/>
          <p:nvPr userDrawn="1"/>
        </p:nvSpPr>
        <p:spPr>
          <a:xfrm>
            <a:off x="4846462" y="1481765"/>
            <a:ext cx="3779788" cy="427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17" name="Picture Placeholder 3"/>
          <p:cNvSpPr>
            <a:spLocks noGrp="1"/>
          </p:cNvSpPr>
          <p:nvPr>
            <p:ph type="pic" sz="quarter" idx="18"/>
          </p:nvPr>
        </p:nvSpPr>
        <p:spPr>
          <a:xfrm>
            <a:off x="5526110" y="1608608"/>
            <a:ext cx="2420493" cy="2766444"/>
          </a:xfrm>
        </p:spPr>
        <p:txBody>
          <a:bodyPr/>
          <a:lstStyle/>
          <a:p>
            <a:endParaRPr lang="en-US" dirty="0"/>
          </a:p>
        </p:txBody>
      </p:sp>
      <p:sp>
        <p:nvSpPr>
          <p:cNvPr id="18" name="Text Placeholder 14"/>
          <p:cNvSpPr>
            <a:spLocks noGrp="1"/>
          </p:cNvSpPr>
          <p:nvPr>
            <p:ph type="body" sz="quarter" idx="19" hasCustomPrompt="1"/>
          </p:nvPr>
        </p:nvSpPr>
        <p:spPr>
          <a:xfrm>
            <a:off x="6008988" y="4577098"/>
            <a:ext cx="2436503" cy="867456"/>
          </a:xfrm>
        </p:spPr>
        <p:txBody>
          <a:bodyPr>
            <a:normAutofit/>
          </a:bodyPr>
          <a:lstStyle>
            <a:lvl1pPr marL="0" indent="0">
              <a:buNone/>
              <a:defRPr sz="1108" b="1" baseline="0"/>
            </a:lvl1pPr>
          </a:lstStyle>
          <a:p>
            <a:pPr lvl="0"/>
            <a:r>
              <a:rPr lang="en-GB" dirty="0"/>
              <a:t>Title</a:t>
            </a:r>
          </a:p>
          <a:p>
            <a:pPr lvl="0"/>
            <a:r>
              <a:rPr lang="en-GB" dirty="0"/>
              <a:t>Body Text should not be bold.</a:t>
            </a:r>
          </a:p>
        </p:txBody>
      </p:sp>
      <p:sp>
        <p:nvSpPr>
          <p:cNvPr id="23" name="Picture Placeholder 5"/>
          <p:cNvSpPr>
            <a:spLocks noGrp="1"/>
          </p:cNvSpPr>
          <p:nvPr>
            <p:ph type="pic" sz="quarter" idx="20"/>
          </p:nvPr>
        </p:nvSpPr>
        <p:spPr>
          <a:xfrm>
            <a:off x="5075734" y="4577098"/>
            <a:ext cx="822834" cy="852488"/>
          </a:xfrm>
        </p:spPr>
        <p:txBody>
          <a:bodyPr/>
          <a:lstStyle/>
          <a:p>
            <a:endParaRPr lang="en-US"/>
          </a:p>
        </p:txBody>
      </p:sp>
      <p:sp>
        <p:nvSpPr>
          <p:cNvPr id="21"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
        <p:nvSpPr>
          <p:cNvPr id="24" name="Rectangle 23"/>
          <p:cNvSpPr/>
          <p:nvPr userDrawn="1"/>
        </p:nvSpPr>
        <p:spPr>
          <a:xfrm>
            <a:off x="-16608" y="-89330"/>
            <a:ext cx="244380" cy="7204836"/>
          </a:xfrm>
          <a:prstGeom prst="rect">
            <a:avLst/>
          </a:prstGeom>
          <a:solidFill>
            <a:srgbClr val="43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Tree>
    <p:extLst>
      <p:ext uri="{BB962C8B-B14F-4D97-AF65-F5344CB8AC3E}">
        <p14:creationId xmlns:p14="http://schemas.microsoft.com/office/powerpoint/2010/main" val="2442601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re CYP&amp;F improving?">
    <p:spTree>
      <p:nvGrpSpPr>
        <p:cNvPr id="1" name=""/>
        <p:cNvGrpSpPr/>
        <p:nvPr/>
      </p:nvGrpSpPr>
      <p:grpSpPr>
        <a:xfrm>
          <a:off x="0" y="0"/>
          <a:ext cx="0" cy="0"/>
          <a:chOff x="0" y="0"/>
          <a:chExt cx="0" cy="0"/>
        </a:xfrm>
      </p:grpSpPr>
      <p:sp>
        <p:nvSpPr>
          <p:cNvPr id="13" name="Rectangle 12"/>
          <p:cNvSpPr/>
          <p:nvPr userDrawn="1"/>
        </p:nvSpPr>
        <p:spPr>
          <a:xfrm>
            <a:off x="640977" y="1464453"/>
            <a:ext cx="7772400" cy="1342547"/>
          </a:xfrm>
          <a:prstGeom prst="rect">
            <a:avLst/>
          </a:prstGeom>
        </p:spPr>
        <p:txBody>
          <a:bodyPr wrap="square">
            <a:spAutoFit/>
          </a:bodyPr>
          <a:lstStyle/>
          <a:p>
            <a:pPr lvl="0">
              <a:spcBef>
                <a:spcPct val="20000"/>
              </a:spcBef>
            </a:pPr>
            <a:r>
              <a:rPr lang="en-GB" sz="4062" b="1" dirty="0">
                <a:solidFill>
                  <a:srgbClr val="43BAC8"/>
                </a:solidFill>
              </a:rPr>
              <a:t>Are children,</a:t>
            </a:r>
            <a:r>
              <a:rPr lang="en-GB" sz="4062" b="1" baseline="0" dirty="0">
                <a:solidFill>
                  <a:srgbClr val="43BAC8"/>
                </a:solidFill>
              </a:rPr>
              <a:t> young people and their families improving?</a:t>
            </a:r>
            <a:endParaRPr lang="en-GB" sz="4062" b="1" dirty="0">
              <a:solidFill>
                <a:srgbClr val="43BAC8"/>
              </a:solidFill>
            </a:endParaRPr>
          </a:p>
        </p:txBody>
      </p:sp>
      <p:sp>
        <p:nvSpPr>
          <p:cNvPr id="14" name="TextBox 13"/>
          <p:cNvSpPr txBox="1"/>
          <p:nvPr userDrawn="1"/>
        </p:nvSpPr>
        <p:spPr>
          <a:xfrm>
            <a:off x="552450" y="6356351"/>
            <a:ext cx="5467350" cy="291170"/>
          </a:xfrm>
          <a:prstGeom prst="rect">
            <a:avLst/>
          </a:prstGeom>
          <a:noFill/>
        </p:spPr>
        <p:txBody>
          <a:bodyPr wrap="square" rtlCol="0">
            <a:spAutoFit/>
          </a:bodyPr>
          <a:lstStyle/>
          <a:p>
            <a:pPr lvl="0">
              <a:spcBef>
                <a:spcPct val="20000"/>
              </a:spcBef>
            </a:pPr>
            <a:r>
              <a:rPr lang="en-GB" sz="1292" b="0" dirty="0">
                <a:solidFill>
                  <a:schemeClr val="tx1">
                    <a:lumMod val="50000"/>
                    <a:lumOff val="50000"/>
                  </a:schemeClr>
                </a:solidFill>
              </a:rPr>
              <a:t>Are children,</a:t>
            </a:r>
            <a:r>
              <a:rPr lang="en-GB" sz="1292" b="0" baseline="0" dirty="0">
                <a:solidFill>
                  <a:schemeClr val="tx1">
                    <a:lumMod val="50000"/>
                    <a:lumOff val="50000"/>
                  </a:schemeClr>
                </a:solidFill>
              </a:rPr>
              <a:t> young people and their families improving?</a:t>
            </a:r>
            <a:endParaRPr lang="en-GB" sz="1292" b="0" dirty="0">
              <a:solidFill>
                <a:schemeClr val="tx1">
                  <a:lumMod val="50000"/>
                  <a:lumOff val="50000"/>
                </a:schemeClr>
              </a:solidFill>
            </a:endParaRPr>
          </a:p>
        </p:txBody>
      </p:sp>
      <p:sp>
        <p:nvSpPr>
          <p:cNvPr id="2" name="TextBox 1"/>
          <p:cNvSpPr txBox="1"/>
          <p:nvPr userDrawn="1"/>
        </p:nvSpPr>
        <p:spPr>
          <a:xfrm>
            <a:off x="753163" y="3108961"/>
            <a:ext cx="4778687" cy="376385"/>
          </a:xfrm>
          <a:prstGeom prst="rect">
            <a:avLst/>
          </a:prstGeom>
          <a:noFill/>
        </p:spPr>
        <p:txBody>
          <a:bodyPr wrap="square" rtlCol="0">
            <a:spAutoFit/>
          </a:bodyPr>
          <a:lstStyle/>
          <a:p>
            <a:r>
              <a:rPr lang="en-GB" sz="1846" dirty="0">
                <a:solidFill>
                  <a:srgbClr val="43BAC8"/>
                </a:solidFill>
              </a:rPr>
              <a:t>List measures here</a:t>
            </a:r>
          </a:p>
        </p:txBody>
      </p:sp>
      <p:sp>
        <p:nvSpPr>
          <p:cNvPr id="7"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
        <p:nvSpPr>
          <p:cNvPr id="6" name="Rectangle 5"/>
          <p:cNvSpPr/>
          <p:nvPr userDrawn="1"/>
        </p:nvSpPr>
        <p:spPr>
          <a:xfrm>
            <a:off x="-16608" y="-89330"/>
            <a:ext cx="244380" cy="7204836"/>
          </a:xfrm>
          <a:prstGeom prst="rect">
            <a:avLst/>
          </a:prstGeom>
          <a:solidFill>
            <a:srgbClr val="43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Tree>
    <p:extLst>
      <p:ext uri="{BB962C8B-B14F-4D97-AF65-F5344CB8AC3E}">
        <p14:creationId xmlns:p14="http://schemas.microsoft.com/office/powerpoint/2010/main" val="2682601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re CYP&amp;F improving_ROC">
    <p:spTree>
      <p:nvGrpSpPr>
        <p:cNvPr id="1" name=""/>
        <p:cNvGrpSpPr/>
        <p:nvPr/>
      </p:nvGrpSpPr>
      <p:grpSpPr>
        <a:xfrm>
          <a:off x="0" y="0"/>
          <a:ext cx="0" cy="0"/>
          <a:chOff x="0" y="0"/>
          <a:chExt cx="0" cy="0"/>
        </a:xfrm>
      </p:grpSpPr>
      <p:sp>
        <p:nvSpPr>
          <p:cNvPr id="13" name="Rectangle 12"/>
          <p:cNvSpPr/>
          <p:nvPr userDrawn="1"/>
        </p:nvSpPr>
        <p:spPr>
          <a:xfrm>
            <a:off x="640977" y="1465057"/>
            <a:ext cx="7772400" cy="1967655"/>
          </a:xfrm>
          <a:prstGeom prst="rect">
            <a:avLst/>
          </a:prstGeom>
        </p:spPr>
        <p:txBody>
          <a:bodyPr wrap="square">
            <a:spAutoFit/>
          </a:bodyPr>
          <a:lstStyle/>
          <a:p>
            <a:pPr lvl="0">
              <a:spcBef>
                <a:spcPct val="20000"/>
              </a:spcBef>
            </a:pPr>
            <a:r>
              <a:rPr lang="en-GB" sz="4062" b="1" dirty="0">
                <a:solidFill>
                  <a:srgbClr val="43BAC8"/>
                </a:solidFill>
              </a:rPr>
              <a:t>Are children,</a:t>
            </a:r>
            <a:r>
              <a:rPr lang="en-GB" sz="4062" b="1" baseline="0" dirty="0">
                <a:solidFill>
                  <a:srgbClr val="43BAC8"/>
                </a:solidFill>
              </a:rPr>
              <a:t> young people and </a:t>
            </a:r>
            <a:r>
              <a:rPr lang="en-GB" sz="4062" b="1" spc="-138" baseline="0" dirty="0">
                <a:solidFill>
                  <a:srgbClr val="43BAC8"/>
                </a:solidFill>
              </a:rPr>
              <a:t>their families improving compared </a:t>
            </a:r>
            <a:r>
              <a:rPr lang="en-GB" sz="4062" b="1" baseline="0" dirty="0">
                <a:solidFill>
                  <a:srgbClr val="43BAC8"/>
                </a:solidFill>
              </a:rPr>
              <a:t>to the Rest of CORC sample?</a:t>
            </a:r>
            <a:endParaRPr lang="en-GB" sz="4062" b="1" dirty="0">
              <a:solidFill>
                <a:srgbClr val="43BAC8"/>
              </a:solidFill>
            </a:endParaRPr>
          </a:p>
        </p:txBody>
      </p:sp>
      <p:sp>
        <p:nvSpPr>
          <p:cNvPr id="14" name="TextBox 13"/>
          <p:cNvSpPr txBox="1"/>
          <p:nvPr userDrawn="1"/>
        </p:nvSpPr>
        <p:spPr>
          <a:xfrm>
            <a:off x="552450" y="6356351"/>
            <a:ext cx="6571430" cy="291170"/>
          </a:xfrm>
          <a:prstGeom prst="rect">
            <a:avLst/>
          </a:prstGeom>
          <a:noFill/>
        </p:spPr>
        <p:txBody>
          <a:bodyPr wrap="square" rtlCol="0">
            <a:spAutoFit/>
          </a:bodyPr>
          <a:lstStyle/>
          <a:p>
            <a:pPr lvl="0">
              <a:spcBef>
                <a:spcPct val="20000"/>
              </a:spcBef>
            </a:pPr>
            <a:r>
              <a:rPr lang="en-GB" sz="1292" b="0" dirty="0">
                <a:solidFill>
                  <a:schemeClr val="tx1">
                    <a:lumMod val="50000"/>
                    <a:lumOff val="50000"/>
                  </a:schemeClr>
                </a:solidFill>
              </a:rPr>
              <a:t>Are children,</a:t>
            </a:r>
            <a:r>
              <a:rPr lang="en-GB" sz="1292" b="0" baseline="0" dirty="0">
                <a:solidFill>
                  <a:schemeClr val="tx1">
                    <a:lumMod val="50000"/>
                    <a:lumOff val="50000"/>
                  </a:schemeClr>
                </a:solidFill>
              </a:rPr>
              <a:t> </a:t>
            </a:r>
            <a:r>
              <a:rPr lang="en-GB" sz="1292" b="0" kern="1200" dirty="0">
                <a:solidFill>
                  <a:schemeClr val="tx1">
                    <a:lumMod val="50000"/>
                    <a:lumOff val="50000"/>
                  </a:schemeClr>
                </a:solidFill>
                <a:latin typeface="+mn-lt"/>
                <a:ea typeface="+mn-ea"/>
                <a:cs typeface="+mn-cs"/>
              </a:rPr>
              <a:t>young people and their families improving compared to the Rest of CORC sample?</a:t>
            </a:r>
          </a:p>
        </p:txBody>
      </p:sp>
      <p:sp>
        <p:nvSpPr>
          <p:cNvPr id="6" name="TextBox 5"/>
          <p:cNvSpPr txBox="1"/>
          <p:nvPr userDrawn="1"/>
        </p:nvSpPr>
        <p:spPr>
          <a:xfrm>
            <a:off x="753163" y="3727939"/>
            <a:ext cx="4778687" cy="376385"/>
          </a:xfrm>
          <a:prstGeom prst="rect">
            <a:avLst/>
          </a:prstGeom>
          <a:noFill/>
        </p:spPr>
        <p:txBody>
          <a:bodyPr wrap="square" rtlCol="0">
            <a:spAutoFit/>
          </a:bodyPr>
          <a:lstStyle/>
          <a:p>
            <a:r>
              <a:rPr lang="en-GB" sz="1846" dirty="0">
                <a:solidFill>
                  <a:srgbClr val="43BAC8"/>
                </a:solidFill>
              </a:rPr>
              <a:t>List measures here</a:t>
            </a:r>
          </a:p>
        </p:txBody>
      </p:sp>
      <p:sp>
        <p:nvSpPr>
          <p:cNvPr id="7"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
        <p:nvSpPr>
          <p:cNvPr id="8" name="Rectangle 7"/>
          <p:cNvSpPr/>
          <p:nvPr userDrawn="1"/>
        </p:nvSpPr>
        <p:spPr>
          <a:xfrm>
            <a:off x="-16608" y="-89330"/>
            <a:ext cx="244380" cy="7204836"/>
          </a:xfrm>
          <a:prstGeom prst="rect">
            <a:avLst/>
          </a:prstGeom>
          <a:solidFill>
            <a:srgbClr val="43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Tree>
    <p:extLst>
      <p:ext uri="{BB962C8B-B14F-4D97-AF65-F5344CB8AC3E}">
        <p14:creationId xmlns:p14="http://schemas.microsoft.com/office/powerpoint/2010/main" val="2892671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SQ_Title">
    <p:spTree>
      <p:nvGrpSpPr>
        <p:cNvPr id="1" name=""/>
        <p:cNvGrpSpPr/>
        <p:nvPr/>
      </p:nvGrpSpPr>
      <p:grpSpPr>
        <a:xfrm>
          <a:off x="0" y="0"/>
          <a:ext cx="0" cy="0"/>
          <a:chOff x="0" y="0"/>
          <a:chExt cx="0" cy="0"/>
        </a:xfrm>
      </p:grpSpPr>
      <p:sp>
        <p:nvSpPr>
          <p:cNvPr id="13" name="Rectangle 12"/>
          <p:cNvSpPr/>
          <p:nvPr userDrawn="1"/>
        </p:nvSpPr>
        <p:spPr>
          <a:xfrm>
            <a:off x="640977" y="1465057"/>
            <a:ext cx="7772400" cy="1967655"/>
          </a:xfrm>
          <a:prstGeom prst="rect">
            <a:avLst/>
          </a:prstGeom>
        </p:spPr>
        <p:txBody>
          <a:bodyPr wrap="square">
            <a:spAutoFit/>
          </a:bodyPr>
          <a:lstStyle/>
          <a:p>
            <a:pPr lvl="0">
              <a:spcBef>
                <a:spcPct val="20000"/>
              </a:spcBef>
            </a:pPr>
            <a:r>
              <a:rPr lang="en-GB" sz="4062" b="1" dirty="0">
                <a:solidFill>
                  <a:srgbClr val="43BAC8"/>
                </a:solidFill>
              </a:rPr>
              <a:t>How do children,</a:t>
            </a:r>
            <a:r>
              <a:rPr lang="en-GB" sz="4062" b="1" baseline="0" dirty="0">
                <a:solidFill>
                  <a:srgbClr val="43BAC8"/>
                </a:solidFill>
              </a:rPr>
              <a:t> young people and </a:t>
            </a:r>
            <a:r>
              <a:rPr lang="en-GB" sz="4062" b="1" spc="-138" baseline="0" dirty="0">
                <a:solidFill>
                  <a:srgbClr val="43BAC8"/>
                </a:solidFill>
              </a:rPr>
              <a:t>their families feel about the service?</a:t>
            </a:r>
            <a:endParaRPr lang="en-GB" sz="4062" b="1" dirty="0">
              <a:solidFill>
                <a:srgbClr val="43BAC8"/>
              </a:solidFill>
            </a:endParaRPr>
          </a:p>
        </p:txBody>
      </p:sp>
      <p:sp>
        <p:nvSpPr>
          <p:cNvPr id="14" name="TextBox 13"/>
          <p:cNvSpPr txBox="1"/>
          <p:nvPr userDrawn="1"/>
        </p:nvSpPr>
        <p:spPr>
          <a:xfrm>
            <a:off x="552450" y="6356351"/>
            <a:ext cx="5467350" cy="291170"/>
          </a:xfrm>
          <a:prstGeom prst="rect">
            <a:avLst/>
          </a:prstGeom>
          <a:noFill/>
        </p:spPr>
        <p:txBody>
          <a:bodyPr wrap="square" rtlCol="0">
            <a:spAutoFit/>
          </a:bodyPr>
          <a:lstStyle/>
          <a:p>
            <a:pPr lvl="0">
              <a:spcBef>
                <a:spcPct val="20000"/>
              </a:spcBef>
            </a:pPr>
            <a:r>
              <a:rPr lang="en-GB" sz="1292" b="0" spc="0" dirty="0">
                <a:solidFill>
                  <a:schemeClr val="tx1">
                    <a:lumMod val="50000"/>
                    <a:lumOff val="50000"/>
                  </a:schemeClr>
                </a:solidFill>
              </a:rPr>
              <a:t>How do children,</a:t>
            </a:r>
            <a:r>
              <a:rPr lang="en-GB" sz="1292" b="0" spc="0" baseline="0" dirty="0">
                <a:solidFill>
                  <a:schemeClr val="tx1">
                    <a:lumMod val="50000"/>
                    <a:lumOff val="50000"/>
                  </a:schemeClr>
                </a:solidFill>
              </a:rPr>
              <a:t> young people and their families feel about the service?</a:t>
            </a:r>
            <a:endParaRPr lang="en-GB" sz="1292" b="0" spc="0" dirty="0">
              <a:solidFill>
                <a:schemeClr val="tx1">
                  <a:lumMod val="50000"/>
                  <a:lumOff val="50000"/>
                </a:schemeClr>
              </a:solidFill>
            </a:endParaRPr>
          </a:p>
        </p:txBody>
      </p:sp>
      <p:sp>
        <p:nvSpPr>
          <p:cNvPr id="6" name="TextBox 5"/>
          <p:cNvSpPr txBox="1"/>
          <p:nvPr userDrawn="1"/>
        </p:nvSpPr>
        <p:spPr>
          <a:xfrm>
            <a:off x="753163" y="3108961"/>
            <a:ext cx="4778687" cy="376385"/>
          </a:xfrm>
          <a:prstGeom prst="rect">
            <a:avLst/>
          </a:prstGeom>
          <a:noFill/>
        </p:spPr>
        <p:txBody>
          <a:bodyPr wrap="square" rtlCol="0">
            <a:spAutoFit/>
          </a:bodyPr>
          <a:lstStyle/>
          <a:p>
            <a:r>
              <a:rPr lang="en-GB" sz="1846" dirty="0">
                <a:solidFill>
                  <a:srgbClr val="43BAC8"/>
                </a:solidFill>
              </a:rPr>
              <a:t>List measures here</a:t>
            </a:r>
          </a:p>
        </p:txBody>
      </p:sp>
      <p:sp>
        <p:nvSpPr>
          <p:cNvPr id="8"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
        <p:nvSpPr>
          <p:cNvPr id="7" name="Rectangle 6"/>
          <p:cNvSpPr/>
          <p:nvPr userDrawn="1"/>
        </p:nvSpPr>
        <p:spPr>
          <a:xfrm>
            <a:off x="-16608" y="-89330"/>
            <a:ext cx="244380" cy="7204836"/>
          </a:xfrm>
          <a:prstGeom prst="rect">
            <a:avLst/>
          </a:prstGeom>
          <a:solidFill>
            <a:srgbClr val="43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Tree>
    <p:extLst>
      <p:ext uri="{BB962C8B-B14F-4D97-AF65-F5344CB8AC3E}">
        <p14:creationId xmlns:p14="http://schemas.microsoft.com/office/powerpoint/2010/main" val="1303832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boutPlots">
    <p:spTree>
      <p:nvGrpSpPr>
        <p:cNvPr id="1" name=""/>
        <p:cNvGrpSpPr/>
        <p:nvPr/>
      </p:nvGrpSpPr>
      <p:grpSpPr>
        <a:xfrm>
          <a:off x="0" y="0"/>
          <a:ext cx="0" cy="0"/>
          <a:chOff x="0" y="0"/>
          <a:chExt cx="0" cy="0"/>
        </a:xfrm>
      </p:grpSpPr>
      <p:sp>
        <p:nvSpPr>
          <p:cNvPr id="13" name="Rectangle 12"/>
          <p:cNvSpPr/>
          <p:nvPr userDrawn="1"/>
        </p:nvSpPr>
        <p:spPr>
          <a:xfrm>
            <a:off x="640977" y="1464452"/>
            <a:ext cx="7772400" cy="717440"/>
          </a:xfrm>
          <a:prstGeom prst="rect">
            <a:avLst/>
          </a:prstGeom>
        </p:spPr>
        <p:txBody>
          <a:bodyPr wrap="square">
            <a:spAutoFit/>
          </a:bodyPr>
          <a:lstStyle/>
          <a:p>
            <a:pPr lvl="0">
              <a:spcBef>
                <a:spcPct val="20000"/>
              </a:spcBef>
            </a:pPr>
            <a:r>
              <a:rPr lang="en-GB" sz="4062" b="1" dirty="0">
                <a:solidFill>
                  <a:srgbClr val="EA642C"/>
                </a:solidFill>
              </a:rPr>
              <a:t>About the Plots</a:t>
            </a:r>
          </a:p>
        </p:txBody>
      </p:sp>
      <p:sp>
        <p:nvSpPr>
          <p:cNvPr id="14" name="TextBox 13"/>
          <p:cNvSpPr txBox="1"/>
          <p:nvPr userDrawn="1"/>
        </p:nvSpPr>
        <p:spPr>
          <a:xfrm>
            <a:off x="552450" y="6356351"/>
            <a:ext cx="5467350" cy="291170"/>
          </a:xfrm>
          <a:prstGeom prst="rect">
            <a:avLst/>
          </a:prstGeom>
          <a:noFill/>
        </p:spPr>
        <p:txBody>
          <a:bodyPr wrap="square" rtlCol="0">
            <a:spAutoFit/>
          </a:bodyPr>
          <a:lstStyle/>
          <a:p>
            <a:pPr lvl="0">
              <a:spcBef>
                <a:spcPct val="20000"/>
              </a:spcBef>
            </a:pPr>
            <a:r>
              <a:rPr lang="en-GB" sz="1292" b="0" dirty="0">
                <a:solidFill>
                  <a:schemeClr val="tx1">
                    <a:lumMod val="50000"/>
                    <a:lumOff val="50000"/>
                  </a:schemeClr>
                </a:solidFill>
              </a:rPr>
              <a:t>About the Plots</a:t>
            </a:r>
          </a:p>
        </p:txBody>
      </p:sp>
      <p:sp>
        <p:nvSpPr>
          <p:cNvPr id="6" name="Rectangle 5"/>
          <p:cNvSpPr/>
          <p:nvPr userDrawn="1"/>
        </p:nvSpPr>
        <p:spPr>
          <a:xfrm>
            <a:off x="0" y="-116974"/>
            <a:ext cx="244380" cy="7204836"/>
          </a:xfrm>
          <a:prstGeom prst="rect">
            <a:avLst/>
          </a:prstGeom>
          <a:solidFill>
            <a:srgbClr val="EA6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2" name="TextBox 1"/>
          <p:cNvSpPr txBox="1"/>
          <p:nvPr userDrawn="1"/>
        </p:nvSpPr>
        <p:spPr>
          <a:xfrm>
            <a:off x="685800" y="3129618"/>
            <a:ext cx="6650038" cy="376385"/>
          </a:xfrm>
          <a:prstGeom prst="rect">
            <a:avLst/>
          </a:prstGeom>
          <a:noFill/>
        </p:spPr>
        <p:txBody>
          <a:bodyPr wrap="square" rtlCol="0">
            <a:spAutoFit/>
          </a:bodyPr>
          <a:lstStyle/>
          <a:p>
            <a:r>
              <a:rPr lang="en-GB" sz="1846" dirty="0">
                <a:solidFill>
                  <a:srgbClr val="EA642C"/>
                </a:solidFill>
              </a:rPr>
              <a:t>Information about</a:t>
            </a:r>
            <a:r>
              <a:rPr lang="en-GB" sz="1846" baseline="0" dirty="0">
                <a:solidFill>
                  <a:srgbClr val="EA642C"/>
                </a:solidFill>
              </a:rPr>
              <a:t> how to read and interpret the plots. </a:t>
            </a:r>
            <a:endParaRPr lang="en-GB" sz="1846" dirty="0">
              <a:solidFill>
                <a:srgbClr val="EA642C"/>
              </a:solidFill>
            </a:endParaRPr>
          </a:p>
        </p:txBody>
      </p:sp>
      <p:sp>
        <p:nvSpPr>
          <p:cNvPr id="7"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19879963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fidence Interval">
    <p:spTree>
      <p:nvGrpSpPr>
        <p:cNvPr id="1" name=""/>
        <p:cNvGrpSpPr/>
        <p:nvPr/>
      </p:nvGrpSpPr>
      <p:grpSpPr>
        <a:xfrm>
          <a:off x="0" y="0"/>
          <a:ext cx="0" cy="0"/>
          <a:chOff x="0" y="0"/>
          <a:chExt cx="0" cy="0"/>
        </a:xfrm>
      </p:grpSpPr>
      <p:pic>
        <p:nvPicPr>
          <p:cNvPr id="15" name="Picture 7"/>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9111" t="58167" r="1778" b="20916"/>
          <a:stretch/>
        </p:blipFill>
        <p:spPr bwMode="auto">
          <a:xfrm>
            <a:off x="851572" y="908724"/>
            <a:ext cx="1810306" cy="531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userDrawn="1"/>
        </p:nvSpPr>
        <p:spPr>
          <a:xfrm>
            <a:off x="648294" y="828622"/>
            <a:ext cx="6624736" cy="5063246"/>
          </a:xfrm>
          <a:prstGeom prst="rect">
            <a:avLst/>
          </a:prstGeom>
        </p:spPr>
        <p:txBody>
          <a:bodyPr wrap="square">
            <a:spAutoFit/>
          </a:bodyPr>
          <a:lstStyle/>
          <a:p>
            <a:endParaRPr lang="en-GB" sz="1292" b="1" dirty="0"/>
          </a:p>
          <a:p>
            <a:endParaRPr lang="en-GB" sz="1292" b="1" dirty="0"/>
          </a:p>
          <a:p>
            <a:r>
              <a:rPr lang="en-GB" sz="1292" b="1" dirty="0"/>
              <a:t>Why show margins of error? </a:t>
            </a:r>
            <a:r>
              <a:rPr lang="en-GB" sz="1292" dirty="0"/>
              <a:t>When we make statistical comparisons, we have to take the uncertainty in the data into account. This can be caused by small sample sizes or very varied data.  The margin of error gives a range of numbers which we are reasonably certain contains the true average. If the interval is narrow, we are quite certain what the true average is. If it is wide, we are not.</a:t>
            </a:r>
          </a:p>
          <a:p>
            <a:endParaRPr lang="en-GB" sz="1292" dirty="0"/>
          </a:p>
          <a:p>
            <a:r>
              <a:rPr lang="en-GB" sz="1292" b="1" dirty="0"/>
              <a:t>How can margins of error be used to compare averages? </a:t>
            </a:r>
          </a:p>
          <a:p>
            <a:endParaRPr lang="en-GB" sz="1292" dirty="0"/>
          </a:p>
          <a:p>
            <a:endParaRPr lang="en-GB" sz="1292" dirty="0"/>
          </a:p>
          <a:p>
            <a:endParaRPr lang="en-GB" sz="1292" dirty="0"/>
          </a:p>
          <a:p>
            <a:endParaRPr lang="en-GB" sz="1292" dirty="0"/>
          </a:p>
          <a:p>
            <a:endParaRPr lang="en-GB" sz="1292" dirty="0"/>
          </a:p>
          <a:p>
            <a:endParaRPr lang="en-GB" sz="1292" dirty="0"/>
          </a:p>
          <a:p>
            <a:endParaRPr lang="en-GB" sz="1292" dirty="0"/>
          </a:p>
          <a:p>
            <a:endParaRPr lang="en-GB" sz="1292" i="1" dirty="0"/>
          </a:p>
          <a:p>
            <a:endParaRPr lang="en-GB" sz="1292" i="1" dirty="0"/>
          </a:p>
          <a:p>
            <a:endParaRPr lang="en-GB" sz="1292" i="1" dirty="0"/>
          </a:p>
          <a:p>
            <a:endParaRPr lang="en-GB" sz="1292" i="1" dirty="0"/>
          </a:p>
          <a:p>
            <a:endParaRPr lang="en-GB" sz="1292" i="1" dirty="0"/>
          </a:p>
          <a:p>
            <a:endParaRPr lang="en-GB" sz="1292" i="1" dirty="0"/>
          </a:p>
          <a:p>
            <a:endParaRPr lang="en-GB" sz="1292" dirty="0"/>
          </a:p>
          <a:p>
            <a:endParaRPr lang="en-GB" sz="1292" dirty="0"/>
          </a:p>
          <a:p>
            <a:endParaRPr lang="en-GB" sz="1292" dirty="0"/>
          </a:p>
        </p:txBody>
      </p:sp>
      <p:sp>
        <p:nvSpPr>
          <p:cNvPr id="14" name="TextBox 13"/>
          <p:cNvSpPr txBox="1"/>
          <p:nvPr userDrawn="1"/>
        </p:nvSpPr>
        <p:spPr>
          <a:xfrm>
            <a:off x="552450" y="6356351"/>
            <a:ext cx="5467350" cy="291170"/>
          </a:xfrm>
          <a:prstGeom prst="rect">
            <a:avLst/>
          </a:prstGeom>
          <a:noFill/>
        </p:spPr>
        <p:txBody>
          <a:bodyPr wrap="square" rtlCol="0">
            <a:spAutoFit/>
          </a:bodyPr>
          <a:lstStyle/>
          <a:p>
            <a:r>
              <a:rPr lang="en-GB" sz="1292" b="0" dirty="0">
                <a:solidFill>
                  <a:schemeClr val="tx1">
                    <a:lumMod val="50000"/>
                    <a:lumOff val="50000"/>
                  </a:schemeClr>
                </a:solidFill>
              </a:rPr>
              <a:t>What are</a:t>
            </a:r>
            <a:r>
              <a:rPr lang="en-GB" sz="1292" b="0" baseline="0" dirty="0">
                <a:solidFill>
                  <a:schemeClr val="tx1">
                    <a:lumMod val="50000"/>
                    <a:lumOff val="50000"/>
                  </a:schemeClr>
                </a:solidFill>
              </a:rPr>
              <a:t> </a:t>
            </a:r>
            <a:r>
              <a:rPr lang="en-GB" sz="1292" b="0" dirty="0">
                <a:solidFill>
                  <a:schemeClr val="tx1">
                    <a:lumMod val="50000"/>
                    <a:lumOff val="50000"/>
                  </a:schemeClr>
                </a:solidFill>
              </a:rPr>
              <a:t>margins of error</a:t>
            </a:r>
            <a:r>
              <a:rPr lang="en-GB" sz="1292" b="0" baseline="0" dirty="0">
                <a:solidFill>
                  <a:schemeClr val="tx1">
                    <a:lumMod val="50000"/>
                    <a:lumOff val="50000"/>
                  </a:schemeClr>
                </a:solidFill>
              </a:rPr>
              <a:t>?</a:t>
            </a:r>
            <a:endParaRPr lang="en-GB" sz="1292" b="0" dirty="0">
              <a:solidFill>
                <a:schemeClr val="tx1">
                  <a:lumMod val="50000"/>
                  <a:lumOff val="50000"/>
                </a:schemeClr>
              </a:solidFill>
            </a:endParaRPr>
          </a:p>
        </p:txBody>
      </p:sp>
      <p:sp>
        <p:nvSpPr>
          <p:cNvPr id="6" name="Rectangle 5"/>
          <p:cNvSpPr/>
          <p:nvPr userDrawn="1"/>
        </p:nvSpPr>
        <p:spPr>
          <a:xfrm>
            <a:off x="552450" y="358774"/>
            <a:ext cx="8257442" cy="490134"/>
          </a:xfrm>
          <a:prstGeom prst="rect">
            <a:avLst/>
          </a:prstGeom>
        </p:spPr>
        <p:txBody>
          <a:bodyPr wrap="square">
            <a:spAutoFit/>
          </a:bodyPr>
          <a:lstStyle/>
          <a:p>
            <a:r>
              <a:rPr lang="en-GB" sz="2585" b="1" dirty="0"/>
              <a:t>What are</a:t>
            </a:r>
            <a:r>
              <a:rPr lang="en-GB" sz="2585" b="1" baseline="0" dirty="0"/>
              <a:t> </a:t>
            </a:r>
            <a:r>
              <a:rPr lang="en-GB" sz="2585" b="1" dirty="0"/>
              <a:t>Margins of Error</a:t>
            </a:r>
            <a:r>
              <a:rPr lang="en-GB" sz="2585" b="1" baseline="0" dirty="0"/>
              <a:t>?</a:t>
            </a:r>
            <a:endParaRPr lang="en-GB" sz="2585" b="1" dirty="0"/>
          </a:p>
        </p:txBody>
      </p:sp>
      <p:sp>
        <p:nvSpPr>
          <p:cNvPr id="7" name="Rectangle 6"/>
          <p:cNvSpPr/>
          <p:nvPr userDrawn="1"/>
        </p:nvSpPr>
        <p:spPr>
          <a:xfrm>
            <a:off x="490900" y="2243031"/>
            <a:ext cx="6274721" cy="1086516"/>
          </a:xfrm>
          <a:prstGeom prst="rect">
            <a:avLst/>
          </a:prstGeom>
        </p:spPr>
        <p:txBody>
          <a:bodyPr wrap="square">
            <a:spAutoFit/>
          </a:bodyPr>
          <a:lstStyle/>
          <a:p>
            <a:endParaRPr lang="en-GB" sz="1292" dirty="0"/>
          </a:p>
          <a:p>
            <a:endParaRPr lang="en-GB" sz="1292" dirty="0"/>
          </a:p>
          <a:p>
            <a:endParaRPr lang="en-GB" sz="1292" dirty="0"/>
          </a:p>
          <a:p>
            <a:endParaRPr lang="en-GB" sz="1292" dirty="0"/>
          </a:p>
          <a:p>
            <a:endParaRPr lang="en-GB" sz="1292" dirty="0"/>
          </a:p>
        </p:txBody>
      </p:sp>
      <p:sp>
        <p:nvSpPr>
          <p:cNvPr id="8" name="Rectangle 7"/>
          <p:cNvSpPr/>
          <p:nvPr userDrawn="1"/>
        </p:nvSpPr>
        <p:spPr>
          <a:xfrm>
            <a:off x="734190" y="2980205"/>
            <a:ext cx="3226470" cy="252144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92" dirty="0">
                <a:solidFill>
                  <a:schemeClr val="tx1">
                    <a:lumMod val="65000"/>
                    <a:lumOff val="35000"/>
                  </a:schemeClr>
                </a:solidFill>
              </a:rPr>
              <a:t>As a rough rule, if the difference between two averages is within the margin of error, there is no cause to think that the two averages are different.</a:t>
            </a:r>
          </a:p>
          <a:p>
            <a:endParaRPr lang="en-GB" sz="1292" dirty="0">
              <a:solidFill>
                <a:schemeClr val="tx1">
                  <a:lumMod val="65000"/>
                  <a:lumOff val="35000"/>
                </a:schemeClr>
              </a:solidFill>
            </a:endParaRPr>
          </a:p>
          <a:p>
            <a:endParaRPr lang="en-GB" sz="1292" dirty="0">
              <a:solidFill>
                <a:schemeClr val="bg1">
                  <a:lumMod val="50000"/>
                </a:schemeClr>
              </a:solidFill>
            </a:endParaRPr>
          </a:p>
          <a:p>
            <a:endParaRPr lang="en-GB" sz="1292" dirty="0">
              <a:solidFill>
                <a:schemeClr val="bg1">
                  <a:lumMod val="50000"/>
                </a:schemeClr>
              </a:solidFill>
            </a:endParaRPr>
          </a:p>
          <a:p>
            <a:endParaRPr lang="en-GB" sz="1292" dirty="0">
              <a:solidFill>
                <a:schemeClr val="bg1">
                  <a:lumMod val="50000"/>
                </a:schemeClr>
              </a:solidFill>
            </a:endParaRPr>
          </a:p>
          <a:p>
            <a:endParaRPr lang="en-GB" sz="1292" dirty="0">
              <a:solidFill>
                <a:schemeClr val="bg1">
                  <a:lumMod val="50000"/>
                </a:schemeClr>
              </a:solidFill>
            </a:endParaRPr>
          </a:p>
          <a:p>
            <a:endParaRPr lang="en-GB" sz="1292" dirty="0">
              <a:solidFill>
                <a:schemeClr val="bg1">
                  <a:lumMod val="50000"/>
                </a:schemeClr>
              </a:solidFill>
            </a:endParaRPr>
          </a:p>
          <a:p>
            <a:r>
              <a:rPr lang="en-GB" sz="1292" dirty="0">
                <a:solidFill>
                  <a:schemeClr val="bg1">
                    <a:lumMod val="50000"/>
                  </a:schemeClr>
                </a:solidFill>
              </a:rPr>
              <a:t> </a:t>
            </a:r>
          </a:p>
        </p:txBody>
      </p:sp>
      <p:sp>
        <p:nvSpPr>
          <p:cNvPr id="10" name="Rectangle 9"/>
          <p:cNvSpPr/>
          <p:nvPr userDrawn="1"/>
        </p:nvSpPr>
        <p:spPr>
          <a:xfrm>
            <a:off x="4176686" y="2980207"/>
            <a:ext cx="3096344" cy="252144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92" dirty="0">
                <a:solidFill>
                  <a:schemeClr val="tx1">
                    <a:lumMod val="65000"/>
                    <a:lumOff val="35000"/>
                  </a:schemeClr>
                </a:solidFill>
              </a:rPr>
              <a:t>However, if the difference is larger than the margin of error, we may want to investigate why there may be a difference between the two figures.</a:t>
            </a:r>
          </a:p>
          <a:p>
            <a:endParaRPr lang="en-GB" sz="1292" dirty="0">
              <a:solidFill>
                <a:schemeClr val="bg1">
                  <a:lumMod val="50000"/>
                </a:schemeClr>
              </a:solidFill>
            </a:endParaRPr>
          </a:p>
          <a:p>
            <a:endParaRPr lang="en-GB" sz="1292" dirty="0">
              <a:solidFill>
                <a:schemeClr val="bg1">
                  <a:lumMod val="50000"/>
                </a:schemeClr>
              </a:solidFill>
            </a:endParaRPr>
          </a:p>
          <a:p>
            <a:endParaRPr lang="en-GB" sz="1292" dirty="0">
              <a:solidFill>
                <a:schemeClr val="bg1">
                  <a:lumMod val="50000"/>
                </a:schemeClr>
              </a:solidFill>
            </a:endParaRPr>
          </a:p>
          <a:p>
            <a:endParaRPr lang="en-GB" sz="1292" dirty="0">
              <a:solidFill>
                <a:schemeClr val="bg1">
                  <a:lumMod val="50000"/>
                </a:schemeClr>
              </a:solidFill>
            </a:endParaRPr>
          </a:p>
          <a:p>
            <a:endParaRPr lang="en-GB" sz="1292" dirty="0">
              <a:solidFill>
                <a:schemeClr val="bg1">
                  <a:lumMod val="50000"/>
                </a:schemeClr>
              </a:solidFill>
            </a:endParaRPr>
          </a:p>
          <a:p>
            <a:endParaRPr lang="en-GB" sz="1292" dirty="0">
              <a:solidFill>
                <a:schemeClr val="bg1">
                  <a:lumMod val="50000"/>
                </a:schemeClr>
              </a:solidFill>
            </a:endParaRPr>
          </a:p>
          <a:p>
            <a:endParaRPr lang="en-GB" sz="1292" dirty="0">
              <a:solidFill>
                <a:schemeClr val="bg1">
                  <a:lumMod val="50000"/>
                </a:schemeClr>
              </a:solidFill>
            </a:endParaRPr>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86619" y="3993399"/>
            <a:ext cx="227647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28238" y="4012451"/>
            <a:ext cx="223837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userDrawn="1"/>
        </p:nvSpPr>
        <p:spPr>
          <a:xfrm>
            <a:off x="-47267" y="-116974"/>
            <a:ext cx="291647" cy="7278555"/>
          </a:xfrm>
          <a:prstGeom prst="rect">
            <a:avLst/>
          </a:prstGeom>
          <a:solidFill>
            <a:srgbClr val="EA6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16"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17033698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istical Testing">
    <p:spTree>
      <p:nvGrpSpPr>
        <p:cNvPr id="1" name=""/>
        <p:cNvGrpSpPr/>
        <p:nvPr/>
      </p:nvGrpSpPr>
      <p:grpSpPr>
        <a:xfrm>
          <a:off x="0" y="0"/>
          <a:ext cx="0" cy="0"/>
          <a:chOff x="0" y="0"/>
          <a:chExt cx="0" cy="0"/>
        </a:xfrm>
      </p:grpSpPr>
      <p:sp>
        <p:nvSpPr>
          <p:cNvPr id="14" name="TextBox 13"/>
          <p:cNvSpPr txBox="1"/>
          <p:nvPr userDrawn="1"/>
        </p:nvSpPr>
        <p:spPr>
          <a:xfrm>
            <a:off x="552450" y="6356351"/>
            <a:ext cx="5467350" cy="291170"/>
          </a:xfrm>
          <a:prstGeom prst="rect">
            <a:avLst/>
          </a:prstGeom>
          <a:noFill/>
        </p:spPr>
        <p:txBody>
          <a:bodyPr wrap="square" rtlCol="0">
            <a:spAutoFit/>
          </a:bodyPr>
          <a:lstStyle/>
          <a:p>
            <a:r>
              <a:rPr lang="en-GB" sz="1292" b="0" dirty="0">
                <a:solidFill>
                  <a:schemeClr val="tx1">
                    <a:lumMod val="50000"/>
                    <a:lumOff val="50000"/>
                  </a:schemeClr>
                </a:solidFill>
              </a:rPr>
              <a:t>What Statistical Tests</a:t>
            </a:r>
            <a:r>
              <a:rPr lang="en-GB" sz="1292" b="0" baseline="0" dirty="0">
                <a:solidFill>
                  <a:schemeClr val="tx1">
                    <a:lumMod val="50000"/>
                    <a:lumOff val="50000"/>
                  </a:schemeClr>
                </a:solidFill>
              </a:rPr>
              <a:t> have been done?</a:t>
            </a:r>
            <a:endParaRPr lang="en-GB" sz="1292" b="0" dirty="0">
              <a:solidFill>
                <a:schemeClr val="tx1">
                  <a:lumMod val="50000"/>
                  <a:lumOff val="50000"/>
                </a:schemeClr>
              </a:solidFill>
            </a:endParaRPr>
          </a:p>
        </p:txBody>
      </p:sp>
      <p:sp>
        <p:nvSpPr>
          <p:cNvPr id="6" name="Rectangle 5"/>
          <p:cNvSpPr/>
          <p:nvPr userDrawn="1"/>
        </p:nvSpPr>
        <p:spPr>
          <a:xfrm>
            <a:off x="552450" y="358774"/>
            <a:ext cx="8257442" cy="490134"/>
          </a:xfrm>
          <a:prstGeom prst="rect">
            <a:avLst/>
          </a:prstGeom>
        </p:spPr>
        <p:txBody>
          <a:bodyPr wrap="square">
            <a:spAutoFit/>
          </a:bodyPr>
          <a:lstStyle/>
          <a:p>
            <a:r>
              <a:rPr lang="en-GB" sz="2585" b="1" dirty="0"/>
              <a:t>What Statistical Tests</a:t>
            </a:r>
            <a:r>
              <a:rPr lang="en-GB" sz="2585" b="1" baseline="0" dirty="0"/>
              <a:t> have been done?</a:t>
            </a:r>
            <a:endParaRPr lang="en-GB" sz="2585" b="1" dirty="0"/>
          </a:p>
        </p:txBody>
      </p:sp>
      <p:sp>
        <p:nvSpPr>
          <p:cNvPr id="7" name="Rectangle 6"/>
          <p:cNvSpPr/>
          <p:nvPr userDrawn="1"/>
        </p:nvSpPr>
        <p:spPr>
          <a:xfrm>
            <a:off x="490900" y="2243031"/>
            <a:ext cx="6274721" cy="1086516"/>
          </a:xfrm>
          <a:prstGeom prst="rect">
            <a:avLst/>
          </a:prstGeom>
        </p:spPr>
        <p:txBody>
          <a:bodyPr wrap="square">
            <a:spAutoFit/>
          </a:bodyPr>
          <a:lstStyle/>
          <a:p>
            <a:endParaRPr lang="en-GB" sz="1292" dirty="0"/>
          </a:p>
          <a:p>
            <a:endParaRPr lang="en-GB" sz="1292" dirty="0"/>
          </a:p>
          <a:p>
            <a:endParaRPr lang="en-GB" sz="1292" dirty="0"/>
          </a:p>
          <a:p>
            <a:endParaRPr lang="en-GB" sz="1292" dirty="0"/>
          </a:p>
          <a:p>
            <a:endParaRPr lang="en-GB" sz="1292" dirty="0"/>
          </a:p>
        </p:txBody>
      </p:sp>
      <p:sp>
        <p:nvSpPr>
          <p:cNvPr id="13" name="Rectangle 12"/>
          <p:cNvSpPr/>
          <p:nvPr userDrawn="1"/>
        </p:nvSpPr>
        <p:spPr>
          <a:xfrm>
            <a:off x="552450" y="2852936"/>
            <a:ext cx="6179790" cy="7920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6" name="Rectangle 15"/>
          <p:cNvSpPr/>
          <p:nvPr userDrawn="1"/>
        </p:nvSpPr>
        <p:spPr>
          <a:xfrm>
            <a:off x="539552" y="1154072"/>
            <a:ext cx="6274721" cy="4864409"/>
          </a:xfrm>
          <a:prstGeom prst="rect">
            <a:avLst/>
          </a:prstGeom>
        </p:spPr>
        <p:txBody>
          <a:bodyPr wrap="square">
            <a:spAutoFit/>
          </a:bodyPr>
          <a:lstStyle/>
          <a:p>
            <a:r>
              <a:rPr lang="en-GB" sz="1292" b="1" dirty="0"/>
              <a:t>Why do statistical tests? </a:t>
            </a:r>
            <a:r>
              <a:rPr lang="en-GB" sz="1292" dirty="0"/>
              <a:t>When there appears to be a difference between two average scores, for example time 1 (T1) and time 2 (T2) SDQ scores, we may test to see if this difference is not simply due to chance.</a:t>
            </a:r>
          </a:p>
          <a:p>
            <a:endParaRPr lang="en-GB" sz="1292" dirty="0"/>
          </a:p>
          <a:p>
            <a:r>
              <a:rPr lang="en-GB" sz="1292" b="1" dirty="0"/>
              <a:t>When are tests done? </a:t>
            </a:r>
            <a:r>
              <a:rPr lang="en-GB" sz="1292" dirty="0"/>
              <a:t>In order for the test to be meaningful, there must be at least 30 paired measures, and the follow up rate (proportion of those with a T2 who have a T1 measure) must be at least 50%. </a:t>
            </a:r>
          </a:p>
          <a:p>
            <a:endParaRPr lang="en-GB" sz="1292" dirty="0"/>
          </a:p>
          <a:p>
            <a:r>
              <a:rPr lang="en-GB" sz="1292" dirty="0"/>
              <a:t>Tests are only reliable if they are based on a representative sample of the population. This is why we do not test when less than 50% of those who filled in time 1 measures have a paired time 2 measure.</a:t>
            </a:r>
          </a:p>
          <a:p>
            <a:endParaRPr lang="en-GB" sz="1292" dirty="0"/>
          </a:p>
          <a:p>
            <a:endParaRPr lang="en-GB" sz="1292" dirty="0"/>
          </a:p>
          <a:p>
            <a:r>
              <a:rPr lang="en-GB" sz="1292" b="1" dirty="0"/>
              <a:t>Does a test tell the whole story? </a:t>
            </a:r>
            <a:r>
              <a:rPr lang="en-GB" sz="1292" dirty="0"/>
              <a:t>No. We also look at ‘effect size’, which tells us how </a:t>
            </a:r>
            <a:r>
              <a:rPr lang="en-GB" sz="1292" b="1" dirty="0"/>
              <a:t>big</a:t>
            </a:r>
            <a:r>
              <a:rPr lang="en-GB" sz="1292" dirty="0"/>
              <a:t> the difference is, if one exists.</a:t>
            </a:r>
          </a:p>
          <a:p>
            <a:endParaRPr lang="en-GB" sz="1292" dirty="0"/>
          </a:p>
          <a:p>
            <a:endParaRPr lang="en-GB" sz="1292" dirty="0"/>
          </a:p>
          <a:p>
            <a:endParaRPr lang="en-GB" sz="1292" dirty="0"/>
          </a:p>
          <a:p>
            <a:endParaRPr lang="en-GB" sz="1292" dirty="0"/>
          </a:p>
          <a:p>
            <a:endParaRPr lang="en-GB" sz="1292" dirty="0"/>
          </a:p>
          <a:p>
            <a:endParaRPr lang="en-GB" sz="1292" dirty="0"/>
          </a:p>
          <a:p>
            <a:endParaRPr lang="en-GB" sz="1292" dirty="0"/>
          </a:p>
          <a:p>
            <a:endParaRPr lang="en-GB" sz="1292" dirty="0"/>
          </a:p>
          <a:p>
            <a:endParaRPr lang="en-GB" sz="1292" dirty="0"/>
          </a:p>
        </p:txBody>
      </p:sp>
      <p:sp>
        <p:nvSpPr>
          <p:cNvPr id="8" name="Rectangle 7"/>
          <p:cNvSpPr/>
          <p:nvPr userDrawn="1"/>
        </p:nvSpPr>
        <p:spPr>
          <a:xfrm>
            <a:off x="0" y="-116974"/>
            <a:ext cx="244380" cy="7204836"/>
          </a:xfrm>
          <a:prstGeom prst="rect">
            <a:avLst/>
          </a:prstGeom>
          <a:solidFill>
            <a:srgbClr val="E24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10" name="Rectangle 9"/>
          <p:cNvSpPr/>
          <p:nvPr userDrawn="1"/>
        </p:nvSpPr>
        <p:spPr>
          <a:xfrm>
            <a:off x="-47267" y="-116974"/>
            <a:ext cx="291647" cy="7278555"/>
          </a:xfrm>
          <a:prstGeom prst="rect">
            <a:avLst/>
          </a:prstGeom>
          <a:solidFill>
            <a:srgbClr val="EA6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11"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1784085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uide to plots">
    <p:spTree>
      <p:nvGrpSpPr>
        <p:cNvPr id="1" name=""/>
        <p:cNvGrpSpPr/>
        <p:nvPr/>
      </p:nvGrpSpPr>
      <p:grpSpPr>
        <a:xfrm>
          <a:off x="0" y="0"/>
          <a:ext cx="0" cy="0"/>
          <a:chOff x="0" y="0"/>
          <a:chExt cx="0" cy="0"/>
        </a:xfrm>
      </p:grpSpPr>
      <p:sp>
        <p:nvSpPr>
          <p:cNvPr id="35" name="Rectangle 34"/>
          <p:cNvSpPr/>
          <p:nvPr userDrawn="1"/>
        </p:nvSpPr>
        <p:spPr>
          <a:xfrm>
            <a:off x="6969398" y="1515582"/>
            <a:ext cx="1853056" cy="4563350"/>
          </a:xfrm>
          <a:prstGeom prst="rect">
            <a:avLst/>
          </a:prstGeom>
          <a:solidFill>
            <a:schemeClr val="bg1"/>
          </a:solidFill>
          <a:ln w="28575" cmpd="sng">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923" b="1" kern="1200" dirty="0">
                <a:solidFill>
                  <a:schemeClr val="tx1"/>
                </a:solidFill>
                <a:latin typeface="+mn-lt"/>
                <a:ea typeface="+mn-ea"/>
                <a:cs typeface="+mn-cs"/>
              </a:rPr>
              <a:t>Results included</a:t>
            </a:r>
          </a:p>
          <a:p>
            <a:r>
              <a:rPr lang="en-GB" sz="923" b="0" kern="1200" dirty="0">
                <a:solidFill>
                  <a:schemeClr val="tx1"/>
                </a:solidFill>
                <a:latin typeface="+mn-lt"/>
                <a:ea typeface="+mn-ea"/>
                <a:cs typeface="+mn-cs"/>
              </a:rPr>
              <a:t>Any paired scores. The change score is  the difference between the time 1 score and the time 2 score.</a:t>
            </a:r>
          </a:p>
          <a:p>
            <a:endParaRPr lang="en-GB" sz="923" b="0" kern="1200" dirty="0">
              <a:solidFill>
                <a:schemeClr val="tx1"/>
              </a:solidFill>
              <a:latin typeface="+mn-lt"/>
              <a:ea typeface="+mn-ea"/>
              <a:cs typeface="+mn-cs"/>
            </a:endParaRPr>
          </a:p>
          <a:p>
            <a:r>
              <a:rPr lang="en-GB" sz="923" b="1" kern="1200" dirty="0">
                <a:solidFill>
                  <a:schemeClr val="tx1"/>
                </a:solidFill>
                <a:latin typeface="+mn-lt"/>
                <a:ea typeface="+mn-ea"/>
                <a:cs typeface="+mn-cs"/>
              </a:rPr>
              <a:t>What do the plots show us?</a:t>
            </a:r>
          </a:p>
          <a:p>
            <a:r>
              <a:rPr lang="en-GB" sz="923" b="0" kern="1200" dirty="0">
                <a:solidFill>
                  <a:schemeClr val="tx1"/>
                </a:solidFill>
                <a:latin typeface="+mn-lt"/>
                <a:ea typeface="+mn-ea"/>
                <a:cs typeface="+mn-cs"/>
              </a:rPr>
              <a:t>A short explanation of the graph and results of tests conducted. An indication of whether scores appear to be improving over time or not. </a:t>
            </a:r>
          </a:p>
          <a:p>
            <a:endParaRPr lang="en-GB" sz="923" b="0" kern="1200" dirty="0">
              <a:solidFill>
                <a:schemeClr val="tx1"/>
              </a:solidFill>
              <a:latin typeface="+mn-lt"/>
              <a:ea typeface="+mn-ea"/>
              <a:cs typeface="+mn-cs"/>
            </a:endParaRPr>
          </a:p>
          <a:p>
            <a:r>
              <a:rPr lang="en-GB" sz="923" b="0" kern="1200" dirty="0">
                <a:solidFill>
                  <a:schemeClr val="tx1"/>
                </a:solidFill>
                <a:latin typeface="+mn-lt"/>
                <a:ea typeface="+mn-ea"/>
                <a:cs typeface="+mn-cs"/>
              </a:rPr>
              <a:t>Technical details are included in the appendix.</a:t>
            </a:r>
          </a:p>
          <a:p>
            <a:endParaRPr lang="en-GB" sz="923" b="0" kern="1200" dirty="0">
              <a:solidFill>
                <a:schemeClr val="tx1"/>
              </a:solidFill>
              <a:latin typeface="+mn-lt"/>
              <a:ea typeface="+mn-ea"/>
              <a:cs typeface="+mn-cs"/>
            </a:endParaRPr>
          </a:p>
          <a:p>
            <a:r>
              <a:rPr lang="en-GB" sz="923" b="1" kern="1200" dirty="0">
                <a:solidFill>
                  <a:schemeClr val="tx1"/>
                </a:solidFill>
                <a:latin typeface="+mn-lt"/>
                <a:ea typeface="+mn-ea"/>
                <a:cs typeface="+mn-cs"/>
              </a:rPr>
              <a:t>Data Completeness</a:t>
            </a:r>
          </a:p>
          <a:p>
            <a:r>
              <a:rPr lang="en-GB" sz="923" b="0" kern="1200" dirty="0">
                <a:solidFill>
                  <a:schemeClr val="tx1"/>
                </a:solidFill>
                <a:latin typeface="+mn-lt"/>
                <a:ea typeface="+mn-ea"/>
                <a:cs typeface="+mn-cs"/>
              </a:rPr>
              <a:t>The proportion of those with a time 1 score, who also have a time 2 score. </a:t>
            </a:r>
          </a:p>
          <a:p>
            <a:pPr algn="r"/>
            <a:endParaRPr lang="en-GB" sz="923" b="0" kern="1200" dirty="0">
              <a:solidFill>
                <a:schemeClr val="tx1"/>
              </a:solidFill>
              <a:latin typeface="+mn-lt"/>
              <a:ea typeface="+mn-ea"/>
              <a:cs typeface="+mn-cs"/>
            </a:endParaRPr>
          </a:p>
          <a:p>
            <a:pPr algn="r"/>
            <a:endParaRPr lang="en-GB" sz="923" b="0" kern="1200" dirty="0">
              <a:solidFill>
                <a:schemeClr val="tx1"/>
              </a:solidFill>
              <a:latin typeface="+mn-lt"/>
              <a:ea typeface="+mn-ea"/>
              <a:cs typeface="+mn-cs"/>
            </a:endParaRPr>
          </a:p>
          <a:p>
            <a:pPr algn="r"/>
            <a:endParaRPr lang="en-GB" sz="923" b="0" kern="1200" dirty="0">
              <a:solidFill>
                <a:schemeClr val="tx1"/>
              </a:solidFill>
              <a:latin typeface="+mn-lt"/>
              <a:ea typeface="+mn-ea"/>
              <a:cs typeface="+mn-cs"/>
            </a:endParaRPr>
          </a:p>
          <a:p>
            <a:pPr algn="r"/>
            <a:endParaRPr lang="en-GB" sz="923" b="0" kern="1200" dirty="0">
              <a:solidFill>
                <a:schemeClr val="tx1"/>
              </a:solidFill>
              <a:latin typeface="+mn-lt"/>
              <a:ea typeface="+mn-ea"/>
              <a:cs typeface="+mn-cs"/>
            </a:endParaRPr>
          </a:p>
          <a:p>
            <a:pPr algn="r"/>
            <a:endParaRPr lang="en-GB" sz="923" b="0" kern="1200" dirty="0">
              <a:solidFill>
                <a:schemeClr val="tx1"/>
              </a:solidFill>
              <a:latin typeface="+mn-lt"/>
              <a:ea typeface="+mn-ea"/>
              <a:cs typeface="+mn-cs"/>
            </a:endParaRPr>
          </a:p>
          <a:p>
            <a:pPr algn="r"/>
            <a:r>
              <a:rPr lang="en-GB" sz="923" b="0" kern="1200" dirty="0">
                <a:solidFill>
                  <a:schemeClr val="tx1"/>
                </a:solidFill>
                <a:latin typeface="+mn-lt"/>
                <a:ea typeface="+mn-ea"/>
                <a:cs typeface="+mn-cs"/>
              </a:rPr>
              <a:t>Follow up rate 17%</a:t>
            </a:r>
          </a:p>
          <a:p>
            <a:pPr algn="r"/>
            <a:endParaRPr lang="en-GB" sz="923" b="0" kern="1200" dirty="0">
              <a:solidFill>
                <a:schemeClr val="tx1"/>
              </a:solidFill>
              <a:latin typeface="+mn-lt"/>
              <a:ea typeface="+mn-ea"/>
              <a:cs typeface="+mn-cs"/>
            </a:endParaRPr>
          </a:p>
          <a:p>
            <a:pPr algn="r"/>
            <a:r>
              <a:rPr lang="en-GB" sz="923" b="0" kern="1200" dirty="0">
                <a:solidFill>
                  <a:schemeClr val="bg1">
                    <a:lumMod val="50000"/>
                  </a:schemeClr>
                </a:solidFill>
                <a:latin typeface="+mn-lt"/>
                <a:ea typeface="+mn-ea"/>
                <a:cs typeface="+mn-cs"/>
              </a:rPr>
              <a:t>17% full     </a:t>
            </a:r>
          </a:p>
        </p:txBody>
      </p:sp>
      <p:sp>
        <p:nvSpPr>
          <p:cNvPr id="6" name="Rectangle 5"/>
          <p:cNvSpPr/>
          <p:nvPr userDrawn="1"/>
        </p:nvSpPr>
        <p:spPr>
          <a:xfrm>
            <a:off x="552450" y="358774"/>
            <a:ext cx="8257442" cy="490134"/>
          </a:xfrm>
          <a:prstGeom prst="rect">
            <a:avLst/>
          </a:prstGeom>
        </p:spPr>
        <p:txBody>
          <a:bodyPr wrap="square">
            <a:spAutoFit/>
          </a:bodyPr>
          <a:lstStyle/>
          <a:p>
            <a:r>
              <a:rPr lang="en-GB" sz="2585" b="1" dirty="0"/>
              <a:t>What do the plots mean?</a:t>
            </a:r>
          </a:p>
        </p:txBody>
      </p:sp>
      <p:sp>
        <p:nvSpPr>
          <p:cNvPr id="7" name="Rectangle 6"/>
          <p:cNvSpPr/>
          <p:nvPr userDrawn="1"/>
        </p:nvSpPr>
        <p:spPr>
          <a:xfrm>
            <a:off x="490900" y="2243031"/>
            <a:ext cx="6274721" cy="1086516"/>
          </a:xfrm>
          <a:prstGeom prst="rect">
            <a:avLst/>
          </a:prstGeom>
        </p:spPr>
        <p:txBody>
          <a:bodyPr wrap="square">
            <a:spAutoFit/>
          </a:bodyPr>
          <a:lstStyle/>
          <a:p>
            <a:endParaRPr lang="en-GB" sz="1292" dirty="0"/>
          </a:p>
          <a:p>
            <a:endParaRPr lang="en-GB" sz="1292" dirty="0"/>
          </a:p>
          <a:p>
            <a:endParaRPr lang="en-GB" sz="1292" dirty="0"/>
          </a:p>
          <a:p>
            <a:endParaRPr lang="en-GB" sz="1292" dirty="0"/>
          </a:p>
          <a:p>
            <a:endParaRPr lang="en-GB" sz="1292" dirty="0"/>
          </a:p>
        </p:txBody>
      </p:sp>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2605" y="1997307"/>
            <a:ext cx="4443938" cy="2849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userDrawn="1"/>
        </p:nvSpPr>
        <p:spPr>
          <a:xfrm>
            <a:off x="7036097" y="5210841"/>
            <a:ext cx="772997" cy="77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ln>
                <a:solidFill>
                  <a:schemeClr val="bg1"/>
                </a:solidFill>
              </a:ln>
              <a:solidFill>
                <a:schemeClr val="bg1"/>
              </a:solidFill>
            </a:endParaRPr>
          </a:p>
        </p:txBody>
      </p:sp>
      <p:sp>
        <p:nvSpPr>
          <p:cNvPr id="11" name="Rectangle 10"/>
          <p:cNvSpPr/>
          <p:nvPr userDrawn="1"/>
        </p:nvSpPr>
        <p:spPr>
          <a:xfrm>
            <a:off x="695850" y="1271925"/>
            <a:ext cx="5755884" cy="47171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62"/>
          </a:p>
        </p:txBody>
      </p:sp>
      <p:pic>
        <p:nvPicPr>
          <p:cNvPr id="12"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6761" y="2051404"/>
            <a:ext cx="4249152" cy="2724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descr="W:\Design\Child.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6486" y="3"/>
            <a:ext cx="359922" cy="1201789"/>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4"/>
          <p:cNvSpPr txBox="1">
            <a:spLocks/>
          </p:cNvSpPr>
          <p:nvPr userDrawn="1"/>
        </p:nvSpPr>
        <p:spPr>
          <a:xfrm>
            <a:off x="5448159" y="4220657"/>
            <a:ext cx="1371095" cy="1448279"/>
          </a:xfrm>
          <a:prstGeom prst="rect">
            <a:avLst/>
          </a:prstGeom>
        </p:spPr>
        <p:txBody>
          <a:bodyPr vert="horz" lIns="84406" tIns="42203" rIns="84406" bIns="42203" rtlCol="0">
            <a:noAutofit/>
          </a:bodyPr>
          <a:lstStyle>
            <a:lvl1pPr marL="0" indent="0" algn="l" defTabSz="914400" rtl="0" eaLnBrk="1" latinLnBrk="0" hangingPunct="1">
              <a:spcBef>
                <a:spcPct val="20000"/>
              </a:spcBef>
              <a:buFont typeface="Arial" panose="020B0604020202020204" pitchFamily="34" charset="0"/>
              <a:buNone/>
              <a:defRPr sz="1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554"/>
              </a:spcBef>
            </a:pPr>
            <a:endParaRPr lang="en-GB" sz="1108" b="0" dirty="0"/>
          </a:p>
        </p:txBody>
      </p:sp>
      <p:pic>
        <p:nvPicPr>
          <p:cNvPr id="21"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36097" y="5275897"/>
            <a:ext cx="664790" cy="720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Arrow Connector 23"/>
          <p:cNvCxnSpPr/>
          <p:nvPr userDrawn="1"/>
        </p:nvCxnSpPr>
        <p:spPr>
          <a:xfrm flipH="1">
            <a:off x="3495689" y="1630980"/>
            <a:ext cx="238886" cy="818925"/>
          </a:xfrm>
          <a:prstGeom prst="straightConnector1">
            <a:avLst/>
          </a:prstGeom>
          <a:ln w="28575" cmpd="sng">
            <a:solidFill>
              <a:srgbClr val="3D85C6"/>
            </a:solidFill>
            <a:tailEnd type="arrow"/>
          </a:ln>
        </p:spPr>
        <p:style>
          <a:lnRef idx="1">
            <a:schemeClr val="accent6"/>
          </a:lnRef>
          <a:fillRef idx="0">
            <a:schemeClr val="accent6"/>
          </a:fillRef>
          <a:effectRef idx="0">
            <a:schemeClr val="accent6"/>
          </a:effectRef>
          <a:fontRef idx="minor">
            <a:schemeClr val="tx1"/>
          </a:fontRef>
        </p:style>
      </p:cxnSp>
      <p:cxnSp>
        <p:nvCxnSpPr>
          <p:cNvPr id="25" name="Straight Arrow Connector 24"/>
          <p:cNvCxnSpPr/>
          <p:nvPr userDrawn="1"/>
        </p:nvCxnSpPr>
        <p:spPr>
          <a:xfrm flipH="1" flipV="1">
            <a:off x="5255479" y="4220657"/>
            <a:ext cx="526463" cy="579947"/>
          </a:xfrm>
          <a:prstGeom prst="straightConnector1">
            <a:avLst/>
          </a:prstGeom>
          <a:ln w="28575">
            <a:solidFill>
              <a:srgbClr val="3D85C6"/>
            </a:solidFill>
            <a:tailEnd type="arrow"/>
          </a:ln>
        </p:spPr>
        <p:style>
          <a:lnRef idx="1">
            <a:schemeClr val="accent6"/>
          </a:lnRef>
          <a:fillRef idx="0">
            <a:schemeClr val="accent6"/>
          </a:fillRef>
          <a:effectRef idx="0">
            <a:schemeClr val="accent6"/>
          </a:effectRef>
          <a:fontRef idx="minor">
            <a:schemeClr val="tx1"/>
          </a:fontRef>
        </p:style>
      </p:cxnSp>
      <p:cxnSp>
        <p:nvCxnSpPr>
          <p:cNvPr id="26" name="Straight Arrow Connector 25"/>
          <p:cNvCxnSpPr>
            <a:stCxn id="27" idx="0"/>
          </p:cNvCxnSpPr>
          <p:nvPr userDrawn="1"/>
        </p:nvCxnSpPr>
        <p:spPr>
          <a:xfrm flipV="1">
            <a:off x="1723956" y="4459860"/>
            <a:ext cx="505641" cy="681482"/>
          </a:xfrm>
          <a:prstGeom prst="straightConnector1">
            <a:avLst/>
          </a:prstGeom>
          <a:ln w="28575" cmpd="sng">
            <a:solidFill>
              <a:srgbClr val="3D85C6"/>
            </a:solidFill>
            <a:tailEnd type="arrow"/>
          </a:ln>
        </p:spPr>
        <p:style>
          <a:lnRef idx="1">
            <a:schemeClr val="accent6"/>
          </a:lnRef>
          <a:fillRef idx="0">
            <a:schemeClr val="accent6"/>
          </a:fillRef>
          <a:effectRef idx="0">
            <a:schemeClr val="accent6"/>
          </a:effectRef>
          <a:fontRef idx="minor">
            <a:schemeClr val="tx1"/>
          </a:fontRef>
        </p:style>
      </p:cxnSp>
      <p:sp>
        <p:nvSpPr>
          <p:cNvPr id="27" name="Rectangle 26"/>
          <p:cNvSpPr/>
          <p:nvPr userDrawn="1"/>
        </p:nvSpPr>
        <p:spPr>
          <a:xfrm>
            <a:off x="788322" y="5141344"/>
            <a:ext cx="1871270" cy="1059245"/>
          </a:xfrm>
          <a:prstGeom prst="rect">
            <a:avLst/>
          </a:prstGeom>
          <a:solidFill>
            <a:schemeClr val="bg1"/>
          </a:solidFill>
          <a:ln w="28575" cmpd="sng">
            <a:solidFill>
              <a:srgbClr val="3D85C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015" b="1" dirty="0">
                <a:solidFill>
                  <a:schemeClr val="bg1">
                    <a:lumMod val="50000"/>
                  </a:schemeClr>
                </a:solidFill>
              </a:rPr>
              <a:t>Progress Bar</a:t>
            </a:r>
          </a:p>
          <a:p>
            <a:r>
              <a:rPr lang="en-GB" sz="1015" dirty="0">
                <a:solidFill>
                  <a:schemeClr val="accent2">
                    <a:lumMod val="75000"/>
                  </a:schemeClr>
                </a:solidFill>
              </a:rPr>
              <a:t>Red if score has got </a:t>
            </a:r>
            <a:r>
              <a:rPr lang="en-GB" sz="1015" b="1" dirty="0">
                <a:solidFill>
                  <a:schemeClr val="accent2">
                    <a:lumMod val="75000"/>
                  </a:schemeClr>
                </a:solidFill>
              </a:rPr>
              <a:t>worse</a:t>
            </a:r>
            <a:r>
              <a:rPr lang="en-GB" sz="1015" b="1" dirty="0">
                <a:solidFill>
                  <a:schemeClr val="tx1"/>
                </a:solidFill>
              </a:rPr>
              <a:t>,</a:t>
            </a:r>
          </a:p>
          <a:p>
            <a:r>
              <a:rPr lang="en-GB" sz="1015" dirty="0">
                <a:solidFill>
                  <a:schemeClr val="bg1">
                    <a:lumMod val="50000"/>
                  </a:schemeClr>
                </a:solidFill>
              </a:rPr>
              <a:t>White if score has</a:t>
            </a:r>
            <a:r>
              <a:rPr lang="en-GB" sz="1015" b="1" dirty="0">
                <a:solidFill>
                  <a:schemeClr val="bg1">
                    <a:lumMod val="50000"/>
                  </a:schemeClr>
                </a:solidFill>
              </a:rPr>
              <a:t> not changed</a:t>
            </a:r>
            <a:r>
              <a:rPr lang="en-GB" sz="1015" dirty="0">
                <a:solidFill>
                  <a:schemeClr val="bg1">
                    <a:lumMod val="50000"/>
                  </a:schemeClr>
                </a:solidFill>
              </a:rPr>
              <a:t>,</a:t>
            </a:r>
          </a:p>
          <a:p>
            <a:r>
              <a:rPr lang="en-GB" sz="1015" dirty="0">
                <a:solidFill>
                  <a:schemeClr val="accent3">
                    <a:lumMod val="75000"/>
                  </a:schemeClr>
                </a:solidFill>
              </a:rPr>
              <a:t>Green if score has </a:t>
            </a:r>
            <a:r>
              <a:rPr lang="en-GB" sz="1015" b="1" dirty="0">
                <a:solidFill>
                  <a:schemeClr val="accent3">
                    <a:lumMod val="75000"/>
                  </a:schemeClr>
                </a:solidFill>
              </a:rPr>
              <a:t>improved</a:t>
            </a:r>
            <a:r>
              <a:rPr lang="en-GB" sz="1015" dirty="0">
                <a:solidFill>
                  <a:schemeClr val="accent3">
                    <a:lumMod val="75000"/>
                  </a:schemeClr>
                </a:solidFill>
              </a:rPr>
              <a:t>.</a:t>
            </a:r>
          </a:p>
        </p:txBody>
      </p:sp>
      <p:sp>
        <p:nvSpPr>
          <p:cNvPr id="28" name="Rectangle 27"/>
          <p:cNvSpPr/>
          <p:nvPr userDrawn="1"/>
        </p:nvSpPr>
        <p:spPr>
          <a:xfrm>
            <a:off x="3408100" y="1187671"/>
            <a:ext cx="3043635" cy="443309"/>
          </a:xfrm>
          <a:prstGeom prst="rect">
            <a:avLst/>
          </a:prstGeom>
          <a:noFill/>
          <a:ln w="28575" cmpd="sng">
            <a:solidFill>
              <a:srgbClr val="3D8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15" b="1" dirty="0">
                <a:solidFill>
                  <a:schemeClr val="tx1">
                    <a:lumMod val="65000"/>
                    <a:lumOff val="35000"/>
                  </a:schemeClr>
                </a:solidFill>
              </a:rPr>
              <a:t>Middle Half</a:t>
            </a:r>
          </a:p>
          <a:p>
            <a:r>
              <a:rPr lang="en-GB" sz="1015" dirty="0">
                <a:solidFill>
                  <a:schemeClr val="tx1">
                    <a:lumMod val="65000"/>
                    <a:lumOff val="35000"/>
                  </a:schemeClr>
                </a:solidFill>
              </a:rPr>
              <a:t>Approximate middle 50% of change scores.</a:t>
            </a:r>
          </a:p>
        </p:txBody>
      </p:sp>
      <p:sp>
        <p:nvSpPr>
          <p:cNvPr id="29" name="Rectangle 28"/>
          <p:cNvSpPr/>
          <p:nvPr userDrawn="1"/>
        </p:nvSpPr>
        <p:spPr>
          <a:xfrm>
            <a:off x="5112146" y="4800604"/>
            <a:ext cx="1339588" cy="1182659"/>
          </a:xfrm>
          <a:prstGeom prst="rect">
            <a:avLst/>
          </a:prstGeom>
          <a:solidFill>
            <a:schemeClr val="bg1"/>
          </a:solidFill>
          <a:ln w="28575" cmpd="sng">
            <a:solidFill>
              <a:srgbClr val="3D85C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015" b="1" dirty="0">
                <a:solidFill>
                  <a:schemeClr val="bg1">
                    <a:lumMod val="50000"/>
                  </a:schemeClr>
                </a:solidFill>
              </a:rPr>
              <a:t>Labels</a:t>
            </a:r>
          </a:p>
          <a:p>
            <a:r>
              <a:rPr lang="en-GB" sz="1015" dirty="0">
                <a:solidFill>
                  <a:schemeClr val="tx1">
                    <a:lumMod val="65000"/>
                    <a:lumOff val="35000"/>
                  </a:schemeClr>
                </a:solidFill>
              </a:rPr>
              <a:t>Give the percentage of individuals with this score.</a:t>
            </a:r>
          </a:p>
        </p:txBody>
      </p:sp>
      <p:cxnSp>
        <p:nvCxnSpPr>
          <p:cNvPr id="30" name="Straight Arrow Connector 29"/>
          <p:cNvCxnSpPr/>
          <p:nvPr userDrawn="1"/>
        </p:nvCxnSpPr>
        <p:spPr>
          <a:xfrm flipH="1" flipV="1">
            <a:off x="7614711" y="5806847"/>
            <a:ext cx="504438" cy="50914"/>
          </a:xfrm>
          <a:prstGeom prst="straightConnector1">
            <a:avLst/>
          </a:prstGeom>
          <a:ln w="28575" cmpd="sng">
            <a:solidFill>
              <a:srgbClr val="3D85C6"/>
            </a:solidFill>
            <a:tailEnd type="arrow"/>
          </a:ln>
        </p:spPr>
        <p:style>
          <a:lnRef idx="1">
            <a:schemeClr val="accent6"/>
          </a:lnRef>
          <a:fillRef idx="0">
            <a:schemeClr val="accent6"/>
          </a:fillRef>
          <a:effectRef idx="0">
            <a:schemeClr val="accent6"/>
          </a:effectRef>
          <a:fontRef idx="minor">
            <a:schemeClr val="tx1"/>
          </a:fontRef>
        </p:style>
      </p:cxnSp>
      <p:cxnSp>
        <p:nvCxnSpPr>
          <p:cNvPr id="31" name="Straight Arrow Connector 30"/>
          <p:cNvCxnSpPr>
            <a:endCxn id="19" idx="1"/>
          </p:cNvCxnSpPr>
          <p:nvPr userDrawn="1"/>
        </p:nvCxnSpPr>
        <p:spPr>
          <a:xfrm>
            <a:off x="8119148" y="600893"/>
            <a:ext cx="407337" cy="2"/>
          </a:xfrm>
          <a:prstGeom prst="straightConnector1">
            <a:avLst/>
          </a:prstGeom>
          <a:ln w="28575" cmpd="sng">
            <a:solidFill>
              <a:srgbClr val="3D85C6"/>
            </a:solidFill>
            <a:tailEnd type="arrow"/>
          </a:ln>
        </p:spPr>
        <p:style>
          <a:lnRef idx="1">
            <a:schemeClr val="accent6"/>
          </a:lnRef>
          <a:fillRef idx="0">
            <a:schemeClr val="accent6"/>
          </a:fillRef>
          <a:effectRef idx="0">
            <a:schemeClr val="accent6"/>
          </a:effectRef>
          <a:fontRef idx="minor">
            <a:schemeClr val="tx1"/>
          </a:fontRef>
        </p:style>
      </p:cxnSp>
      <p:sp>
        <p:nvSpPr>
          <p:cNvPr id="32" name="Rectangle 31"/>
          <p:cNvSpPr/>
          <p:nvPr userDrawn="1"/>
        </p:nvSpPr>
        <p:spPr>
          <a:xfrm>
            <a:off x="6604423" y="194236"/>
            <a:ext cx="1514725" cy="806824"/>
          </a:xfrm>
          <a:prstGeom prst="rect">
            <a:avLst/>
          </a:prstGeom>
          <a:solidFill>
            <a:schemeClr val="bg1"/>
          </a:solidFill>
          <a:ln w="28575" cmpd="sng">
            <a:solidFill>
              <a:srgbClr val="3D85C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015" b="1" dirty="0">
                <a:solidFill>
                  <a:schemeClr val="bg1">
                    <a:lumMod val="50000"/>
                  </a:schemeClr>
                </a:solidFill>
              </a:rPr>
              <a:t>Icon</a:t>
            </a:r>
          </a:p>
          <a:p>
            <a:r>
              <a:rPr lang="en-GB" sz="1015" dirty="0">
                <a:solidFill>
                  <a:schemeClr val="bg1">
                    <a:lumMod val="50000"/>
                  </a:schemeClr>
                </a:solidFill>
              </a:rPr>
              <a:t>Indicates who completed the outcome measure.</a:t>
            </a:r>
          </a:p>
        </p:txBody>
      </p:sp>
      <p:sp>
        <p:nvSpPr>
          <p:cNvPr id="33" name="TextBox 32"/>
          <p:cNvSpPr txBox="1"/>
          <p:nvPr userDrawn="1"/>
        </p:nvSpPr>
        <p:spPr>
          <a:xfrm>
            <a:off x="552450" y="6356351"/>
            <a:ext cx="5467350" cy="291170"/>
          </a:xfrm>
          <a:prstGeom prst="rect">
            <a:avLst/>
          </a:prstGeom>
          <a:noFill/>
        </p:spPr>
        <p:txBody>
          <a:bodyPr wrap="square" rtlCol="0">
            <a:spAutoFit/>
          </a:bodyPr>
          <a:lstStyle/>
          <a:p>
            <a:r>
              <a:rPr lang="en-US" sz="1292" dirty="0">
                <a:solidFill>
                  <a:schemeClr val="tx1">
                    <a:lumMod val="50000"/>
                    <a:lumOff val="50000"/>
                  </a:schemeClr>
                </a:solidFill>
              </a:rPr>
              <a:t>What do the plots mean?</a:t>
            </a:r>
          </a:p>
        </p:txBody>
      </p:sp>
      <p:sp>
        <p:nvSpPr>
          <p:cNvPr id="36" name="Rectangle 35"/>
          <p:cNvSpPr/>
          <p:nvPr userDrawn="1"/>
        </p:nvSpPr>
        <p:spPr>
          <a:xfrm>
            <a:off x="0" y="-116974"/>
            <a:ext cx="244380" cy="7204836"/>
          </a:xfrm>
          <a:prstGeom prst="rect">
            <a:avLst/>
          </a:prstGeom>
          <a:solidFill>
            <a:srgbClr val="E24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37" name="Rectangle 36"/>
          <p:cNvSpPr/>
          <p:nvPr userDrawn="1"/>
        </p:nvSpPr>
        <p:spPr>
          <a:xfrm>
            <a:off x="-47267" y="-116974"/>
            <a:ext cx="291647" cy="7278555"/>
          </a:xfrm>
          <a:prstGeom prst="rect">
            <a:avLst/>
          </a:prstGeom>
          <a:solidFill>
            <a:srgbClr val="EA6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34"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417786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ngeScoresCalc">
    <p:spTree>
      <p:nvGrpSpPr>
        <p:cNvPr id="1" name=""/>
        <p:cNvGrpSpPr/>
        <p:nvPr/>
      </p:nvGrpSpPr>
      <p:grpSpPr>
        <a:xfrm>
          <a:off x="0" y="0"/>
          <a:ext cx="0" cy="0"/>
          <a:chOff x="0" y="0"/>
          <a:chExt cx="0" cy="0"/>
        </a:xfrm>
      </p:grpSpPr>
      <p:sp>
        <p:nvSpPr>
          <p:cNvPr id="33" name="TextBox 32"/>
          <p:cNvSpPr txBox="1"/>
          <p:nvPr userDrawn="1"/>
        </p:nvSpPr>
        <p:spPr>
          <a:xfrm>
            <a:off x="552450" y="6356351"/>
            <a:ext cx="5467350" cy="291170"/>
          </a:xfrm>
          <a:prstGeom prst="rect">
            <a:avLst/>
          </a:prstGeom>
          <a:noFill/>
        </p:spPr>
        <p:txBody>
          <a:bodyPr wrap="square" rtlCol="0">
            <a:spAutoFit/>
          </a:bodyPr>
          <a:lstStyle/>
          <a:p>
            <a:r>
              <a:rPr lang="en-US" sz="1292" dirty="0">
                <a:solidFill>
                  <a:schemeClr val="tx1">
                    <a:lumMod val="50000"/>
                    <a:lumOff val="50000"/>
                  </a:schemeClr>
                </a:solidFill>
              </a:rPr>
              <a:t>How are ‘change’ scores</a:t>
            </a:r>
            <a:r>
              <a:rPr lang="en-US" sz="1292" baseline="0" dirty="0">
                <a:solidFill>
                  <a:schemeClr val="tx1">
                    <a:lumMod val="50000"/>
                    <a:lumOff val="50000"/>
                  </a:schemeClr>
                </a:solidFill>
              </a:rPr>
              <a:t> calculated?</a:t>
            </a:r>
            <a:endParaRPr lang="en-US" sz="1292" dirty="0">
              <a:solidFill>
                <a:schemeClr val="tx1">
                  <a:lumMod val="50000"/>
                  <a:lumOff val="50000"/>
                </a:schemeClr>
              </a:solidFill>
            </a:endParaRPr>
          </a:p>
        </p:txBody>
      </p:sp>
      <p:sp>
        <p:nvSpPr>
          <p:cNvPr id="34" name="Rectangle 33"/>
          <p:cNvSpPr/>
          <p:nvPr userDrawn="1"/>
        </p:nvSpPr>
        <p:spPr>
          <a:xfrm>
            <a:off x="0" y="-116974"/>
            <a:ext cx="244380" cy="7204836"/>
          </a:xfrm>
          <a:prstGeom prst="rect">
            <a:avLst/>
          </a:prstGeom>
          <a:solidFill>
            <a:srgbClr val="E24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grpSp>
        <p:nvGrpSpPr>
          <p:cNvPr id="39" name="Group 38"/>
          <p:cNvGrpSpPr/>
          <p:nvPr userDrawn="1"/>
        </p:nvGrpSpPr>
        <p:grpSpPr>
          <a:xfrm>
            <a:off x="864225" y="1266506"/>
            <a:ext cx="3555154" cy="1674719"/>
            <a:chOff x="1784721" y="1261929"/>
            <a:chExt cx="5515282" cy="2000333"/>
          </a:xfrm>
        </p:grpSpPr>
        <p:pic>
          <p:nvPicPr>
            <p:cNvPr id="40" name="Picture 39"/>
            <p:cNvPicPr>
              <a:picLocks noChangeAspect="1" noChangeArrowheads="1"/>
            </p:cNvPicPr>
            <p:nvPr/>
          </p:nvPicPr>
          <p:blipFill rotWithShape="1">
            <a:blip r:embed="rId2">
              <a:extLst>
                <a:ext uri="{28A0092B-C50C-407E-A947-70E740481C1C}">
                  <a14:useLocalDpi xmlns:a14="http://schemas.microsoft.com/office/drawing/2010/main" val="0"/>
                </a:ext>
              </a:extLst>
            </a:blip>
            <a:srcRect b="44219"/>
            <a:stretch/>
          </p:blipFill>
          <p:spPr bwMode="auto">
            <a:xfrm>
              <a:off x="1784721" y="1261929"/>
              <a:ext cx="5515282" cy="2000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Oval 40"/>
            <p:cNvSpPr/>
            <p:nvPr/>
          </p:nvSpPr>
          <p:spPr>
            <a:xfrm>
              <a:off x="3892887" y="2133924"/>
              <a:ext cx="198028" cy="198028"/>
            </a:xfrm>
            <a:prstGeom prst="ellipse">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62"/>
            </a:p>
          </p:txBody>
        </p:sp>
        <p:sp>
          <p:nvSpPr>
            <p:cNvPr id="45" name="Oval 44"/>
            <p:cNvSpPr/>
            <p:nvPr/>
          </p:nvSpPr>
          <p:spPr>
            <a:xfrm>
              <a:off x="5806501" y="3019422"/>
              <a:ext cx="198028" cy="198028"/>
            </a:xfrm>
            <a:prstGeom prst="ellipse">
              <a:avLst/>
            </a:prstGeom>
            <a:noFill/>
            <a:ln w="28575">
              <a:solidFill>
                <a:srgbClr val="2B8D9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62"/>
            </a:p>
          </p:txBody>
        </p:sp>
      </p:grpSp>
      <p:grpSp>
        <p:nvGrpSpPr>
          <p:cNvPr id="47" name="Group 46"/>
          <p:cNvGrpSpPr/>
          <p:nvPr userDrawn="1"/>
        </p:nvGrpSpPr>
        <p:grpSpPr>
          <a:xfrm>
            <a:off x="507124" y="3182434"/>
            <a:ext cx="3836750" cy="2909535"/>
            <a:chOff x="695756" y="3065202"/>
            <a:chExt cx="4156479" cy="2909535"/>
          </a:xfrm>
        </p:grpSpPr>
        <p:pic>
          <p:nvPicPr>
            <p:cNvPr id="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756" y="3065202"/>
              <a:ext cx="4156479" cy="2909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3239" t="83694" r="7481" b="12774"/>
            <a:stretch/>
          </p:blipFill>
          <p:spPr bwMode="auto">
            <a:xfrm>
              <a:off x="1103560" y="5590015"/>
              <a:ext cx="3684100" cy="60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0" name="Straight Arrow Connector 49"/>
          <p:cNvCxnSpPr/>
          <p:nvPr userDrawn="1"/>
        </p:nvCxnSpPr>
        <p:spPr>
          <a:xfrm flipH="1">
            <a:off x="2583912" y="3475443"/>
            <a:ext cx="1988201" cy="1799943"/>
          </a:xfrm>
          <a:prstGeom prst="straightConnector1">
            <a:avLst/>
          </a:prstGeom>
          <a:ln w="28575">
            <a:solidFill>
              <a:srgbClr val="3D85C6"/>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userDrawn="1"/>
        </p:nvSpPr>
        <p:spPr>
          <a:xfrm>
            <a:off x="4578749" y="3030395"/>
            <a:ext cx="1871752" cy="688843"/>
          </a:xfrm>
          <a:prstGeom prst="rect">
            <a:avLst/>
          </a:prstGeom>
          <a:ln w="28575">
            <a:solidFill>
              <a:srgbClr val="3D85C6"/>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GB" sz="1292" dirty="0">
                <a:solidFill>
                  <a:schemeClr val="tx1">
                    <a:lumMod val="50000"/>
                    <a:lumOff val="50000"/>
                  </a:schemeClr>
                </a:solidFill>
              </a:rPr>
              <a:t>10% of children’s scores </a:t>
            </a:r>
            <a:r>
              <a:rPr lang="en-GB" sz="1292" spc="-37" baseline="0" dirty="0">
                <a:solidFill>
                  <a:schemeClr val="tx1">
                    <a:lumMod val="50000"/>
                    <a:lumOff val="50000"/>
                  </a:schemeClr>
                </a:solidFill>
              </a:rPr>
              <a:t>had gone up by 5 between </a:t>
            </a:r>
            <a:r>
              <a:rPr lang="en-GB" sz="1292" dirty="0">
                <a:solidFill>
                  <a:schemeClr val="tx1">
                    <a:lumMod val="50000"/>
                    <a:lumOff val="50000"/>
                  </a:schemeClr>
                </a:solidFill>
              </a:rPr>
              <a:t>time 1 and time 2.</a:t>
            </a:r>
          </a:p>
        </p:txBody>
      </p:sp>
      <p:sp>
        <p:nvSpPr>
          <p:cNvPr id="53" name="Rectangle 52"/>
          <p:cNvSpPr/>
          <p:nvPr userDrawn="1"/>
        </p:nvSpPr>
        <p:spPr>
          <a:xfrm>
            <a:off x="552450" y="358774"/>
            <a:ext cx="8257442" cy="490134"/>
          </a:xfrm>
          <a:prstGeom prst="rect">
            <a:avLst/>
          </a:prstGeom>
        </p:spPr>
        <p:txBody>
          <a:bodyPr wrap="square">
            <a:spAutoFit/>
          </a:bodyPr>
          <a:lstStyle/>
          <a:p>
            <a:r>
              <a:rPr lang="en-GB" sz="2585" b="1" dirty="0"/>
              <a:t>How are ‘change’ scores calculated?</a:t>
            </a:r>
          </a:p>
        </p:txBody>
      </p:sp>
      <p:sp>
        <p:nvSpPr>
          <p:cNvPr id="4" name="Rectangle 3"/>
          <p:cNvSpPr/>
          <p:nvPr userDrawn="1"/>
        </p:nvSpPr>
        <p:spPr>
          <a:xfrm>
            <a:off x="4456414" y="1301675"/>
            <a:ext cx="4353479" cy="887679"/>
          </a:xfrm>
          <a:prstGeom prst="rect">
            <a:avLst/>
          </a:prstGeom>
        </p:spPr>
        <p:txBody>
          <a:bodyPr wrap="square">
            <a:spAutoFit/>
          </a:bodyPr>
          <a:lstStyle/>
          <a:p>
            <a:r>
              <a:rPr lang="en-GB" sz="1292" b="0" spc="-37" dirty="0">
                <a:latin typeface="+mj-lt"/>
              </a:rPr>
              <a:t>Change= </a:t>
            </a:r>
            <a:r>
              <a:rPr lang="en-GB" sz="1292" spc="-37" dirty="0">
                <a:solidFill>
                  <a:srgbClr val="1FB7B3"/>
                </a:solidFill>
                <a:latin typeface="+mj-lt"/>
              </a:rPr>
              <a:t>Goal progress (last session)</a:t>
            </a:r>
            <a:r>
              <a:rPr lang="en-GB" sz="1292" spc="-37" baseline="0" dirty="0">
                <a:solidFill>
                  <a:srgbClr val="1FB7B3"/>
                </a:solidFill>
                <a:latin typeface="+mj-lt"/>
              </a:rPr>
              <a:t> </a:t>
            </a:r>
            <a:r>
              <a:rPr lang="en-GB" sz="1292" spc="-37" dirty="0">
                <a:solidFill>
                  <a:srgbClr val="1FB7B3"/>
                </a:solidFill>
                <a:latin typeface="+mj-lt"/>
              </a:rPr>
              <a:t> </a:t>
            </a:r>
            <a:r>
              <a:rPr lang="en-GB" sz="1292" spc="-37" dirty="0">
                <a:latin typeface="+mj-lt"/>
              </a:rPr>
              <a:t>–</a:t>
            </a:r>
            <a:r>
              <a:rPr lang="en-GB" sz="1292" spc="-37" baseline="0" dirty="0">
                <a:latin typeface="+mj-lt"/>
              </a:rPr>
              <a:t> </a:t>
            </a:r>
            <a:r>
              <a:rPr lang="en-GB" sz="1292" spc="-37" dirty="0">
                <a:solidFill>
                  <a:srgbClr val="FF9966"/>
                </a:solidFill>
                <a:latin typeface="+mj-lt"/>
              </a:rPr>
              <a:t>Goal progress (first session)</a:t>
            </a:r>
            <a:endParaRPr lang="en-GB" sz="1292" dirty="0">
              <a:solidFill>
                <a:srgbClr val="FF9966"/>
              </a:solidFill>
              <a:latin typeface="+mj-lt"/>
            </a:endParaRPr>
          </a:p>
          <a:p>
            <a:r>
              <a:rPr lang="en-GB" sz="1292" b="0" dirty="0"/>
              <a:t>Change = </a:t>
            </a:r>
            <a:r>
              <a:rPr lang="en-GB" sz="1292" dirty="0">
                <a:solidFill>
                  <a:srgbClr val="1FB7B3"/>
                </a:solidFill>
              </a:rPr>
              <a:t>7</a:t>
            </a:r>
            <a:r>
              <a:rPr lang="en-GB" sz="1292" dirty="0"/>
              <a:t> – </a:t>
            </a:r>
            <a:r>
              <a:rPr lang="en-GB" sz="1292" dirty="0">
                <a:solidFill>
                  <a:srgbClr val="FF9966"/>
                </a:solidFill>
              </a:rPr>
              <a:t>2 </a:t>
            </a:r>
          </a:p>
          <a:p>
            <a:r>
              <a:rPr lang="en-GB" sz="1292" b="0" dirty="0"/>
              <a:t>Change= </a:t>
            </a:r>
            <a:r>
              <a:rPr lang="en-GB" sz="1292" dirty="0"/>
              <a:t>5</a:t>
            </a:r>
          </a:p>
          <a:p>
            <a:r>
              <a:rPr lang="en-GB" sz="1292" dirty="0">
                <a:solidFill>
                  <a:srgbClr val="FF9966"/>
                </a:solidFill>
                <a:latin typeface="+mj-lt"/>
              </a:rPr>
              <a:t> </a:t>
            </a:r>
          </a:p>
        </p:txBody>
      </p:sp>
      <p:sp>
        <p:nvSpPr>
          <p:cNvPr id="19" name="Rectangle 18"/>
          <p:cNvSpPr/>
          <p:nvPr userDrawn="1"/>
        </p:nvSpPr>
        <p:spPr>
          <a:xfrm>
            <a:off x="4578749" y="3944702"/>
            <a:ext cx="1871752" cy="1285352"/>
          </a:xfrm>
          <a:prstGeom prst="rect">
            <a:avLst/>
          </a:prstGeom>
          <a:ln w="28575">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GB" sz="1292" dirty="0"/>
              <a:t>We plot these change scores to get an impression of how much all individuals have changed between time 1 and time 2.</a:t>
            </a:r>
          </a:p>
        </p:txBody>
      </p:sp>
      <p:sp>
        <p:nvSpPr>
          <p:cNvPr id="20" name="Rectangle 19"/>
          <p:cNvSpPr/>
          <p:nvPr userDrawn="1"/>
        </p:nvSpPr>
        <p:spPr>
          <a:xfrm>
            <a:off x="-47267" y="-116974"/>
            <a:ext cx="291647" cy="7278555"/>
          </a:xfrm>
          <a:prstGeom prst="rect">
            <a:avLst/>
          </a:prstGeom>
          <a:solidFill>
            <a:srgbClr val="EA6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21"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17552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GB" dirty="0"/>
              <a:t>www.corc.uk.net</a:t>
            </a:r>
          </a:p>
        </p:txBody>
      </p:sp>
      <p:graphicFrame>
        <p:nvGraphicFramePr>
          <p:cNvPr id="6" name="Table 5"/>
          <p:cNvGraphicFramePr>
            <a:graphicFrameLocks noGrp="1"/>
          </p:cNvGraphicFramePr>
          <p:nvPr userDrawn="1">
            <p:extLst>
              <p:ext uri="{D42A27DB-BD31-4B8C-83A1-F6EECF244321}">
                <p14:modId xmlns:p14="http://schemas.microsoft.com/office/powerpoint/2010/main" val="162495721"/>
              </p:ext>
            </p:extLst>
          </p:nvPr>
        </p:nvGraphicFramePr>
        <p:xfrm>
          <a:off x="539550" y="1268762"/>
          <a:ext cx="8064900" cy="4320480"/>
        </p:xfrm>
        <a:graphic>
          <a:graphicData uri="http://schemas.openxmlformats.org/drawingml/2006/table">
            <a:tbl>
              <a:tblPr firstRow="1" bandRow="1">
                <a:tableStyleId>{F5AB1C69-6EDB-4FF4-983F-18BD219EF322}</a:tableStyleId>
              </a:tblPr>
              <a:tblGrid>
                <a:gridCol w="1344150">
                  <a:extLst>
                    <a:ext uri="{9D8B030D-6E8A-4147-A177-3AD203B41FA5}">
                      <a16:colId xmlns:a16="http://schemas.microsoft.com/office/drawing/2014/main" xmlns="" val="20000"/>
                    </a:ext>
                  </a:extLst>
                </a:gridCol>
                <a:gridCol w="1344150">
                  <a:extLst>
                    <a:ext uri="{9D8B030D-6E8A-4147-A177-3AD203B41FA5}">
                      <a16:colId xmlns:a16="http://schemas.microsoft.com/office/drawing/2014/main" xmlns="" val="20001"/>
                    </a:ext>
                  </a:extLst>
                </a:gridCol>
                <a:gridCol w="1344150">
                  <a:extLst>
                    <a:ext uri="{9D8B030D-6E8A-4147-A177-3AD203B41FA5}">
                      <a16:colId xmlns:a16="http://schemas.microsoft.com/office/drawing/2014/main" xmlns="" val="20002"/>
                    </a:ext>
                  </a:extLst>
                </a:gridCol>
                <a:gridCol w="1344150">
                  <a:extLst>
                    <a:ext uri="{9D8B030D-6E8A-4147-A177-3AD203B41FA5}">
                      <a16:colId xmlns:a16="http://schemas.microsoft.com/office/drawing/2014/main" xmlns="" val="20003"/>
                    </a:ext>
                  </a:extLst>
                </a:gridCol>
                <a:gridCol w="1344150">
                  <a:extLst>
                    <a:ext uri="{9D8B030D-6E8A-4147-A177-3AD203B41FA5}">
                      <a16:colId xmlns:a16="http://schemas.microsoft.com/office/drawing/2014/main" xmlns="" val="20004"/>
                    </a:ext>
                  </a:extLst>
                </a:gridCol>
                <a:gridCol w="1344150">
                  <a:extLst>
                    <a:ext uri="{9D8B030D-6E8A-4147-A177-3AD203B41FA5}">
                      <a16:colId xmlns:a16="http://schemas.microsoft.com/office/drawing/2014/main" xmlns="" val="20005"/>
                    </a:ext>
                  </a:extLst>
                </a:gridCol>
              </a:tblGrid>
              <a:tr h="72008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000"/>
                  </a:ext>
                </a:extLst>
              </a:tr>
              <a:tr h="72008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001"/>
                  </a:ext>
                </a:extLst>
              </a:tr>
              <a:tr h="72008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002"/>
                  </a:ext>
                </a:extLst>
              </a:tr>
              <a:tr h="72008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003"/>
                  </a:ext>
                </a:extLst>
              </a:tr>
              <a:tr h="72008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004"/>
                  </a:ext>
                </a:extLst>
              </a:tr>
              <a:tr h="72008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005"/>
                  </a:ext>
                </a:extLst>
              </a:tr>
            </a:tbl>
          </a:graphicData>
        </a:graphic>
      </p:graphicFrame>
      <p:sp>
        <p:nvSpPr>
          <p:cNvPr id="4" name="Title Placeholder 1"/>
          <p:cNvSpPr>
            <a:spLocks noGrp="1"/>
          </p:cNvSpPr>
          <p:nvPr>
            <p:ph type="title"/>
          </p:nvPr>
        </p:nvSpPr>
        <p:spPr>
          <a:xfrm>
            <a:off x="457200" y="217488"/>
            <a:ext cx="8229600" cy="634082"/>
          </a:xfrm>
          <a:prstGeom prst="rect">
            <a:avLst/>
          </a:prstGeom>
        </p:spPr>
        <p:txBody>
          <a:bodyPr vert="horz" lIns="91440" tIns="45720" rIns="91440" bIns="45720" rtlCol="0" anchor="ctr">
            <a:normAutofit/>
          </a:bodyPr>
          <a:lstStyle/>
          <a:p>
            <a:r>
              <a:rPr lang="en-US" dirty="0"/>
              <a:t>Title</a:t>
            </a:r>
            <a:endParaRPr lang="en-GB" dirty="0"/>
          </a:p>
        </p:txBody>
      </p:sp>
    </p:spTree>
    <p:extLst>
      <p:ext uri="{BB962C8B-B14F-4D97-AF65-F5344CB8AC3E}">
        <p14:creationId xmlns:p14="http://schemas.microsoft.com/office/powerpoint/2010/main" val="22718936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Graph_1bottom">
    <p:spTree>
      <p:nvGrpSpPr>
        <p:cNvPr id="1" name=""/>
        <p:cNvGrpSpPr/>
        <p:nvPr/>
      </p:nvGrpSpPr>
      <p:grpSpPr>
        <a:xfrm>
          <a:off x="0" y="0"/>
          <a:ext cx="0" cy="0"/>
          <a:chOff x="0" y="0"/>
          <a:chExt cx="0" cy="0"/>
        </a:xfrm>
      </p:grpSpPr>
      <p:sp>
        <p:nvSpPr>
          <p:cNvPr id="21" name="Rectangle 20"/>
          <p:cNvSpPr/>
          <p:nvPr userDrawn="1"/>
        </p:nvSpPr>
        <p:spPr>
          <a:xfrm>
            <a:off x="5148066" y="1107183"/>
            <a:ext cx="3662519" cy="503393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5" name="Content Placeholder 4"/>
          <p:cNvSpPr>
            <a:spLocks noGrp="1"/>
          </p:cNvSpPr>
          <p:nvPr>
            <p:ph sz="quarter" idx="14"/>
          </p:nvPr>
        </p:nvSpPr>
        <p:spPr>
          <a:xfrm>
            <a:off x="8150226" y="0"/>
            <a:ext cx="376238" cy="1187450"/>
          </a:xfrm>
        </p:spPr>
        <p:txBody>
          <a:bodyPr/>
          <a:lstStyle/>
          <a:p>
            <a:pPr lvl="0"/>
            <a:endParaRPr lang="en-US" dirty="0"/>
          </a:p>
        </p:txBody>
      </p:sp>
      <p:sp>
        <p:nvSpPr>
          <p:cNvPr id="7" name="Content Placeholder 6"/>
          <p:cNvSpPr>
            <a:spLocks noGrp="1"/>
          </p:cNvSpPr>
          <p:nvPr>
            <p:ph sz="quarter" idx="15"/>
          </p:nvPr>
        </p:nvSpPr>
        <p:spPr>
          <a:xfrm>
            <a:off x="8526463" y="0"/>
            <a:ext cx="360362" cy="1187450"/>
          </a:xfrm>
        </p:spPr>
        <p:txBody>
          <a:bodyPr/>
          <a:lstStyle/>
          <a:p>
            <a:pPr lvl="0"/>
            <a:endParaRPr lang="en-US" dirty="0"/>
          </a:p>
        </p:txBody>
      </p:sp>
      <p:sp>
        <p:nvSpPr>
          <p:cNvPr id="27" name="Rectangle 26"/>
          <p:cNvSpPr/>
          <p:nvPr userDrawn="1"/>
        </p:nvSpPr>
        <p:spPr>
          <a:xfrm>
            <a:off x="550950" y="1107183"/>
            <a:ext cx="4381091" cy="5033938"/>
          </a:xfrm>
          <a:prstGeom prst="rect">
            <a:avLst/>
          </a:prstGeom>
          <a:solidFill>
            <a:srgbClr val="DC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0" name="Rectangle 29"/>
          <p:cNvSpPr/>
          <p:nvPr userDrawn="1"/>
        </p:nvSpPr>
        <p:spPr>
          <a:xfrm>
            <a:off x="644848" y="1177034"/>
            <a:ext cx="4193295" cy="3140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19" name="Rectangle 18"/>
          <p:cNvSpPr/>
          <p:nvPr userDrawn="1"/>
        </p:nvSpPr>
        <p:spPr>
          <a:xfrm>
            <a:off x="-16608" y="-89330"/>
            <a:ext cx="244380" cy="7204836"/>
          </a:xfrm>
          <a:prstGeom prst="rect">
            <a:avLst/>
          </a:prstGeom>
          <a:solidFill>
            <a:srgbClr val="43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6" name="Text Placeholder 14"/>
          <p:cNvSpPr>
            <a:spLocks noGrp="1"/>
          </p:cNvSpPr>
          <p:nvPr>
            <p:ph type="body" sz="quarter" idx="12" hasCustomPrompt="1"/>
          </p:nvPr>
        </p:nvSpPr>
        <p:spPr>
          <a:xfrm>
            <a:off x="552451" y="358775"/>
            <a:ext cx="7127315" cy="725488"/>
          </a:xfrm>
        </p:spPr>
        <p:txBody>
          <a:bodyPr>
            <a:normAutofit/>
          </a:bodyPr>
          <a:lstStyle>
            <a:lvl1pPr marL="0" indent="0">
              <a:buNone/>
              <a:defRPr sz="2585" b="1"/>
            </a:lvl1pPr>
          </a:lstStyle>
          <a:p>
            <a:pPr lvl="0"/>
            <a:r>
              <a:rPr lang="en-GB" dirty="0"/>
              <a:t>Title</a:t>
            </a:r>
          </a:p>
        </p:txBody>
      </p:sp>
      <p:sp>
        <p:nvSpPr>
          <p:cNvPr id="29" name="Text Placeholder 14"/>
          <p:cNvSpPr>
            <a:spLocks noGrp="1"/>
          </p:cNvSpPr>
          <p:nvPr>
            <p:ph type="body" sz="quarter" idx="13" hasCustomPrompt="1"/>
          </p:nvPr>
        </p:nvSpPr>
        <p:spPr>
          <a:xfrm>
            <a:off x="5220074" y="1297259"/>
            <a:ext cx="3521301" cy="4704148"/>
          </a:xfrm>
        </p:spPr>
        <p:txBody>
          <a:bodyPr>
            <a:normAutofit/>
          </a:bodyPr>
          <a:lstStyle>
            <a:lvl1pPr marL="0" indent="0">
              <a:buNone/>
              <a:defRPr sz="1108" b="0" baseline="0"/>
            </a:lvl1pPr>
          </a:lstStyle>
          <a:p>
            <a:pPr lvl="0"/>
            <a:r>
              <a:rPr lang="en-GB" dirty="0"/>
              <a:t>Title</a:t>
            </a:r>
          </a:p>
          <a:p>
            <a:pPr lvl="0"/>
            <a:r>
              <a:rPr lang="en-GB" dirty="0"/>
              <a:t>Body Text should not be bold.</a:t>
            </a:r>
          </a:p>
        </p:txBody>
      </p:sp>
      <p:sp>
        <p:nvSpPr>
          <p:cNvPr id="14" name="Footer Placeholder 2"/>
          <p:cNvSpPr>
            <a:spLocks noGrp="1"/>
          </p:cNvSpPr>
          <p:nvPr>
            <p:ph type="ftr" sz="quarter" idx="3"/>
          </p:nvPr>
        </p:nvSpPr>
        <p:spPr>
          <a:xfrm>
            <a:off x="552450" y="6356352"/>
            <a:ext cx="5467350" cy="365125"/>
          </a:xfrm>
          <a:prstGeom prst="rect">
            <a:avLst/>
          </a:prstGeom>
        </p:spPr>
        <p:txBody>
          <a:bodyPr/>
          <a:lstStyle>
            <a:lvl1pPr algn="l">
              <a:defRPr sz="1292">
                <a:solidFill>
                  <a:srgbClr val="7F7F7F"/>
                </a:solidFill>
              </a:defRPr>
            </a:lvl1pPr>
          </a:lstStyle>
          <a:p>
            <a:endParaRPr lang="en-GB" dirty="0"/>
          </a:p>
        </p:txBody>
      </p:sp>
      <p:sp>
        <p:nvSpPr>
          <p:cNvPr id="22" name="Rectangle 21"/>
          <p:cNvSpPr/>
          <p:nvPr userDrawn="1"/>
        </p:nvSpPr>
        <p:spPr>
          <a:xfrm>
            <a:off x="644848" y="4445105"/>
            <a:ext cx="4193295" cy="1586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20" name="Content Placeholder 19"/>
          <p:cNvSpPr>
            <a:spLocks noGrp="1"/>
          </p:cNvSpPr>
          <p:nvPr>
            <p:ph sz="quarter" idx="16"/>
          </p:nvPr>
        </p:nvSpPr>
        <p:spPr>
          <a:xfrm>
            <a:off x="728544" y="1297261"/>
            <a:ext cx="4025900" cy="2887663"/>
          </a:xfrm>
        </p:spPr>
        <p:txBody>
          <a:bodyPr/>
          <a:lstStyle/>
          <a:p>
            <a:pPr lvl="0"/>
            <a:endParaRPr lang="en-US" dirty="0"/>
          </a:p>
        </p:txBody>
      </p:sp>
      <p:sp>
        <p:nvSpPr>
          <p:cNvPr id="34" name="Picture Placeholder 33"/>
          <p:cNvSpPr>
            <a:spLocks noGrp="1"/>
          </p:cNvSpPr>
          <p:nvPr>
            <p:ph type="pic" sz="quarter" idx="17"/>
          </p:nvPr>
        </p:nvSpPr>
        <p:spPr>
          <a:xfrm>
            <a:off x="758546" y="4581153"/>
            <a:ext cx="3995899" cy="1305672"/>
          </a:xfrm>
        </p:spPr>
        <p:txBody>
          <a:bodyPr/>
          <a:lstStyle/>
          <a:p>
            <a:endParaRPr lang="en-US"/>
          </a:p>
        </p:txBody>
      </p:sp>
      <p:cxnSp>
        <p:nvCxnSpPr>
          <p:cNvPr id="17" name="Straight Connector 16"/>
          <p:cNvCxnSpPr/>
          <p:nvPr userDrawn="1"/>
        </p:nvCxnSpPr>
        <p:spPr>
          <a:xfrm flipV="1">
            <a:off x="1561365" y="4472328"/>
            <a:ext cx="0" cy="155933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3162684" y="4472328"/>
            <a:ext cx="0" cy="155933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23"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65364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aph_3bottomboxes">
    <p:spTree>
      <p:nvGrpSpPr>
        <p:cNvPr id="1" name=""/>
        <p:cNvGrpSpPr/>
        <p:nvPr/>
      </p:nvGrpSpPr>
      <p:grpSpPr>
        <a:xfrm>
          <a:off x="0" y="0"/>
          <a:ext cx="0" cy="0"/>
          <a:chOff x="0" y="0"/>
          <a:chExt cx="0" cy="0"/>
        </a:xfrm>
      </p:grpSpPr>
      <p:sp>
        <p:nvSpPr>
          <p:cNvPr id="24" name="Rectangle 23"/>
          <p:cNvSpPr/>
          <p:nvPr userDrawn="1"/>
        </p:nvSpPr>
        <p:spPr>
          <a:xfrm>
            <a:off x="5148066" y="1107183"/>
            <a:ext cx="3662519" cy="503393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3" name="Rectangle 22"/>
          <p:cNvSpPr/>
          <p:nvPr userDrawn="1"/>
        </p:nvSpPr>
        <p:spPr>
          <a:xfrm>
            <a:off x="550950" y="1107183"/>
            <a:ext cx="4381091" cy="5033938"/>
          </a:xfrm>
          <a:prstGeom prst="rect">
            <a:avLst/>
          </a:prstGeom>
          <a:solidFill>
            <a:srgbClr val="DC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5" name="Content Placeholder 4"/>
          <p:cNvSpPr>
            <a:spLocks noGrp="1"/>
          </p:cNvSpPr>
          <p:nvPr>
            <p:ph sz="quarter" idx="14"/>
          </p:nvPr>
        </p:nvSpPr>
        <p:spPr>
          <a:xfrm>
            <a:off x="8150226" y="0"/>
            <a:ext cx="376238" cy="1187450"/>
          </a:xfrm>
        </p:spPr>
        <p:txBody>
          <a:bodyPr/>
          <a:lstStyle/>
          <a:p>
            <a:pPr lvl="0"/>
            <a:endParaRPr lang="en-US" dirty="0"/>
          </a:p>
        </p:txBody>
      </p:sp>
      <p:sp>
        <p:nvSpPr>
          <p:cNvPr id="7" name="Content Placeholder 6"/>
          <p:cNvSpPr>
            <a:spLocks noGrp="1"/>
          </p:cNvSpPr>
          <p:nvPr>
            <p:ph sz="quarter" idx="15"/>
          </p:nvPr>
        </p:nvSpPr>
        <p:spPr>
          <a:xfrm>
            <a:off x="8526463" y="0"/>
            <a:ext cx="360362" cy="1187450"/>
          </a:xfrm>
        </p:spPr>
        <p:txBody>
          <a:bodyPr/>
          <a:lstStyle/>
          <a:p>
            <a:pPr lvl="0"/>
            <a:endParaRPr lang="en-US" dirty="0"/>
          </a:p>
        </p:txBody>
      </p:sp>
      <p:sp>
        <p:nvSpPr>
          <p:cNvPr id="30" name="Rectangle 29"/>
          <p:cNvSpPr/>
          <p:nvPr userDrawn="1"/>
        </p:nvSpPr>
        <p:spPr>
          <a:xfrm>
            <a:off x="644848" y="1177034"/>
            <a:ext cx="4193295" cy="3140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26" name="Text Placeholder 14"/>
          <p:cNvSpPr>
            <a:spLocks noGrp="1"/>
          </p:cNvSpPr>
          <p:nvPr>
            <p:ph type="body" sz="quarter" idx="12" hasCustomPrompt="1"/>
          </p:nvPr>
        </p:nvSpPr>
        <p:spPr>
          <a:xfrm>
            <a:off x="552451" y="358775"/>
            <a:ext cx="7127315" cy="725488"/>
          </a:xfrm>
        </p:spPr>
        <p:txBody>
          <a:bodyPr>
            <a:normAutofit/>
          </a:bodyPr>
          <a:lstStyle>
            <a:lvl1pPr marL="0" indent="0">
              <a:buNone/>
              <a:defRPr sz="2585" b="1"/>
            </a:lvl1pPr>
          </a:lstStyle>
          <a:p>
            <a:pPr lvl="0"/>
            <a:r>
              <a:rPr lang="en-GB" dirty="0"/>
              <a:t>Title</a:t>
            </a:r>
          </a:p>
        </p:txBody>
      </p:sp>
      <p:sp>
        <p:nvSpPr>
          <p:cNvPr id="29" name="Text Placeholder 14"/>
          <p:cNvSpPr>
            <a:spLocks noGrp="1"/>
          </p:cNvSpPr>
          <p:nvPr>
            <p:ph type="body" sz="quarter" idx="13" hasCustomPrompt="1"/>
          </p:nvPr>
        </p:nvSpPr>
        <p:spPr>
          <a:xfrm>
            <a:off x="5220074" y="1297259"/>
            <a:ext cx="3521301" cy="4704148"/>
          </a:xfrm>
        </p:spPr>
        <p:txBody>
          <a:bodyPr>
            <a:normAutofit/>
          </a:bodyPr>
          <a:lstStyle>
            <a:lvl1pPr marL="0" indent="0">
              <a:buNone/>
              <a:defRPr sz="1108" b="0" baseline="0"/>
            </a:lvl1pPr>
          </a:lstStyle>
          <a:p>
            <a:pPr lvl="0"/>
            <a:r>
              <a:rPr lang="en-GB" dirty="0"/>
              <a:t>Title</a:t>
            </a:r>
          </a:p>
          <a:p>
            <a:pPr lvl="0"/>
            <a:r>
              <a:rPr lang="en-GB" dirty="0"/>
              <a:t>Body Text should not be bold.</a:t>
            </a:r>
          </a:p>
        </p:txBody>
      </p:sp>
      <p:sp>
        <p:nvSpPr>
          <p:cNvPr id="13" name="Slide Number Placeholder 5"/>
          <p:cNvSpPr>
            <a:spLocks noGrp="1"/>
          </p:cNvSpPr>
          <p:nvPr>
            <p:ph type="sldNum" sz="quarter" idx="4"/>
          </p:nvPr>
        </p:nvSpPr>
        <p:spPr>
          <a:xfrm>
            <a:off x="6830562" y="6356352"/>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D884DF6D-704B-1D43-AADA-0F0E5398C8C6}" type="slidenum">
              <a:rPr lang="en-US" smtClean="0"/>
              <a:t>‹#›</a:t>
            </a:fld>
            <a:endParaRPr lang="en-US"/>
          </a:p>
        </p:txBody>
      </p:sp>
      <p:sp>
        <p:nvSpPr>
          <p:cNvPr id="14" name="Footer Placeholder 2"/>
          <p:cNvSpPr>
            <a:spLocks noGrp="1"/>
          </p:cNvSpPr>
          <p:nvPr>
            <p:ph type="ftr" sz="quarter" idx="3"/>
          </p:nvPr>
        </p:nvSpPr>
        <p:spPr>
          <a:xfrm>
            <a:off x="552450" y="6356352"/>
            <a:ext cx="5467350" cy="365125"/>
          </a:xfrm>
          <a:prstGeom prst="rect">
            <a:avLst/>
          </a:prstGeom>
        </p:spPr>
        <p:txBody>
          <a:bodyPr/>
          <a:lstStyle>
            <a:lvl1pPr algn="l">
              <a:defRPr sz="1292">
                <a:solidFill>
                  <a:srgbClr val="7F7F7F"/>
                </a:solidFill>
              </a:defRPr>
            </a:lvl1pPr>
          </a:lstStyle>
          <a:p>
            <a:endParaRPr lang="en-GB" dirty="0"/>
          </a:p>
        </p:txBody>
      </p:sp>
      <p:sp>
        <p:nvSpPr>
          <p:cNvPr id="22" name="Rectangle 21"/>
          <p:cNvSpPr/>
          <p:nvPr userDrawn="1"/>
        </p:nvSpPr>
        <p:spPr>
          <a:xfrm>
            <a:off x="644848" y="4445105"/>
            <a:ext cx="4193295" cy="1586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20" name="Content Placeholder 19"/>
          <p:cNvSpPr>
            <a:spLocks noGrp="1"/>
          </p:cNvSpPr>
          <p:nvPr>
            <p:ph sz="quarter" idx="16"/>
          </p:nvPr>
        </p:nvSpPr>
        <p:spPr>
          <a:xfrm>
            <a:off x="728544" y="1297261"/>
            <a:ext cx="4025900" cy="2887663"/>
          </a:xfrm>
        </p:spPr>
        <p:txBody>
          <a:bodyPr/>
          <a:lstStyle/>
          <a:p>
            <a:pPr lvl="0"/>
            <a:endParaRPr lang="en-US" dirty="0"/>
          </a:p>
        </p:txBody>
      </p:sp>
      <p:sp>
        <p:nvSpPr>
          <p:cNvPr id="34" name="Picture Placeholder 33"/>
          <p:cNvSpPr>
            <a:spLocks noGrp="1"/>
          </p:cNvSpPr>
          <p:nvPr>
            <p:ph type="pic" sz="quarter" idx="17"/>
          </p:nvPr>
        </p:nvSpPr>
        <p:spPr>
          <a:xfrm>
            <a:off x="661925" y="4688160"/>
            <a:ext cx="879830" cy="911818"/>
          </a:xfrm>
        </p:spPr>
        <p:txBody>
          <a:bodyPr/>
          <a:lstStyle/>
          <a:p>
            <a:endParaRPr lang="en-US" dirty="0"/>
          </a:p>
        </p:txBody>
      </p:sp>
      <p:sp>
        <p:nvSpPr>
          <p:cNvPr id="40" name="Picture Placeholder 39"/>
          <p:cNvSpPr>
            <a:spLocks noGrp="1"/>
          </p:cNvSpPr>
          <p:nvPr>
            <p:ph type="pic" sz="quarter" idx="18"/>
          </p:nvPr>
        </p:nvSpPr>
        <p:spPr>
          <a:xfrm>
            <a:off x="1643063" y="4581154"/>
            <a:ext cx="1449387" cy="1230313"/>
          </a:xfrm>
        </p:spPr>
        <p:txBody>
          <a:bodyPr/>
          <a:lstStyle/>
          <a:p>
            <a:endParaRPr lang="en-US"/>
          </a:p>
        </p:txBody>
      </p:sp>
      <p:sp>
        <p:nvSpPr>
          <p:cNvPr id="42" name="Picture Placeholder 41"/>
          <p:cNvSpPr>
            <a:spLocks noGrp="1"/>
          </p:cNvSpPr>
          <p:nvPr>
            <p:ph type="pic" sz="quarter" idx="19"/>
          </p:nvPr>
        </p:nvSpPr>
        <p:spPr>
          <a:xfrm>
            <a:off x="3235093" y="4581154"/>
            <a:ext cx="1449387" cy="1230313"/>
          </a:xfrm>
        </p:spPr>
        <p:txBody>
          <a:bodyPr/>
          <a:lstStyle/>
          <a:p>
            <a:endParaRPr lang="en-US" dirty="0"/>
          </a:p>
        </p:txBody>
      </p:sp>
      <p:cxnSp>
        <p:nvCxnSpPr>
          <p:cNvPr id="64" name="Straight Connector 63"/>
          <p:cNvCxnSpPr/>
          <p:nvPr userDrawn="1"/>
        </p:nvCxnSpPr>
        <p:spPr>
          <a:xfrm flipV="1">
            <a:off x="1561365" y="4472328"/>
            <a:ext cx="0" cy="155933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flipV="1">
            <a:off x="3162684" y="4472328"/>
            <a:ext cx="0" cy="155933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21" name="Slide Number Placeholder 3"/>
          <p:cNvSpPr txBox="1">
            <a:spLocks/>
          </p:cNvSpPr>
          <p:nvPr userDrawn="1"/>
        </p:nvSpPr>
        <p:spPr>
          <a:xfrm>
            <a:off x="6747984" y="6356351"/>
            <a:ext cx="2133600" cy="365125"/>
          </a:xfrm>
          <a:prstGeom prst="rect">
            <a:avLst/>
          </a:prstGeom>
        </p:spPr>
        <p:txBody>
          <a:bodyPr vert="horz" lIns="84406" tIns="42203" rIns="84406" bIns="42203"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8A0453-8D44-407F-A65F-8B45DB121FC7}" type="slidenum">
              <a:rPr lang="en-GB" sz="1108" smtClean="0"/>
              <a:pPr/>
              <a:t>‹#›</a:t>
            </a:fld>
            <a:endParaRPr lang="en-GB" sz="1108"/>
          </a:p>
        </p:txBody>
      </p:sp>
      <p:sp>
        <p:nvSpPr>
          <p:cNvPr id="25" name="Rectangle 24"/>
          <p:cNvSpPr/>
          <p:nvPr userDrawn="1"/>
        </p:nvSpPr>
        <p:spPr>
          <a:xfrm>
            <a:off x="-16608" y="-89330"/>
            <a:ext cx="244380" cy="7204836"/>
          </a:xfrm>
          <a:prstGeom prst="rect">
            <a:avLst/>
          </a:prstGeom>
          <a:solidFill>
            <a:srgbClr val="43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Tree>
    <p:extLst>
      <p:ext uri="{BB962C8B-B14F-4D97-AF65-F5344CB8AC3E}">
        <p14:creationId xmlns:p14="http://schemas.microsoft.com/office/powerpoint/2010/main" val="41723410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raph_PP">
    <p:spTree>
      <p:nvGrpSpPr>
        <p:cNvPr id="1" name=""/>
        <p:cNvGrpSpPr/>
        <p:nvPr/>
      </p:nvGrpSpPr>
      <p:grpSpPr>
        <a:xfrm>
          <a:off x="0" y="0"/>
          <a:ext cx="0" cy="0"/>
          <a:chOff x="0" y="0"/>
          <a:chExt cx="0" cy="0"/>
        </a:xfrm>
      </p:grpSpPr>
      <p:sp>
        <p:nvSpPr>
          <p:cNvPr id="24" name="Rectangle 23"/>
          <p:cNvSpPr/>
          <p:nvPr userDrawn="1"/>
        </p:nvSpPr>
        <p:spPr>
          <a:xfrm>
            <a:off x="5148066" y="1107183"/>
            <a:ext cx="3662519" cy="503393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3" name="Rectangle 22"/>
          <p:cNvSpPr/>
          <p:nvPr userDrawn="1"/>
        </p:nvSpPr>
        <p:spPr>
          <a:xfrm>
            <a:off x="550950" y="1107183"/>
            <a:ext cx="4381091" cy="5033938"/>
          </a:xfrm>
          <a:prstGeom prst="rect">
            <a:avLst/>
          </a:prstGeom>
          <a:solidFill>
            <a:srgbClr val="DC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5" name="Content Placeholder 4"/>
          <p:cNvSpPr>
            <a:spLocks noGrp="1"/>
          </p:cNvSpPr>
          <p:nvPr>
            <p:ph sz="quarter" idx="14"/>
          </p:nvPr>
        </p:nvSpPr>
        <p:spPr>
          <a:xfrm>
            <a:off x="8150226" y="0"/>
            <a:ext cx="376238" cy="1187450"/>
          </a:xfrm>
        </p:spPr>
        <p:txBody>
          <a:bodyPr/>
          <a:lstStyle/>
          <a:p>
            <a:pPr lvl="0"/>
            <a:endParaRPr lang="en-US" dirty="0"/>
          </a:p>
        </p:txBody>
      </p:sp>
      <p:sp>
        <p:nvSpPr>
          <p:cNvPr id="7" name="Content Placeholder 6"/>
          <p:cNvSpPr>
            <a:spLocks noGrp="1"/>
          </p:cNvSpPr>
          <p:nvPr>
            <p:ph sz="quarter" idx="15"/>
          </p:nvPr>
        </p:nvSpPr>
        <p:spPr>
          <a:xfrm>
            <a:off x="8526463" y="0"/>
            <a:ext cx="360362" cy="1187450"/>
          </a:xfrm>
        </p:spPr>
        <p:txBody>
          <a:bodyPr/>
          <a:lstStyle/>
          <a:p>
            <a:pPr lvl="0"/>
            <a:endParaRPr lang="en-US" dirty="0"/>
          </a:p>
        </p:txBody>
      </p:sp>
      <p:sp>
        <p:nvSpPr>
          <p:cNvPr id="30" name="Rectangle 29"/>
          <p:cNvSpPr/>
          <p:nvPr userDrawn="1"/>
        </p:nvSpPr>
        <p:spPr>
          <a:xfrm>
            <a:off x="644848" y="1177033"/>
            <a:ext cx="4193295" cy="4824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26" name="Text Placeholder 14"/>
          <p:cNvSpPr>
            <a:spLocks noGrp="1"/>
          </p:cNvSpPr>
          <p:nvPr>
            <p:ph type="body" sz="quarter" idx="12" hasCustomPrompt="1"/>
          </p:nvPr>
        </p:nvSpPr>
        <p:spPr>
          <a:xfrm>
            <a:off x="552451" y="358775"/>
            <a:ext cx="7127315" cy="725488"/>
          </a:xfrm>
        </p:spPr>
        <p:txBody>
          <a:bodyPr>
            <a:normAutofit/>
          </a:bodyPr>
          <a:lstStyle>
            <a:lvl1pPr marL="0" indent="0">
              <a:buNone/>
              <a:defRPr sz="2585" b="1"/>
            </a:lvl1pPr>
          </a:lstStyle>
          <a:p>
            <a:pPr lvl="0"/>
            <a:r>
              <a:rPr lang="en-GB" dirty="0"/>
              <a:t>Title</a:t>
            </a:r>
          </a:p>
        </p:txBody>
      </p:sp>
      <p:sp>
        <p:nvSpPr>
          <p:cNvPr id="29" name="Text Placeholder 14"/>
          <p:cNvSpPr>
            <a:spLocks noGrp="1"/>
          </p:cNvSpPr>
          <p:nvPr>
            <p:ph type="body" sz="quarter" idx="13" hasCustomPrompt="1"/>
          </p:nvPr>
        </p:nvSpPr>
        <p:spPr>
          <a:xfrm>
            <a:off x="5220074" y="1297259"/>
            <a:ext cx="3521301" cy="4704148"/>
          </a:xfrm>
        </p:spPr>
        <p:txBody>
          <a:bodyPr>
            <a:normAutofit/>
          </a:bodyPr>
          <a:lstStyle>
            <a:lvl1pPr marL="0" indent="0">
              <a:buNone/>
              <a:defRPr sz="1108" b="1" baseline="0"/>
            </a:lvl1pPr>
          </a:lstStyle>
          <a:p>
            <a:pPr lvl="0"/>
            <a:r>
              <a:rPr lang="en-GB" dirty="0"/>
              <a:t>Title</a:t>
            </a:r>
          </a:p>
          <a:p>
            <a:pPr lvl="0"/>
            <a:r>
              <a:rPr lang="en-GB" dirty="0"/>
              <a:t>Body Text should not be bold.</a:t>
            </a:r>
          </a:p>
        </p:txBody>
      </p:sp>
      <p:sp>
        <p:nvSpPr>
          <p:cNvPr id="14" name="Footer Placeholder 2"/>
          <p:cNvSpPr>
            <a:spLocks noGrp="1"/>
          </p:cNvSpPr>
          <p:nvPr>
            <p:ph type="ftr" sz="quarter" idx="3"/>
          </p:nvPr>
        </p:nvSpPr>
        <p:spPr>
          <a:xfrm>
            <a:off x="552450" y="6356352"/>
            <a:ext cx="5467350" cy="365125"/>
          </a:xfrm>
          <a:prstGeom prst="rect">
            <a:avLst/>
          </a:prstGeom>
        </p:spPr>
        <p:txBody>
          <a:bodyPr/>
          <a:lstStyle>
            <a:lvl1pPr algn="l">
              <a:defRPr sz="1292">
                <a:solidFill>
                  <a:srgbClr val="7F7F7F"/>
                </a:solidFill>
              </a:defRPr>
            </a:lvl1pPr>
          </a:lstStyle>
          <a:p>
            <a:endParaRPr lang="en-GB" dirty="0"/>
          </a:p>
        </p:txBody>
      </p:sp>
      <p:sp>
        <p:nvSpPr>
          <p:cNvPr id="20" name="Content Placeholder 19"/>
          <p:cNvSpPr>
            <a:spLocks noGrp="1"/>
          </p:cNvSpPr>
          <p:nvPr>
            <p:ph sz="quarter" idx="16"/>
          </p:nvPr>
        </p:nvSpPr>
        <p:spPr>
          <a:xfrm>
            <a:off x="728544" y="1297260"/>
            <a:ext cx="4025900" cy="4601516"/>
          </a:xfrm>
        </p:spPr>
        <p:txBody>
          <a:bodyPr/>
          <a:lstStyle/>
          <a:p>
            <a:pPr lvl="0"/>
            <a:endParaRPr lang="en-US" dirty="0"/>
          </a:p>
        </p:txBody>
      </p:sp>
      <p:sp>
        <p:nvSpPr>
          <p:cNvPr id="34" name="Picture Placeholder 33"/>
          <p:cNvSpPr>
            <a:spLocks noGrp="1"/>
          </p:cNvSpPr>
          <p:nvPr>
            <p:ph type="pic" sz="quarter" idx="17"/>
          </p:nvPr>
        </p:nvSpPr>
        <p:spPr>
          <a:xfrm>
            <a:off x="5299076" y="4966448"/>
            <a:ext cx="720725" cy="845019"/>
          </a:xfrm>
        </p:spPr>
        <p:txBody>
          <a:bodyPr/>
          <a:lstStyle/>
          <a:p>
            <a:endParaRPr lang="en-US"/>
          </a:p>
        </p:txBody>
      </p:sp>
      <p:sp>
        <p:nvSpPr>
          <p:cNvPr id="18" name="Picture Placeholder 33"/>
          <p:cNvSpPr>
            <a:spLocks noGrp="1"/>
          </p:cNvSpPr>
          <p:nvPr>
            <p:ph type="pic" sz="quarter" idx="18"/>
          </p:nvPr>
        </p:nvSpPr>
        <p:spPr>
          <a:xfrm>
            <a:off x="6109838" y="4966448"/>
            <a:ext cx="720725" cy="845019"/>
          </a:xfrm>
        </p:spPr>
        <p:txBody>
          <a:bodyPr/>
          <a:lstStyle/>
          <a:p>
            <a:endParaRPr lang="en-US"/>
          </a:p>
        </p:txBody>
      </p:sp>
      <p:sp>
        <p:nvSpPr>
          <p:cNvPr id="15"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
        <p:nvSpPr>
          <p:cNvPr id="16" name="Rectangle 15"/>
          <p:cNvSpPr/>
          <p:nvPr userDrawn="1"/>
        </p:nvSpPr>
        <p:spPr>
          <a:xfrm>
            <a:off x="-16608" y="-89330"/>
            <a:ext cx="244380" cy="7204836"/>
          </a:xfrm>
          <a:prstGeom prst="rect">
            <a:avLst/>
          </a:prstGeom>
          <a:solidFill>
            <a:srgbClr val="43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Tree>
    <p:extLst>
      <p:ext uri="{BB962C8B-B14F-4D97-AF65-F5344CB8AC3E}">
        <p14:creationId xmlns:p14="http://schemas.microsoft.com/office/powerpoint/2010/main" val="32692160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ph_AVS">
    <p:spTree>
      <p:nvGrpSpPr>
        <p:cNvPr id="1" name=""/>
        <p:cNvGrpSpPr/>
        <p:nvPr/>
      </p:nvGrpSpPr>
      <p:grpSpPr>
        <a:xfrm>
          <a:off x="0" y="0"/>
          <a:ext cx="0" cy="0"/>
          <a:chOff x="0" y="0"/>
          <a:chExt cx="0" cy="0"/>
        </a:xfrm>
      </p:grpSpPr>
      <p:sp>
        <p:nvSpPr>
          <p:cNvPr id="24" name="Rectangle 23"/>
          <p:cNvSpPr/>
          <p:nvPr userDrawn="1"/>
        </p:nvSpPr>
        <p:spPr>
          <a:xfrm>
            <a:off x="5148066" y="1107183"/>
            <a:ext cx="3662519" cy="503393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3" name="Rectangle 22"/>
          <p:cNvSpPr/>
          <p:nvPr userDrawn="1"/>
        </p:nvSpPr>
        <p:spPr>
          <a:xfrm>
            <a:off x="550950" y="1107183"/>
            <a:ext cx="4381091" cy="5033938"/>
          </a:xfrm>
          <a:prstGeom prst="rect">
            <a:avLst/>
          </a:prstGeom>
          <a:solidFill>
            <a:srgbClr val="DC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5" name="Content Placeholder 4"/>
          <p:cNvSpPr>
            <a:spLocks noGrp="1"/>
          </p:cNvSpPr>
          <p:nvPr>
            <p:ph sz="quarter" idx="14"/>
          </p:nvPr>
        </p:nvSpPr>
        <p:spPr>
          <a:xfrm>
            <a:off x="8150226" y="0"/>
            <a:ext cx="376238" cy="1187450"/>
          </a:xfrm>
        </p:spPr>
        <p:txBody>
          <a:bodyPr/>
          <a:lstStyle/>
          <a:p>
            <a:pPr lvl="0"/>
            <a:endParaRPr lang="en-US" dirty="0"/>
          </a:p>
        </p:txBody>
      </p:sp>
      <p:sp>
        <p:nvSpPr>
          <p:cNvPr id="7" name="Content Placeholder 6"/>
          <p:cNvSpPr>
            <a:spLocks noGrp="1"/>
          </p:cNvSpPr>
          <p:nvPr>
            <p:ph sz="quarter" idx="15"/>
          </p:nvPr>
        </p:nvSpPr>
        <p:spPr>
          <a:xfrm>
            <a:off x="8526463" y="0"/>
            <a:ext cx="360362" cy="1187450"/>
          </a:xfrm>
        </p:spPr>
        <p:txBody>
          <a:bodyPr/>
          <a:lstStyle/>
          <a:p>
            <a:pPr lvl="0"/>
            <a:endParaRPr lang="en-US" dirty="0"/>
          </a:p>
        </p:txBody>
      </p:sp>
      <p:sp>
        <p:nvSpPr>
          <p:cNvPr id="30" name="Rectangle 29"/>
          <p:cNvSpPr/>
          <p:nvPr userDrawn="1"/>
        </p:nvSpPr>
        <p:spPr>
          <a:xfrm>
            <a:off x="644848" y="1177033"/>
            <a:ext cx="4193295" cy="4824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26" name="Text Placeholder 14"/>
          <p:cNvSpPr>
            <a:spLocks noGrp="1"/>
          </p:cNvSpPr>
          <p:nvPr>
            <p:ph type="body" sz="quarter" idx="12" hasCustomPrompt="1"/>
          </p:nvPr>
        </p:nvSpPr>
        <p:spPr>
          <a:xfrm>
            <a:off x="552451" y="358775"/>
            <a:ext cx="7127315" cy="725488"/>
          </a:xfrm>
        </p:spPr>
        <p:txBody>
          <a:bodyPr>
            <a:normAutofit/>
          </a:bodyPr>
          <a:lstStyle>
            <a:lvl1pPr marL="0" indent="0">
              <a:buNone/>
              <a:defRPr sz="2585" b="1"/>
            </a:lvl1pPr>
          </a:lstStyle>
          <a:p>
            <a:pPr lvl="0"/>
            <a:r>
              <a:rPr lang="en-GB" dirty="0"/>
              <a:t>Title</a:t>
            </a:r>
          </a:p>
        </p:txBody>
      </p:sp>
      <p:sp>
        <p:nvSpPr>
          <p:cNvPr id="29" name="Text Placeholder 14"/>
          <p:cNvSpPr>
            <a:spLocks noGrp="1"/>
          </p:cNvSpPr>
          <p:nvPr>
            <p:ph type="body" sz="quarter" idx="13" hasCustomPrompt="1"/>
          </p:nvPr>
        </p:nvSpPr>
        <p:spPr>
          <a:xfrm>
            <a:off x="5220074" y="1297259"/>
            <a:ext cx="3521301" cy="4704148"/>
          </a:xfrm>
        </p:spPr>
        <p:txBody>
          <a:bodyPr>
            <a:normAutofit/>
          </a:bodyPr>
          <a:lstStyle>
            <a:lvl1pPr marL="0" indent="0">
              <a:buNone/>
              <a:defRPr sz="1108" b="1" baseline="0"/>
            </a:lvl1pPr>
          </a:lstStyle>
          <a:p>
            <a:pPr lvl="0"/>
            <a:r>
              <a:rPr lang="en-GB" dirty="0"/>
              <a:t>Title</a:t>
            </a:r>
          </a:p>
          <a:p>
            <a:pPr lvl="0"/>
            <a:r>
              <a:rPr lang="en-GB" dirty="0"/>
              <a:t>Body Text should not be bold.</a:t>
            </a:r>
          </a:p>
        </p:txBody>
      </p:sp>
      <p:sp>
        <p:nvSpPr>
          <p:cNvPr id="14" name="Footer Placeholder 2"/>
          <p:cNvSpPr>
            <a:spLocks noGrp="1"/>
          </p:cNvSpPr>
          <p:nvPr>
            <p:ph type="ftr" sz="quarter" idx="3"/>
          </p:nvPr>
        </p:nvSpPr>
        <p:spPr>
          <a:xfrm>
            <a:off x="552450" y="6356352"/>
            <a:ext cx="5467350" cy="365125"/>
          </a:xfrm>
          <a:prstGeom prst="rect">
            <a:avLst/>
          </a:prstGeom>
        </p:spPr>
        <p:txBody>
          <a:bodyPr/>
          <a:lstStyle>
            <a:lvl1pPr algn="l">
              <a:defRPr sz="1292">
                <a:solidFill>
                  <a:srgbClr val="7F7F7F"/>
                </a:solidFill>
              </a:defRPr>
            </a:lvl1pPr>
          </a:lstStyle>
          <a:p>
            <a:endParaRPr lang="en-GB" dirty="0"/>
          </a:p>
        </p:txBody>
      </p:sp>
      <p:sp>
        <p:nvSpPr>
          <p:cNvPr id="20" name="Content Placeholder 19"/>
          <p:cNvSpPr>
            <a:spLocks noGrp="1"/>
          </p:cNvSpPr>
          <p:nvPr>
            <p:ph sz="quarter" idx="16"/>
          </p:nvPr>
        </p:nvSpPr>
        <p:spPr>
          <a:xfrm>
            <a:off x="728544" y="1297261"/>
            <a:ext cx="4025900" cy="3436105"/>
          </a:xfrm>
        </p:spPr>
        <p:txBody>
          <a:bodyPr/>
          <a:lstStyle/>
          <a:p>
            <a:pPr lvl="0"/>
            <a:endParaRPr lang="en-US" dirty="0"/>
          </a:p>
        </p:txBody>
      </p:sp>
      <p:sp>
        <p:nvSpPr>
          <p:cNvPr id="34" name="Picture Placeholder 33"/>
          <p:cNvSpPr>
            <a:spLocks noGrp="1"/>
          </p:cNvSpPr>
          <p:nvPr>
            <p:ph type="pic" sz="quarter" idx="17"/>
          </p:nvPr>
        </p:nvSpPr>
        <p:spPr>
          <a:xfrm>
            <a:off x="5299074" y="4838989"/>
            <a:ext cx="900554" cy="974815"/>
          </a:xfrm>
        </p:spPr>
        <p:txBody>
          <a:bodyPr/>
          <a:lstStyle/>
          <a:p>
            <a:endParaRPr lang="en-US"/>
          </a:p>
        </p:txBody>
      </p:sp>
      <p:sp>
        <p:nvSpPr>
          <p:cNvPr id="3" name="Picture Placeholder 2"/>
          <p:cNvSpPr>
            <a:spLocks noGrp="1"/>
          </p:cNvSpPr>
          <p:nvPr>
            <p:ph type="pic" sz="quarter" idx="19"/>
          </p:nvPr>
        </p:nvSpPr>
        <p:spPr>
          <a:xfrm>
            <a:off x="728297" y="4836651"/>
            <a:ext cx="4026877" cy="1050661"/>
          </a:xfrm>
        </p:spPr>
        <p:txBody>
          <a:bodyPr/>
          <a:lstStyle/>
          <a:p>
            <a:endParaRPr lang="en-GB"/>
          </a:p>
        </p:txBody>
      </p:sp>
      <p:sp>
        <p:nvSpPr>
          <p:cNvPr id="15" name="Picture Placeholder 33"/>
          <p:cNvSpPr>
            <a:spLocks noGrp="1"/>
          </p:cNvSpPr>
          <p:nvPr>
            <p:ph type="pic" sz="quarter" idx="20"/>
          </p:nvPr>
        </p:nvSpPr>
        <p:spPr>
          <a:xfrm>
            <a:off x="6295688" y="4838989"/>
            <a:ext cx="900554" cy="974815"/>
          </a:xfrm>
        </p:spPr>
        <p:txBody>
          <a:bodyPr/>
          <a:lstStyle/>
          <a:p>
            <a:endParaRPr lang="en-US"/>
          </a:p>
        </p:txBody>
      </p:sp>
      <p:sp>
        <p:nvSpPr>
          <p:cNvPr id="16"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
        <p:nvSpPr>
          <p:cNvPr id="17" name="Rectangle 16"/>
          <p:cNvSpPr/>
          <p:nvPr userDrawn="1"/>
        </p:nvSpPr>
        <p:spPr>
          <a:xfrm>
            <a:off x="-16608" y="-89330"/>
            <a:ext cx="244380" cy="7204836"/>
          </a:xfrm>
          <a:prstGeom prst="rect">
            <a:avLst/>
          </a:prstGeom>
          <a:solidFill>
            <a:srgbClr val="43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Tree>
    <p:extLst>
      <p:ext uri="{BB962C8B-B14F-4D97-AF65-F5344CB8AC3E}">
        <p14:creationId xmlns:p14="http://schemas.microsoft.com/office/powerpoint/2010/main" val="3436178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ph_CC">
    <p:spTree>
      <p:nvGrpSpPr>
        <p:cNvPr id="1" name=""/>
        <p:cNvGrpSpPr/>
        <p:nvPr/>
      </p:nvGrpSpPr>
      <p:grpSpPr>
        <a:xfrm>
          <a:off x="0" y="0"/>
          <a:ext cx="0" cy="0"/>
          <a:chOff x="0" y="0"/>
          <a:chExt cx="0" cy="0"/>
        </a:xfrm>
      </p:grpSpPr>
      <p:sp>
        <p:nvSpPr>
          <p:cNvPr id="24" name="Rectangle 23"/>
          <p:cNvSpPr/>
          <p:nvPr userDrawn="1"/>
        </p:nvSpPr>
        <p:spPr>
          <a:xfrm>
            <a:off x="5148066" y="1107183"/>
            <a:ext cx="3662519" cy="503393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3" name="Rectangle 22"/>
          <p:cNvSpPr/>
          <p:nvPr userDrawn="1"/>
        </p:nvSpPr>
        <p:spPr>
          <a:xfrm>
            <a:off x="550950" y="1107183"/>
            <a:ext cx="4381091" cy="5033938"/>
          </a:xfrm>
          <a:prstGeom prst="rect">
            <a:avLst/>
          </a:prstGeom>
          <a:solidFill>
            <a:srgbClr val="DC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5" name="Content Placeholder 4"/>
          <p:cNvSpPr>
            <a:spLocks noGrp="1"/>
          </p:cNvSpPr>
          <p:nvPr>
            <p:ph sz="quarter" idx="14"/>
          </p:nvPr>
        </p:nvSpPr>
        <p:spPr>
          <a:xfrm>
            <a:off x="8150226" y="0"/>
            <a:ext cx="376238" cy="1187450"/>
          </a:xfrm>
        </p:spPr>
        <p:txBody>
          <a:bodyPr/>
          <a:lstStyle/>
          <a:p>
            <a:pPr lvl="0"/>
            <a:endParaRPr lang="en-US" dirty="0"/>
          </a:p>
        </p:txBody>
      </p:sp>
      <p:sp>
        <p:nvSpPr>
          <p:cNvPr id="7" name="Content Placeholder 6"/>
          <p:cNvSpPr>
            <a:spLocks noGrp="1"/>
          </p:cNvSpPr>
          <p:nvPr>
            <p:ph sz="quarter" idx="15"/>
          </p:nvPr>
        </p:nvSpPr>
        <p:spPr>
          <a:xfrm>
            <a:off x="8526463" y="0"/>
            <a:ext cx="360362" cy="1187450"/>
          </a:xfrm>
        </p:spPr>
        <p:txBody>
          <a:bodyPr/>
          <a:lstStyle/>
          <a:p>
            <a:pPr lvl="0"/>
            <a:endParaRPr lang="en-US" dirty="0"/>
          </a:p>
        </p:txBody>
      </p:sp>
      <p:sp>
        <p:nvSpPr>
          <p:cNvPr id="30" name="Rectangle 29"/>
          <p:cNvSpPr/>
          <p:nvPr userDrawn="1"/>
        </p:nvSpPr>
        <p:spPr>
          <a:xfrm>
            <a:off x="644848" y="1177033"/>
            <a:ext cx="4193295" cy="4824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26" name="Text Placeholder 14"/>
          <p:cNvSpPr>
            <a:spLocks noGrp="1"/>
          </p:cNvSpPr>
          <p:nvPr>
            <p:ph type="body" sz="quarter" idx="12" hasCustomPrompt="1"/>
          </p:nvPr>
        </p:nvSpPr>
        <p:spPr>
          <a:xfrm>
            <a:off x="552451" y="358775"/>
            <a:ext cx="7127315" cy="725488"/>
          </a:xfrm>
        </p:spPr>
        <p:txBody>
          <a:bodyPr>
            <a:normAutofit/>
          </a:bodyPr>
          <a:lstStyle>
            <a:lvl1pPr marL="0" indent="0">
              <a:buNone/>
              <a:defRPr sz="2585" b="1"/>
            </a:lvl1pPr>
          </a:lstStyle>
          <a:p>
            <a:pPr lvl="0"/>
            <a:r>
              <a:rPr lang="en-GB" dirty="0"/>
              <a:t>Title</a:t>
            </a:r>
          </a:p>
        </p:txBody>
      </p:sp>
      <p:sp>
        <p:nvSpPr>
          <p:cNvPr id="29" name="Text Placeholder 14"/>
          <p:cNvSpPr>
            <a:spLocks noGrp="1"/>
          </p:cNvSpPr>
          <p:nvPr>
            <p:ph type="body" sz="quarter" idx="13" hasCustomPrompt="1"/>
          </p:nvPr>
        </p:nvSpPr>
        <p:spPr>
          <a:xfrm>
            <a:off x="5220074" y="1297259"/>
            <a:ext cx="3521301" cy="4704148"/>
          </a:xfrm>
        </p:spPr>
        <p:txBody>
          <a:bodyPr>
            <a:normAutofit/>
          </a:bodyPr>
          <a:lstStyle>
            <a:lvl1pPr marL="0" indent="0">
              <a:buNone/>
              <a:defRPr sz="1108" b="1" baseline="0"/>
            </a:lvl1pPr>
          </a:lstStyle>
          <a:p>
            <a:pPr lvl="0"/>
            <a:r>
              <a:rPr lang="en-GB" dirty="0"/>
              <a:t>Title</a:t>
            </a:r>
          </a:p>
          <a:p>
            <a:pPr lvl="0"/>
            <a:r>
              <a:rPr lang="en-GB" dirty="0"/>
              <a:t>Body Text should not be bold.</a:t>
            </a:r>
          </a:p>
        </p:txBody>
      </p:sp>
      <p:sp>
        <p:nvSpPr>
          <p:cNvPr id="14" name="Footer Placeholder 2"/>
          <p:cNvSpPr>
            <a:spLocks noGrp="1"/>
          </p:cNvSpPr>
          <p:nvPr>
            <p:ph type="ftr" sz="quarter" idx="3"/>
          </p:nvPr>
        </p:nvSpPr>
        <p:spPr>
          <a:xfrm>
            <a:off x="552450" y="6356352"/>
            <a:ext cx="5467350" cy="365125"/>
          </a:xfrm>
          <a:prstGeom prst="rect">
            <a:avLst/>
          </a:prstGeom>
        </p:spPr>
        <p:txBody>
          <a:bodyPr/>
          <a:lstStyle>
            <a:lvl1pPr algn="l">
              <a:defRPr sz="1292">
                <a:solidFill>
                  <a:srgbClr val="7F7F7F"/>
                </a:solidFill>
              </a:defRPr>
            </a:lvl1pPr>
          </a:lstStyle>
          <a:p>
            <a:endParaRPr lang="en-GB" dirty="0"/>
          </a:p>
        </p:txBody>
      </p:sp>
      <p:sp>
        <p:nvSpPr>
          <p:cNvPr id="20" name="Content Placeholder 19"/>
          <p:cNvSpPr>
            <a:spLocks noGrp="1"/>
          </p:cNvSpPr>
          <p:nvPr>
            <p:ph sz="quarter" idx="16"/>
          </p:nvPr>
        </p:nvSpPr>
        <p:spPr>
          <a:xfrm>
            <a:off x="728544" y="1297261"/>
            <a:ext cx="4025900" cy="3436105"/>
          </a:xfrm>
        </p:spPr>
        <p:txBody>
          <a:bodyPr/>
          <a:lstStyle/>
          <a:p>
            <a:pPr lvl="0"/>
            <a:endParaRPr lang="en-US" dirty="0"/>
          </a:p>
        </p:txBody>
      </p:sp>
      <p:sp>
        <p:nvSpPr>
          <p:cNvPr id="3" name="Picture Placeholder 2"/>
          <p:cNvSpPr>
            <a:spLocks noGrp="1"/>
          </p:cNvSpPr>
          <p:nvPr>
            <p:ph type="pic" sz="quarter" idx="19"/>
          </p:nvPr>
        </p:nvSpPr>
        <p:spPr>
          <a:xfrm>
            <a:off x="728297" y="4836651"/>
            <a:ext cx="4026877" cy="1050661"/>
          </a:xfrm>
        </p:spPr>
        <p:txBody>
          <a:bodyPr/>
          <a:lstStyle/>
          <a:p>
            <a:endParaRPr lang="en-GB" dirty="0"/>
          </a:p>
        </p:txBody>
      </p:sp>
      <p:sp>
        <p:nvSpPr>
          <p:cNvPr id="16" name="Picture Placeholder 33"/>
          <p:cNvSpPr>
            <a:spLocks noGrp="1"/>
          </p:cNvSpPr>
          <p:nvPr>
            <p:ph type="pic" sz="quarter" idx="17"/>
          </p:nvPr>
        </p:nvSpPr>
        <p:spPr>
          <a:xfrm>
            <a:off x="5299074" y="4838989"/>
            <a:ext cx="900554" cy="974815"/>
          </a:xfrm>
        </p:spPr>
        <p:txBody>
          <a:bodyPr/>
          <a:lstStyle/>
          <a:p>
            <a:endParaRPr lang="en-US"/>
          </a:p>
        </p:txBody>
      </p:sp>
      <p:sp>
        <p:nvSpPr>
          <p:cNvPr id="17" name="Picture Placeholder 33"/>
          <p:cNvSpPr>
            <a:spLocks noGrp="1"/>
          </p:cNvSpPr>
          <p:nvPr>
            <p:ph type="pic" sz="quarter" idx="20"/>
          </p:nvPr>
        </p:nvSpPr>
        <p:spPr>
          <a:xfrm>
            <a:off x="6295688" y="4838989"/>
            <a:ext cx="900554" cy="974815"/>
          </a:xfrm>
        </p:spPr>
        <p:txBody>
          <a:bodyPr/>
          <a:lstStyle/>
          <a:p>
            <a:endParaRPr lang="en-US"/>
          </a:p>
        </p:txBody>
      </p:sp>
      <p:sp>
        <p:nvSpPr>
          <p:cNvPr id="18"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
        <p:nvSpPr>
          <p:cNvPr id="21" name="Rectangle 20"/>
          <p:cNvSpPr/>
          <p:nvPr userDrawn="1"/>
        </p:nvSpPr>
        <p:spPr>
          <a:xfrm>
            <a:off x="-16608" y="-89330"/>
            <a:ext cx="244380" cy="7204836"/>
          </a:xfrm>
          <a:prstGeom prst="rect">
            <a:avLst/>
          </a:prstGeom>
          <a:solidFill>
            <a:srgbClr val="43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Tree>
    <p:extLst>
      <p:ext uri="{BB962C8B-B14F-4D97-AF65-F5344CB8AC3E}">
        <p14:creationId xmlns:p14="http://schemas.microsoft.com/office/powerpoint/2010/main" val="1522743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Graph_4bottomboxes">
    <p:spTree>
      <p:nvGrpSpPr>
        <p:cNvPr id="1" name=""/>
        <p:cNvGrpSpPr/>
        <p:nvPr/>
      </p:nvGrpSpPr>
      <p:grpSpPr>
        <a:xfrm>
          <a:off x="0" y="0"/>
          <a:ext cx="0" cy="0"/>
          <a:chOff x="0" y="0"/>
          <a:chExt cx="0" cy="0"/>
        </a:xfrm>
      </p:grpSpPr>
      <p:sp>
        <p:nvSpPr>
          <p:cNvPr id="23" name="Rectangle 22"/>
          <p:cNvSpPr/>
          <p:nvPr userDrawn="1"/>
        </p:nvSpPr>
        <p:spPr>
          <a:xfrm>
            <a:off x="550950" y="1107183"/>
            <a:ext cx="4381091" cy="5033938"/>
          </a:xfrm>
          <a:prstGeom prst="rect">
            <a:avLst/>
          </a:prstGeom>
          <a:solidFill>
            <a:srgbClr val="DC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8" name="Rectangle 27"/>
          <p:cNvSpPr/>
          <p:nvPr userDrawn="1"/>
        </p:nvSpPr>
        <p:spPr>
          <a:xfrm>
            <a:off x="5148066" y="1107183"/>
            <a:ext cx="3662519" cy="503393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5" name="Content Placeholder 4"/>
          <p:cNvSpPr>
            <a:spLocks noGrp="1"/>
          </p:cNvSpPr>
          <p:nvPr>
            <p:ph sz="quarter" idx="14"/>
          </p:nvPr>
        </p:nvSpPr>
        <p:spPr>
          <a:xfrm>
            <a:off x="8150226" y="0"/>
            <a:ext cx="376238" cy="1187450"/>
          </a:xfrm>
        </p:spPr>
        <p:txBody>
          <a:bodyPr/>
          <a:lstStyle/>
          <a:p>
            <a:pPr lvl="0"/>
            <a:endParaRPr lang="en-US" dirty="0"/>
          </a:p>
        </p:txBody>
      </p:sp>
      <p:sp>
        <p:nvSpPr>
          <p:cNvPr id="7" name="Content Placeholder 6"/>
          <p:cNvSpPr>
            <a:spLocks noGrp="1"/>
          </p:cNvSpPr>
          <p:nvPr>
            <p:ph sz="quarter" idx="15"/>
          </p:nvPr>
        </p:nvSpPr>
        <p:spPr>
          <a:xfrm>
            <a:off x="8526463" y="0"/>
            <a:ext cx="360362" cy="1187450"/>
          </a:xfrm>
        </p:spPr>
        <p:txBody>
          <a:bodyPr/>
          <a:lstStyle/>
          <a:p>
            <a:pPr lvl="0"/>
            <a:endParaRPr lang="en-US" dirty="0"/>
          </a:p>
        </p:txBody>
      </p:sp>
      <p:sp>
        <p:nvSpPr>
          <p:cNvPr id="30" name="Rectangle 29"/>
          <p:cNvSpPr/>
          <p:nvPr userDrawn="1"/>
        </p:nvSpPr>
        <p:spPr>
          <a:xfrm>
            <a:off x="644848" y="1177034"/>
            <a:ext cx="4193295" cy="3140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26" name="Text Placeholder 14"/>
          <p:cNvSpPr>
            <a:spLocks noGrp="1"/>
          </p:cNvSpPr>
          <p:nvPr>
            <p:ph type="body" sz="quarter" idx="12" hasCustomPrompt="1"/>
          </p:nvPr>
        </p:nvSpPr>
        <p:spPr>
          <a:xfrm>
            <a:off x="552451" y="358775"/>
            <a:ext cx="7127315" cy="725488"/>
          </a:xfrm>
        </p:spPr>
        <p:txBody>
          <a:bodyPr>
            <a:normAutofit/>
          </a:bodyPr>
          <a:lstStyle>
            <a:lvl1pPr marL="0" indent="0">
              <a:buNone/>
              <a:defRPr sz="2585" b="1"/>
            </a:lvl1pPr>
          </a:lstStyle>
          <a:p>
            <a:pPr lvl="0"/>
            <a:r>
              <a:rPr lang="en-GB" dirty="0"/>
              <a:t>Title</a:t>
            </a:r>
          </a:p>
        </p:txBody>
      </p:sp>
      <p:sp>
        <p:nvSpPr>
          <p:cNvPr id="29" name="Text Placeholder 14"/>
          <p:cNvSpPr>
            <a:spLocks noGrp="1"/>
          </p:cNvSpPr>
          <p:nvPr>
            <p:ph type="body" sz="quarter" idx="13" hasCustomPrompt="1"/>
          </p:nvPr>
        </p:nvSpPr>
        <p:spPr>
          <a:xfrm>
            <a:off x="5220074" y="1297259"/>
            <a:ext cx="3521301" cy="4704148"/>
          </a:xfrm>
        </p:spPr>
        <p:txBody>
          <a:bodyPr>
            <a:normAutofit/>
          </a:bodyPr>
          <a:lstStyle>
            <a:lvl1pPr marL="0" indent="0">
              <a:buNone/>
              <a:defRPr sz="1108" b="0" baseline="0"/>
            </a:lvl1pPr>
          </a:lstStyle>
          <a:p>
            <a:pPr lvl="0"/>
            <a:r>
              <a:rPr lang="en-GB" dirty="0"/>
              <a:t>Title</a:t>
            </a:r>
          </a:p>
          <a:p>
            <a:pPr lvl="0"/>
            <a:r>
              <a:rPr lang="en-GB" dirty="0"/>
              <a:t>Body Text should not be bold.</a:t>
            </a:r>
          </a:p>
        </p:txBody>
      </p:sp>
      <p:sp>
        <p:nvSpPr>
          <p:cNvPr id="14" name="Footer Placeholder 2"/>
          <p:cNvSpPr>
            <a:spLocks noGrp="1"/>
          </p:cNvSpPr>
          <p:nvPr>
            <p:ph type="ftr" sz="quarter" idx="3"/>
          </p:nvPr>
        </p:nvSpPr>
        <p:spPr>
          <a:xfrm>
            <a:off x="552450" y="6356352"/>
            <a:ext cx="5467350" cy="365125"/>
          </a:xfrm>
          <a:prstGeom prst="rect">
            <a:avLst/>
          </a:prstGeom>
        </p:spPr>
        <p:txBody>
          <a:bodyPr/>
          <a:lstStyle>
            <a:lvl1pPr algn="l">
              <a:defRPr sz="1292">
                <a:solidFill>
                  <a:srgbClr val="7F7F7F"/>
                </a:solidFill>
              </a:defRPr>
            </a:lvl1pPr>
          </a:lstStyle>
          <a:p>
            <a:endParaRPr lang="en-GB" dirty="0"/>
          </a:p>
        </p:txBody>
      </p:sp>
      <p:sp>
        <p:nvSpPr>
          <p:cNvPr id="22" name="Rectangle 21"/>
          <p:cNvSpPr/>
          <p:nvPr userDrawn="1"/>
        </p:nvSpPr>
        <p:spPr>
          <a:xfrm>
            <a:off x="644848" y="4445105"/>
            <a:ext cx="4193295" cy="1586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34" name="Picture Placeholder 33"/>
          <p:cNvSpPr>
            <a:spLocks noGrp="1"/>
          </p:cNvSpPr>
          <p:nvPr>
            <p:ph type="pic" sz="quarter" idx="17"/>
          </p:nvPr>
        </p:nvSpPr>
        <p:spPr>
          <a:xfrm>
            <a:off x="758546" y="4472329"/>
            <a:ext cx="720725" cy="739307"/>
          </a:xfrm>
        </p:spPr>
        <p:txBody>
          <a:bodyPr/>
          <a:lstStyle/>
          <a:p>
            <a:endParaRPr lang="en-US"/>
          </a:p>
        </p:txBody>
      </p:sp>
      <p:sp>
        <p:nvSpPr>
          <p:cNvPr id="40" name="Picture Placeholder 39"/>
          <p:cNvSpPr>
            <a:spLocks noGrp="1"/>
          </p:cNvSpPr>
          <p:nvPr>
            <p:ph type="pic" sz="quarter" idx="18"/>
          </p:nvPr>
        </p:nvSpPr>
        <p:spPr>
          <a:xfrm>
            <a:off x="1643063" y="4581152"/>
            <a:ext cx="1449387" cy="1330610"/>
          </a:xfrm>
        </p:spPr>
        <p:txBody>
          <a:bodyPr/>
          <a:lstStyle/>
          <a:p>
            <a:endParaRPr lang="en-US"/>
          </a:p>
        </p:txBody>
      </p:sp>
      <p:sp>
        <p:nvSpPr>
          <p:cNvPr id="42" name="Picture Placeholder 41"/>
          <p:cNvSpPr>
            <a:spLocks noGrp="1"/>
          </p:cNvSpPr>
          <p:nvPr>
            <p:ph type="pic" sz="quarter" idx="19"/>
          </p:nvPr>
        </p:nvSpPr>
        <p:spPr>
          <a:xfrm>
            <a:off x="3235093" y="4581152"/>
            <a:ext cx="1449387" cy="1330610"/>
          </a:xfrm>
        </p:spPr>
        <p:txBody>
          <a:bodyPr/>
          <a:lstStyle/>
          <a:p>
            <a:endParaRPr lang="en-US" dirty="0"/>
          </a:p>
        </p:txBody>
      </p:sp>
      <p:sp>
        <p:nvSpPr>
          <p:cNvPr id="3" name="Picture Placeholder 2"/>
          <p:cNvSpPr>
            <a:spLocks noGrp="1"/>
          </p:cNvSpPr>
          <p:nvPr>
            <p:ph type="pic" sz="quarter" idx="20"/>
          </p:nvPr>
        </p:nvSpPr>
        <p:spPr>
          <a:xfrm>
            <a:off x="758826" y="1296989"/>
            <a:ext cx="3925888" cy="1368236"/>
          </a:xfrm>
        </p:spPr>
        <p:txBody>
          <a:bodyPr/>
          <a:lstStyle/>
          <a:p>
            <a:endParaRPr lang="en-US"/>
          </a:p>
        </p:txBody>
      </p:sp>
      <p:sp>
        <p:nvSpPr>
          <p:cNvPr id="6" name="Picture Placeholder 5"/>
          <p:cNvSpPr>
            <a:spLocks noGrp="1"/>
          </p:cNvSpPr>
          <p:nvPr>
            <p:ph type="pic" sz="quarter" idx="21"/>
          </p:nvPr>
        </p:nvSpPr>
        <p:spPr>
          <a:xfrm>
            <a:off x="758826" y="2785413"/>
            <a:ext cx="3925888" cy="1368236"/>
          </a:xfrm>
        </p:spPr>
        <p:txBody>
          <a:bodyPr/>
          <a:lstStyle/>
          <a:p>
            <a:endParaRPr lang="en-US"/>
          </a:p>
        </p:txBody>
      </p:sp>
      <p:sp>
        <p:nvSpPr>
          <p:cNvPr id="11" name="Picture Placeholder 10"/>
          <p:cNvSpPr>
            <a:spLocks noGrp="1"/>
          </p:cNvSpPr>
          <p:nvPr>
            <p:ph type="pic" sz="quarter" idx="22"/>
          </p:nvPr>
        </p:nvSpPr>
        <p:spPr>
          <a:xfrm>
            <a:off x="758826" y="5289180"/>
            <a:ext cx="720725" cy="712227"/>
          </a:xfrm>
        </p:spPr>
        <p:txBody>
          <a:bodyPr/>
          <a:lstStyle/>
          <a:p>
            <a:endParaRPr lang="en-US" dirty="0"/>
          </a:p>
        </p:txBody>
      </p:sp>
      <p:cxnSp>
        <p:nvCxnSpPr>
          <p:cNvPr id="15" name="Straight Connector 14"/>
          <p:cNvCxnSpPr>
            <a:stCxn id="22" idx="1"/>
            <a:endCxn id="42" idx="3"/>
          </p:cNvCxnSpPr>
          <p:nvPr userDrawn="1"/>
        </p:nvCxnSpPr>
        <p:spPr>
          <a:xfrm>
            <a:off x="644847" y="5238381"/>
            <a:ext cx="4039632" cy="8076"/>
          </a:xfrm>
          <a:prstGeom prst="line">
            <a:avLst/>
          </a:prstGeom>
          <a:ln>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1561365" y="4472328"/>
            <a:ext cx="0" cy="155933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flipV="1">
            <a:off x="3162684" y="4472328"/>
            <a:ext cx="0" cy="155933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24"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
        <p:nvSpPr>
          <p:cNvPr id="25" name="Rectangle 24"/>
          <p:cNvSpPr/>
          <p:nvPr userDrawn="1"/>
        </p:nvSpPr>
        <p:spPr>
          <a:xfrm>
            <a:off x="-16608" y="-89330"/>
            <a:ext cx="244380" cy="7204836"/>
          </a:xfrm>
          <a:prstGeom prst="rect">
            <a:avLst/>
          </a:prstGeom>
          <a:solidFill>
            <a:srgbClr val="43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Tree>
    <p:extLst>
      <p:ext uri="{BB962C8B-B14F-4D97-AF65-F5344CB8AC3E}">
        <p14:creationId xmlns:p14="http://schemas.microsoft.com/office/powerpoint/2010/main" val="36980035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ordle">
    <p:spTree>
      <p:nvGrpSpPr>
        <p:cNvPr id="1" name=""/>
        <p:cNvGrpSpPr/>
        <p:nvPr/>
      </p:nvGrpSpPr>
      <p:grpSpPr>
        <a:xfrm>
          <a:off x="0" y="0"/>
          <a:ext cx="0" cy="0"/>
          <a:chOff x="0" y="0"/>
          <a:chExt cx="0" cy="0"/>
        </a:xfrm>
      </p:grpSpPr>
      <p:sp>
        <p:nvSpPr>
          <p:cNvPr id="20" name="Rectangle 19"/>
          <p:cNvSpPr/>
          <p:nvPr userDrawn="1"/>
        </p:nvSpPr>
        <p:spPr>
          <a:xfrm>
            <a:off x="7193568" y="1323672"/>
            <a:ext cx="1617016" cy="45894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6" name="Rectangle 15"/>
          <p:cNvSpPr/>
          <p:nvPr userDrawn="1"/>
        </p:nvSpPr>
        <p:spPr>
          <a:xfrm>
            <a:off x="628990" y="1323671"/>
            <a:ext cx="6446232" cy="4589425"/>
          </a:xfrm>
          <a:prstGeom prst="rect">
            <a:avLst/>
          </a:prstGeom>
          <a:solidFill>
            <a:srgbClr val="DC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5" name="Rectangle 14"/>
          <p:cNvSpPr/>
          <p:nvPr userDrawn="1"/>
        </p:nvSpPr>
        <p:spPr>
          <a:xfrm>
            <a:off x="779656" y="1487407"/>
            <a:ext cx="6173208" cy="427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17" name="Text Placeholder 14"/>
          <p:cNvSpPr>
            <a:spLocks noGrp="1"/>
          </p:cNvSpPr>
          <p:nvPr>
            <p:ph type="body" sz="quarter" idx="12" hasCustomPrompt="1"/>
          </p:nvPr>
        </p:nvSpPr>
        <p:spPr>
          <a:xfrm>
            <a:off x="552450" y="358775"/>
            <a:ext cx="8257442" cy="725488"/>
          </a:xfrm>
        </p:spPr>
        <p:txBody>
          <a:bodyPr>
            <a:normAutofit/>
          </a:bodyPr>
          <a:lstStyle>
            <a:lvl1pPr marL="0" indent="0">
              <a:buNone/>
              <a:defRPr sz="2585" b="1" baseline="0"/>
            </a:lvl1pPr>
          </a:lstStyle>
          <a:p>
            <a:pPr lvl="0"/>
            <a:r>
              <a:rPr lang="en-GB" dirty="0"/>
              <a:t>Word Cloud about</a:t>
            </a:r>
          </a:p>
        </p:txBody>
      </p:sp>
      <p:sp>
        <p:nvSpPr>
          <p:cNvPr id="18" name="Text Placeholder 19"/>
          <p:cNvSpPr>
            <a:spLocks noGrp="1"/>
          </p:cNvSpPr>
          <p:nvPr>
            <p:ph type="body" sz="quarter" idx="14" hasCustomPrompt="1"/>
          </p:nvPr>
        </p:nvSpPr>
        <p:spPr>
          <a:xfrm>
            <a:off x="620714" y="806170"/>
            <a:ext cx="2965169" cy="419006"/>
          </a:xfrm>
        </p:spPr>
        <p:txBody>
          <a:bodyPr/>
          <a:lstStyle>
            <a:lvl1pPr marL="0" marR="0" indent="0" algn="l" defTabSz="422041" rtl="0" eaLnBrk="1" fontAlgn="auto" latinLnBrk="0" hangingPunct="1">
              <a:lnSpc>
                <a:spcPct val="100000"/>
              </a:lnSpc>
              <a:spcBef>
                <a:spcPct val="20000"/>
              </a:spcBef>
              <a:spcAft>
                <a:spcPts val="0"/>
              </a:spcAft>
              <a:buClrTx/>
              <a:buSzTx/>
              <a:buFontTx/>
              <a:buNone/>
              <a:tabLst/>
              <a:defRPr sz="1292"/>
            </a:lvl1pPr>
          </a:lstStyle>
          <a:p>
            <a:pPr marL="0" marR="0" lvl="0" indent="0" algn="l" defTabSz="422041" rtl="0" eaLnBrk="1" fontAlgn="auto" latinLnBrk="0" hangingPunct="1">
              <a:lnSpc>
                <a:spcPct val="100000"/>
              </a:lnSpc>
              <a:spcBef>
                <a:spcPct val="20000"/>
              </a:spcBef>
              <a:spcAft>
                <a:spcPts val="0"/>
              </a:spcAft>
              <a:buClrTx/>
              <a:buSzTx/>
              <a:buFontTx/>
              <a:buNone/>
              <a:tabLst/>
              <a:defRPr/>
            </a:pPr>
            <a:r>
              <a:rPr lang="en-GB" sz="1662" dirty="0">
                <a:solidFill>
                  <a:schemeClr val="tx1">
                    <a:lumMod val="50000"/>
                    <a:lumOff val="50000"/>
                  </a:schemeClr>
                </a:solidFill>
              </a:rPr>
              <a:t>Sub question</a:t>
            </a:r>
            <a:endParaRPr lang="en-US" dirty="0"/>
          </a:p>
        </p:txBody>
      </p:sp>
      <p:sp>
        <p:nvSpPr>
          <p:cNvPr id="4" name="Picture Placeholder 3"/>
          <p:cNvSpPr>
            <a:spLocks noGrp="1"/>
          </p:cNvSpPr>
          <p:nvPr>
            <p:ph type="pic" sz="quarter" idx="15"/>
          </p:nvPr>
        </p:nvSpPr>
        <p:spPr>
          <a:xfrm>
            <a:off x="911225" y="1598613"/>
            <a:ext cx="5919788" cy="4019550"/>
          </a:xfrm>
        </p:spPr>
        <p:txBody>
          <a:bodyPr/>
          <a:lstStyle/>
          <a:p>
            <a:endParaRPr lang="en-US" dirty="0"/>
          </a:p>
        </p:txBody>
      </p:sp>
      <p:sp>
        <p:nvSpPr>
          <p:cNvPr id="19" name="Text Placeholder 14"/>
          <p:cNvSpPr>
            <a:spLocks noGrp="1"/>
          </p:cNvSpPr>
          <p:nvPr>
            <p:ph type="body" sz="quarter" idx="13" hasCustomPrompt="1"/>
          </p:nvPr>
        </p:nvSpPr>
        <p:spPr>
          <a:xfrm>
            <a:off x="7291294" y="1499565"/>
            <a:ext cx="1450080" cy="4288756"/>
          </a:xfrm>
        </p:spPr>
        <p:txBody>
          <a:bodyPr>
            <a:normAutofit/>
          </a:bodyPr>
          <a:lstStyle>
            <a:lvl1pPr marL="0" indent="0">
              <a:buNone/>
              <a:defRPr sz="1108" b="1" baseline="0"/>
            </a:lvl1pPr>
          </a:lstStyle>
          <a:p>
            <a:pPr lvl="0"/>
            <a:r>
              <a:rPr lang="en-GB" dirty="0"/>
              <a:t>Title</a:t>
            </a:r>
          </a:p>
          <a:p>
            <a:pPr lvl="0"/>
            <a:r>
              <a:rPr lang="en-GB" dirty="0"/>
              <a:t>Body Text should not be bold.</a:t>
            </a:r>
          </a:p>
        </p:txBody>
      </p:sp>
      <p:sp>
        <p:nvSpPr>
          <p:cNvPr id="21" name="Footer Placeholder 2"/>
          <p:cNvSpPr>
            <a:spLocks noGrp="1"/>
          </p:cNvSpPr>
          <p:nvPr>
            <p:ph type="ftr" sz="quarter" idx="3"/>
          </p:nvPr>
        </p:nvSpPr>
        <p:spPr>
          <a:xfrm>
            <a:off x="552450" y="6356352"/>
            <a:ext cx="5467350" cy="365125"/>
          </a:xfrm>
          <a:prstGeom prst="rect">
            <a:avLst/>
          </a:prstGeom>
        </p:spPr>
        <p:txBody>
          <a:bodyPr/>
          <a:lstStyle>
            <a:lvl1pPr algn="l">
              <a:defRPr sz="1292">
                <a:solidFill>
                  <a:srgbClr val="7F7F7F"/>
                </a:solidFill>
              </a:defRPr>
            </a:lvl1pPr>
          </a:lstStyle>
          <a:p>
            <a:endParaRPr lang="en-GB" dirty="0"/>
          </a:p>
        </p:txBody>
      </p:sp>
      <p:sp>
        <p:nvSpPr>
          <p:cNvPr id="22" name="Rectangle 21"/>
          <p:cNvSpPr/>
          <p:nvPr userDrawn="1"/>
        </p:nvSpPr>
        <p:spPr>
          <a:xfrm>
            <a:off x="7291294" y="4766235"/>
            <a:ext cx="1450080" cy="1022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6" name="Picture Placeholder 5"/>
          <p:cNvSpPr>
            <a:spLocks noGrp="1"/>
          </p:cNvSpPr>
          <p:nvPr>
            <p:ph type="pic" sz="quarter" idx="16"/>
          </p:nvPr>
        </p:nvSpPr>
        <p:spPr>
          <a:xfrm>
            <a:off x="7410451" y="4855321"/>
            <a:ext cx="1225550" cy="852488"/>
          </a:xfrm>
        </p:spPr>
        <p:txBody>
          <a:bodyPr/>
          <a:lstStyle/>
          <a:p>
            <a:endParaRPr lang="en-US"/>
          </a:p>
        </p:txBody>
      </p:sp>
      <p:sp>
        <p:nvSpPr>
          <p:cNvPr id="14"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
        <p:nvSpPr>
          <p:cNvPr id="23" name="Rectangle 22"/>
          <p:cNvSpPr/>
          <p:nvPr userDrawn="1"/>
        </p:nvSpPr>
        <p:spPr>
          <a:xfrm>
            <a:off x="-16608" y="-89330"/>
            <a:ext cx="244380" cy="7204836"/>
          </a:xfrm>
          <a:prstGeom prst="rect">
            <a:avLst/>
          </a:prstGeom>
          <a:solidFill>
            <a:srgbClr val="43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Tree>
    <p:extLst>
      <p:ext uri="{BB962C8B-B14F-4D97-AF65-F5344CB8AC3E}">
        <p14:creationId xmlns:p14="http://schemas.microsoft.com/office/powerpoint/2010/main" val="41970843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coveryRCI">
    <p:spTree>
      <p:nvGrpSpPr>
        <p:cNvPr id="1" name=""/>
        <p:cNvGrpSpPr/>
        <p:nvPr/>
      </p:nvGrpSpPr>
      <p:grpSpPr>
        <a:xfrm>
          <a:off x="0" y="0"/>
          <a:ext cx="0" cy="0"/>
          <a:chOff x="0" y="0"/>
          <a:chExt cx="0" cy="0"/>
        </a:xfrm>
      </p:grpSpPr>
      <p:sp>
        <p:nvSpPr>
          <p:cNvPr id="20" name="Rectangle 19"/>
          <p:cNvSpPr/>
          <p:nvPr userDrawn="1"/>
        </p:nvSpPr>
        <p:spPr>
          <a:xfrm>
            <a:off x="7112662" y="1323672"/>
            <a:ext cx="1697922" cy="45894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6" name="Rectangle 15"/>
          <p:cNvSpPr/>
          <p:nvPr userDrawn="1"/>
        </p:nvSpPr>
        <p:spPr>
          <a:xfrm>
            <a:off x="628990" y="1323671"/>
            <a:ext cx="6352102" cy="4589425"/>
          </a:xfrm>
          <a:prstGeom prst="rect">
            <a:avLst/>
          </a:prstGeom>
          <a:solidFill>
            <a:srgbClr val="DC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5" name="Rectangle 14"/>
          <p:cNvSpPr/>
          <p:nvPr userDrawn="1"/>
        </p:nvSpPr>
        <p:spPr>
          <a:xfrm>
            <a:off x="779656" y="1487407"/>
            <a:ext cx="6051357" cy="427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17" name="Text Placeholder 14"/>
          <p:cNvSpPr>
            <a:spLocks noGrp="1"/>
          </p:cNvSpPr>
          <p:nvPr>
            <p:ph type="body" sz="quarter" idx="12" hasCustomPrompt="1"/>
          </p:nvPr>
        </p:nvSpPr>
        <p:spPr>
          <a:xfrm>
            <a:off x="552450" y="358775"/>
            <a:ext cx="8257442" cy="725488"/>
          </a:xfrm>
        </p:spPr>
        <p:txBody>
          <a:bodyPr>
            <a:normAutofit/>
          </a:bodyPr>
          <a:lstStyle>
            <a:lvl1pPr marL="0" indent="0">
              <a:buNone/>
              <a:defRPr sz="2585" b="1" baseline="0"/>
            </a:lvl1pPr>
          </a:lstStyle>
          <a:p>
            <a:pPr lvl="0"/>
            <a:r>
              <a:rPr lang="en-GB" dirty="0"/>
              <a:t>“Recovery” and Reliable Change</a:t>
            </a:r>
          </a:p>
        </p:txBody>
      </p:sp>
      <p:sp>
        <p:nvSpPr>
          <p:cNvPr id="18" name="Text Placeholder 19"/>
          <p:cNvSpPr>
            <a:spLocks noGrp="1"/>
          </p:cNvSpPr>
          <p:nvPr>
            <p:ph type="body" sz="quarter" idx="14" hasCustomPrompt="1"/>
          </p:nvPr>
        </p:nvSpPr>
        <p:spPr>
          <a:xfrm>
            <a:off x="620714" y="806170"/>
            <a:ext cx="2965169" cy="419006"/>
          </a:xfrm>
        </p:spPr>
        <p:txBody>
          <a:bodyPr/>
          <a:lstStyle>
            <a:lvl1pPr marL="0" marR="0" indent="0" algn="l" defTabSz="422041" rtl="0" eaLnBrk="1" fontAlgn="auto" latinLnBrk="0" hangingPunct="1">
              <a:lnSpc>
                <a:spcPct val="100000"/>
              </a:lnSpc>
              <a:spcBef>
                <a:spcPct val="20000"/>
              </a:spcBef>
              <a:spcAft>
                <a:spcPts val="0"/>
              </a:spcAft>
              <a:buClrTx/>
              <a:buSzTx/>
              <a:buFontTx/>
              <a:buNone/>
              <a:tabLst/>
              <a:defRPr sz="1292"/>
            </a:lvl1pPr>
          </a:lstStyle>
          <a:p>
            <a:pPr marL="0" marR="0" lvl="0" indent="0" algn="l" defTabSz="422041" rtl="0" eaLnBrk="1" fontAlgn="auto" latinLnBrk="0" hangingPunct="1">
              <a:lnSpc>
                <a:spcPct val="100000"/>
              </a:lnSpc>
              <a:spcBef>
                <a:spcPct val="20000"/>
              </a:spcBef>
              <a:spcAft>
                <a:spcPts val="0"/>
              </a:spcAft>
              <a:buClrTx/>
              <a:buSzTx/>
              <a:buFontTx/>
              <a:buNone/>
              <a:tabLst/>
              <a:defRPr/>
            </a:pPr>
            <a:r>
              <a:rPr lang="en-GB" sz="1662" dirty="0">
                <a:solidFill>
                  <a:schemeClr val="tx1">
                    <a:lumMod val="50000"/>
                    <a:lumOff val="50000"/>
                  </a:schemeClr>
                </a:solidFill>
              </a:rPr>
              <a:t>Sub question</a:t>
            </a:r>
            <a:endParaRPr lang="en-US" dirty="0"/>
          </a:p>
        </p:txBody>
      </p:sp>
      <p:sp>
        <p:nvSpPr>
          <p:cNvPr id="4" name="Picture Placeholder 3"/>
          <p:cNvSpPr>
            <a:spLocks noGrp="1"/>
          </p:cNvSpPr>
          <p:nvPr>
            <p:ph type="pic" sz="quarter" idx="15"/>
          </p:nvPr>
        </p:nvSpPr>
        <p:spPr>
          <a:xfrm>
            <a:off x="911225" y="1598613"/>
            <a:ext cx="5919788" cy="4019550"/>
          </a:xfrm>
        </p:spPr>
        <p:txBody>
          <a:bodyPr/>
          <a:lstStyle/>
          <a:p>
            <a:endParaRPr lang="en-US" dirty="0"/>
          </a:p>
        </p:txBody>
      </p:sp>
      <p:sp>
        <p:nvSpPr>
          <p:cNvPr id="19" name="Text Placeholder 14"/>
          <p:cNvSpPr>
            <a:spLocks noGrp="1"/>
          </p:cNvSpPr>
          <p:nvPr>
            <p:ph type="body" sz="quarter" idx="13" hasCustomPrompt="1"/>
          </p:nvPr>
        </p:nvSpPr>
        <p:spPr>
          <a:xfrm>
            <a:off x="7131759" y="1323672"/>
            <a:ext cx="1678134" cy="4589424"/>
          </a:xfrm>
        </p:spPr>
        <p:txBody>
          <a:bodyPr>
            <a:normAutofit/>
          </a:bodyPr>
          <a:lstStyle>
            <a:lvl1pPr marL="0" indent="0">
              <a:buNone/>
              <a:defRPr sz="1108" b="0" baseline="0"/>
            </a:lvl1pPr>
          </a:lstStyle>
          <a:p>
            <a:pPr lvl="0"/>
            <a:r>
              <a:rPr lang="en-GB" dirty="0"/>
              <a:t>Title</a:t>
            </a:r>
          </a:p>
          <a:p>
            <a:pPr lvl="0"/>
            <a:r>
              <a:rPr lang="en-GB" dirty="0"/>
              <a:t>Body Text should not be bold.</a:t>
            </a:r>
          </a:p>
        </p:txBody>
      </p:sp>
      <p:sp>
        <p:nvSpPr>
          <p:cNvPr id="21" name="Footer Placeholder 2"/>
          <p:cNvSpPr>
            <a:spLocks noGrp="1"/>
          </p:cNvSpPr>
          <p:nvPr>
            <p:ph type="ftr" sz="quarter" idx="3"/>
          </p:nvPr>
        </p:nvSpPr>
        <p:spPr>
          <a:xfrm>
            <a:off x="552450" y="6356352"/>
            <a:ext cx="5467350" cy="365125"/>
          </a:xfrm>
          <a:prstGeom prst="rect">
            <a:avLst/>
          </a:prstGeom>
        </p:spPr>
        <p:txBody>
          <a:bodyPr/>
          <a:lstStyle>
            <a:lvl1pPr algn="l">
              <a:defRPr sz="1292">
                <a:solidFill>
                  <a:srgbClr val="7F7F7F"/>
                </a:solidFill>
              </a:defRPr>
            </a:lvl1pPr>
          </a:lstStyle>
          <a:p>
            <a:endParaRPr lang="en-GB" dirty="0"/>
          </a:p>
        </p:txBody>
      </p:sp>
      <p:sp>
        <p:nvSpPr>
          <p:cNvPr id="14"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
        <p:nvSpPr>
          <p:cNvPr id="23" name="Rectangle 22"/>
          <p:cNvSpPr/>
          <p:nvPr userDrawn="1"/>
        </p:nvSpPr>
        <p:spPr>
          <a:xfrm>
            <a:off x="-16608" y="-89330"/>
            <a:ext cx="244380" cy="7204836"/>
          </a:xfrm>
          <a:prstGeom prst="rect">
            <a:avLst/>
          </a:prstGeom>
          <a:solidFill>
            <a:srgbClr val="43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 name="TextBox 1"/>
          <p:cNvSpPr txBox="1"/>
          <p:nvPr userDrawn="1"/>
        </p:nvSpPr>
        <p:spPr>
          <a:xfrm>
            <a:off x="552451" y="6356350"/>
            <a:ext cx="6195534" cy="575222"/>
          </a:xfrm>
          <a:prstGeom prst="rect">
            <a:avLst/>
          </a:prstGeom>
          <a:noFill/>
        </p:spPr>
        <p:txBody>
          <a:bodyPr wrap="square" rtlCol="0">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lang="en-GB" sz="923" dirty="0"/>
              <a:t>Wolpert, M., Jacob, J., Napoleone, E., Whale, A., Calderon, A., &amp; </a:t>
            </a:r>
            <a:r>
              <a:rPr lang="en-GB" sz="923" dirty="0" err="1"/>
              <a:t>Edbrooke</a:t>
            </a:r>
            <a:r>
              <a:rPr lang="en-GB" sz="923" dirty="0"/>
              <a:t>-Childs, J. (2016). </a:t>
            </a:r>
            <a:r>
              <a:rPr lang="en-GB" sz="923" i="1" dirty="0"/>
              <a:t>Child- and Parent-reported Outcomes and Experience from Child and Young People’s Mental Health Services 2011-2015</a:t>
            </a:r>
            <a:r>
              <a:rPr lang="en-GB" sz="923" dirty="0"/>
              <a:t>. London: CAMHS Press</a:t>
            </a:r>
          </a:p>
          <a:p>
            <a:endParaRPr lang="en-GB" sz="1292" dirty="0"/>
          </a:p>
        </p:txBody>
      </p:sp>
    </p:spTree>
    <p:extLst>
      <p:ext uri="{BB962C8B-B14F-4D97-AF65-F5344CB8AC3E}">
        <p14:creationId xmlns:p14="http://schemas.microsoft.com/office/powerpoint/2010/main" val="420559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SQ">
    <p:spTree>
      <p:nvGrpSpPr>
        <p:cNvPr id="1" name=""/>
        <p:cNvGrpSpPr/>
        <p:nvPr/>
      </p:nvGrpSpPr>
      <p:grpSpPr>
        <a:xfrm>
          <a:off x="0" y="0"/>
          <a:ext cx="0" cy="0"/>
          <a:chOff x="0" y="0"/>
          <a:chExt cx="0" cy="0"/>
        </a:xfrm>
      </p:grpSpPr>
      <p:sp>
        <p:nvSpPr>
          <p:cNvPr id="16" name="Rectangle 15"/>
          <p:cNvSpPr/>
          <p:nvPr userDrawn="1"/>
        </p:nvSpPr>
        <p:spPr>
          <a:xfrm>
            <a:off x="628990" y="1323671"/>
            <a:ext cx="5842148" cy="4589425"/>
          </a:xfrm>
          <a:prstGeom prst="rect">
            <a:avLst/>
          </a:prstGeom>
          <a:solidFill>
            <a:srgbClr val="DC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0" name="Rectangle 19"/>
          <p:cNvSpPr/>
          <p:nvPr userDrawn="1"/>
        </p:nvSpPr>
        <p:spPr>
          <a:xfrm>
            <a:off x="6568531" y="1323672"/>
            <a:ext cx="2242053" cy="458942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5" name="Rectangle 14"/>
          <p:cNvSpPr/>
          <p:nvPr userDrawn="1"/>
        </p:nvSpPr>
        <p:spPr>
          <a:xfrm>
            <a:off x="749732" y="1499565"/>
            <a:ext cx="5578134" cy="427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17" name="Text Placeholder 14"/>
          <p:cNvSpPr>
            <a:spLocks noGrp="1"/>
          </p:cNvSpPr>
          <p:nvPr>
            <p:ph type="body" sz="quarter" idx="12" hasCustomPrompt="1"/>
          </p:nvPr>
        </p:nvSpPr>
        <p:spPr>
          <a:xfrm>
            <a:off x="552450" y="358775"/>
            <a:ext cx="8257442" cy="725488"/>
          </a:xfrm>
        </p:spPr>
        <p:txBody>
          <a:bodyPr>
            <a:normAutofit/>
          </a:bodyPr>
          <a:lstStyle>
            <a:lvl1pPr marL="0" indent="0">
              <a:buNone/>
              <a:defRPr sz="2585" b="1" baseline="0"/>
            </a:lvl1pPr>
          </a:lstStyle>
          <a:p>
            <a:pPr lvl="0"/>
            <a:r>
              <a:rPr lang="en-GB" dirty="0"/>
              <a:t>ESQ about</a:t>
            </a:r>
          </a:p>
        </p:txBody>
      </p:sp>
      <p:sp>
        <p:nvSpPr>
          <p:cNvPr id="18" name="Text Placeholder 19"/>
          <p:cNvSpPr>
            <a:spLocks noGrp="1"/>
          </p:cNvSpPr>
          <p:nvPr>
            <p:ph type="body" sz="quarter" idx="14" hasCustomPrompt="1"/>
          </p:nvPr>
        </p:nvSpPr>
        <p:spPr>
          <a:xfrm>
            <a:off x="620714" y="806170"/>
            <a:ext cx="2965169" cy="419006"/>
          </a:xfrm>
        </p:spPr>
        <p:txBody>
          <a:bodyPr/>
          <a:lstStyle>
            <a:lvl1pPr marL="0" marR="0" indent="0" algn="l" defTabSz="422041" rtl="0" eaLnBrk="1" fontAlgn="auto" latinLnBrk="0" hangingPunct="1">
              <a:lnSpc>
                <a:spcPct val="100000"/>
              </a:lnSpc>
              <a:spcBef>
                <a:spcPct val="20000"/>
              </a:spcBef>
              <a:spcAft>
                <a:spcPts val="0"/>
              </a:spcAft>
              <a:buClrTx/>
              <a:buSzTx/>
              <a:buFontTx/>
              <a:buNone/>
              <a:tabLst/>
              <a:defRPr sz="1292"/>
            </a:lvl1pPr>
          </a:lstStyle>
          <a:p>
            <a:pPr marL="0" marR="0" lvl="0" indent="0" algn="l" defTabSz="422041" rtl="0" eaLnBrk="1" fontAlgn="auto" latinLnBrk="0" hangingPunct="1">
              <a:lnSpc>
                <a:spcPct val="100000"/>
              </a:lnSpc>
              <a:spcBef>
                <a:spcPct val="20000"/>
              </a:spcBef>
              <a:spcAft>
                <a:spcPts val="0"/>
              </a:spcAft>
              <a:buClrTx/>
              <a:buSzTx/>
              <a:buFontTx/>
              <a:buNone/>
              <a:tabLst/>
              <a:defRPr/>
            </a:pPr>
            <a:r>
              <a:rPr lang="en-GB" sz="1662" dirty="0">
                <a:solidFill>
                  <a:schemeClr val="tx1">
                    <a:lumMod val="50000"/>
                    <a:lumOff val="50000"/>
                  </a:schemeClr>
                </a:solidFill>
              </a:rPr>
              <a:t>Sub question</a:t>
            </a:r>
            <a:endParaRPr lang="en-US" dirty="0"/>
          </a:p>
        </p:txBody>
      </p:sp>
      <p:sp>
        <p:nvSpPr>
          <p:cNvPr id="4" name="Picture Placeholder 3"/>
          <p:cNvSpPr>
            <a:spLocks noGrp="1"/>
          </p:cNvSpPr>
          <p:nvPr>
            <p:ph type="pic" sz="quarter" idx="15"/>
          </p:nvPr>
        </p:nvSpPr>
        <p:spPr>
          <a:xfrm>
            <a:off x="865631" y="1608608"/>
            <a:ext cx="5349143" cy="4019550"/>
          </a:xfrm>
        </p:spPr>
        <p:txBody>
          <a:bodyPr/>
          <a:lstStyle/>
          <a:p>
            <a:endParaRPr lang="en-US" dirty="0"/>
          </a:p>
        </p:txBody>
      </p:sp>
      <p:sp>
        <p:nvSpPr>
          <p:cNvPr id="19" name="Text Placeholder 14"/>
          <p:cNvSpPr>
            <a:spLocks noGrp="1"/>
          </p:cNvSpPr>
          <p:nvPr>
            <p:ph type="body" sz="quarter" idx="13" hasCustomPrompt="1"/>
          </p:nvPr>
        </p:nvSpPr>
        <p:spPr>
          <a:xfrm>
            <a:off x="6698387" y="1499565"/>
            <a:ext cx="1937614" cy="4288756"/>
          </a:xfrm>
        </p:spPr>
        <p:txBody>
          <a:bodyPr>
            <a:normAutofit/>
          </a:bodyPr>
          <a:lstStyle>
            <a:lvl1pPr marL="0" indent="0">
              <a:buNone/>
              <a:defRPr sz="1108" b="1" baseline="0"/>
            </a:lvl1pPr>
          </a:lstStyle>
          <a:p>
            <a:pPr lvl="0"/>
            <a:r>
              <a:rPr lang="en-GB" dirty="0"/>
              <a:t>Title</a:t>
            </a:r>
          </a:p>
          <a:p>
            <a:pPr lvl="0"/>
            <a:r>
              <a:rPr lang="en-GB" dirty="0"/>
              <a:t>Body Text should not be bold.</a:t>
            </a:r>
          </a:p>
        </p:txBody>
      </p:sp>
      <p:sp>
        <p:nvSpPr>
          <p:cNvPr id="21" name="Footer Placeholder 2"/>
          <p:cNvSpPr>
            <a:spLocks noGrp="1"/>
          </p:cNvSpPr>
          <p:nvPr>
            <p:ph type="ftr" sz="quarter" idx="3"/>
          </p:nvPr>
        </p:nvSpPr>
        <p:spPr>
          <a:xfrm>
            <a:off x="552450" y="6356352"/>
            <a:ext cx="5467350" cy="365125"/>
          </a:xfrm>
          <a:prstGeom prst="rect">
            <a:avLst/>
          </a:prstGeom>
        </p:spPr>
        <p:txBody>
          <a:bodyPr/>
          <a:lstStyle>
            <a:lvl1pPr algn="l">
              <a:defRPr sz="1292">
                <a:solidFill>
                  <a:srgbClr val="7F7F7F"/>
                </a:solidFill>
              </a:defRPr>
            </a:lvl1pPr>
          </a:lstStyle>
          <a:p>
            <a:endParaRPr lang="en-GB" dirty="0"/>
          </a:p>
        </p:txBody>
      </p:sp>
      <p:sp>
        <p:nvSpPr>
          <p:cNvPr id="22" name="Rectangle 21"/>
          <p:cNvSpPr/>
          <p:nvPr userDrawn="1"/>
        </p:nvSpPr>
        <p:spPr>
          <a:xfrm>
            <a:off x="6752021" y="4779851"/>
            <a:ext cx="1883980" cy="1022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6" name="Picture Placeholder 5"/>
          <p:cNvSpPr>
            <a:spLocks noGrp="1"/>
          </p:cNvSpPr>
          <p:nvPr>
            <p:ph type="pic" sz="quarter" idx="16"/>
          </p:nvPr>
        </p:nvSpPr>
        <p:spPr>
          <a:xfrm>
            <a:off x="6871178" y="4868937"/>
            <a:ext cx="822834" cy="852488"/>
          </a:xfrm>
        </p:spPr>
        <p:txBody>
          <a:bodyPr/>
          <a:lstStyle/>
          <a:p>
            <a:endParaRPr lang="en-US"/>
          </a:p>
        </p:txBody>
      </p:sp>
      <p:sp>
        <p:nvSpPr>
          <p:cNvPr id="23" name="Picture Placeholder 5"/>
          <p:cNvSpPr>
            <a:spLocks noGrp="1"/>
          </p:cNvSpPr>
          <p:nvPr>
            <p:ph type="pic" sz="quarter" idx="17"/>
          </p:nvPr>
        </p:nvSpPr>
        <p:spPr>
          <a:xfrm>
            <a:off x="7694012" y="4868937"/>
            <a:ext cx="822834" cy="852488"/>
          </a:xfrm>
        </p:spPr>
        <p:txBody>
          <a:bodyPr/>
          <a:lstStyle/>
          <a:p>
            <a:endParaRPr lang="en-US"/>
          </a:p>
        </p:txBody>
      </p:sp>
      <p:sp>
        <p:nvSpPr>
          <p:cNvPr id="24"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
        <p:nvSpPr>
          <p:cNvPr id="25" name="Rectangle 24"/>
          <p:cNvSpPr/>
          <p:nvPr userDrawn="1"/>
        </p:nvSpPr>
        <p:spPr>
          <a:xfrm>
            <a:off x="-16608" y="-89330"/>
            <a:ext cx="244380" cy="7204836"/>
          </a:xfrm>
          <a:prstGeom prst="rect">
            <a:avLst/>
          </a:prstGeom>
          <a:solidFill>
            <a:srgbClr val="43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Tree>
    <p:extLst>
      <p:ext uri="{BB962C8B-B14F-4D97-AF65-F5344CB8AC3E}">
        <p14:creationId xmlns:p14="http://schemas.microsoft.com/office/powerpoint/2010/main" val="15763122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edSide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6" name="Rectangle 5"/>
          <p:cNvSpPr/>
          <p:nvPr userDrawn="1"/>
        </p:nvSpPr>
        <p:spPr>
          <a:xfrm>
            <a:off x="-16609" y="-89330"/>
            <a:ext cx="244380" cy="7204836"/>
          </a:xfrm>
          <a:prstGeom prst="rect">
            <a:avLst/>
          </a:prstGeom>
          <a:solidFill>
            <a:srgbClr val="662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2" name="Footer Placeholder 2"/>
          <p:cNvSpPr>
            <a:spLocks noGrp="1"/>
          </p:cNvSpPr>
          <p:nvPr>
            <p:ph type="ftr" sz="quarter" idx="3"/>
          </p:nvPr>
        </p:nvSpPr>
        <p:spPr>
          <a:xfrm>
            <a:off x="552450" y="6356352"/>
            <a:ext cx="5467350" cy="365125"/>
          </a:xfrm>
          <a:prstGeom prst="rect">
            <a:avLst/>
          </a:prstGeom>
        </p:spPr>
        <p:txBody>
          <a:bodyPr/>
          <a:lstStyle>
            <a:lvl1pPr algn="l">
              <a:defRPr sz="1292">
                <a:solidFill>
                  <a:srgbClr val="7F7F7F"/>
                </a:solidFill>
              </a:defRPr>
            </a:lvl1pPr>
          </a:lstStyle>
          <a:p>
            <a:endParaRPr lang="en-GB" dirty="0"/>
          </a:p>
        </p:txBody>
      </p:sp>
      <p:sp>
        <p:nvSpPr>
          <p:cNvPr id="7"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1185806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dirty="0"/>
              <a:t>www.corc.uk.net</a:t>
            </a:r>
          </a:p>
        </p:txBody>
      </p:sp>
      <p:graphicFrame>
        <p:nvGraphicFramePr>
          <p:cNvPr id="4" name="Diagram 3"/>
          <p:cNvGraphicFramePr/>
          <p:nvPr userDrawn="1">
            <p:extLst>
              <p:ext uri="{D42A27DB-BD31-4B8C-83A1-F6EECF244321}">
                <p14:modId xmlns:p14="http://schemas.microsoft.com/office/powerpoint/2010/main" val="337705777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Placeholder 1"/>
          <p:cNvSpPr>
            <a:spLocks noGrp="1"/>
          </p:cNvSpPr>
          <p:nvPr>
            <p:ph type="title"/>
          </p:nvPr>
        </p:nvSpPr>
        <p:spPr>
          <a:xfrm>
            <a:off x="467544" y="188640"/>
            <a:ext cx="8229600" cy="634082"/>
          </a:xfrm>
          <a:prstGeom prst="rect">
            <a:avLst/>
          </a:prstGeom>
        </p:spPr>
        <p:txBody>
          <a:bodyPr vert="horz" lIns="91440" tIns="45720" rIns="91440" bIns="45720" rtlCol="0" anchor="ctr">
            <a:normAutofit/>
          </a:bodyPr>
          <a:lstStyle/>
          <a:p>
            <a:r>
              <a:rPr lang="en-US" dirty="0"/>
              <a:t>Title</a:t>
            </a:r>
            <a:endParaRPr lang="en-GB" dirty="0"/>
          </a:p>
        </p:txBody>
      </p:sp>
    </p:spTree>
    <p:extLst>
      <p:ext uri="{BB962C8B-B14F-4D97-AF65-F5344CB8AC3E}">
        <p14:creationId xmlns:p14="http://schemas.microsoft.com/office/powerpoint/2010/main" val="41890697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OrangeSide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12" name="Footer Placeholder 2"/>
          <p:cNvSpPr>
            <a:spLocks noGrp="1"/>
          </p:cNvSpPr>
          <p:nvPr>
            <p:ph type="ftr" sz="quarter" idx="3"/>
          </p:nvPr>
        </p:nvSpPr>
        <p:spPr>
          <a:xfrm>
            <a:off x="552450" y="6356352"/>
            <a:ext cx="5467350" cy="365125"/>
          </a:xfrm>
          <a:prstGeom prst="rect">
            <a:avLst/>
          </a:prstGeom>
        </p:spPr>
        <p:txBody>
          <a:bodyPr/>
          <a:lstStyle>
            <a:lvl1pPr algn="l">
              <a:defRPr sz="1292">
                <a:solidFill>
                  <a:srgbClr val="7F7F7F"/>
                </a:solidFill>
              </a:defRPr>
            </a:lvl1pPr>
          </a:lstStyle>
          <a:p>
            <a:endParaRPr lang="en-GB" dirty="0"/>
          </a:p>
        </p:txBody>
      </p:sp>
      <p:sp>
        <p:nvSpPr>
          <p:cNvPr id="6"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
        <p:nvSpPr>
          <p:cNvPr id="7" name="Rectangle 6"/>
          <p:cNvSpPr/>
          <p:nvPr userDrawn="1"/>
        </p:nvSpPr>
        <p:spPr>
          <a:xfrm>
            <a:off x="-47267" y="-116974"/>
            <a:ext cx="291647" cy="7278555"/>
          </a:xfrm>
          <a:prstGeom prst="rect">
            <a:avLst/>
          </a:prstGeom>
          <a:solidFill>
            <a:srgbClr val="EA6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Tree>
    <p:extLst>
      <p:ext uri="{BB962C8B-B14F-4D97-AF65-F5344CB8AC3E}">
        <p14:creationId xmlns:p14="http://schemas.microsoft.com/office/powerpoint/2010/main" val="32685132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ams_IndividuaReportlTitle">
    <p:spTree>
      <p:nvGrpSpPr>
        <p:cNvPr id="1" name=""/>
        <p:cNvGrpSpPr/>
        <p:nvPr/>
      </p:nvGrpSpPr>
      <p:grpSpPr>
        <a:xfrm>
          <a:off x="0" y="0"/>
          <a:ext cx="0" cy="0"/>
          <a:chOff x="0" y="0"/>
          <a:chExt cx="0" cy="0"/>
        </a:xfrm>
      </p:grpSpPr>
      <p:sp>
        <p:nvSpPr>
          <p:cNvPr id="6" name="Rectangle 5"/>
          <p:cNvSpPr/>
          <p:nvPr userDrawn="1"/>
        </p:nvSpPr>
        <p:spPr>
          <a:xfrm>
            <a:off x="0" y="-116974"/>
            <a:ext cx="244380" cy="7204836"/>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11" name="Text Placeholder 15"/>
          <p:cNvSpPr>
            <a:spLocks noGrp="1"/>
          </p:cNvSpPr>
          <p:nvPr>
            <p:ph type="body" sz="quarter" idx="13" hasCustomPrompt="1"/>
          </p:nvPr>
        </p:nvSpPr>
        <p:spPr>
          <a:xfrm>
            <a:off x="566272" y="3167065"/>
            <a:ext cx="7772400" cy="1868487"/>
          </a:xfrm>
        </p:spPr>
        <p:txBody>
          <a:bodyPr>
            <a:normAutofit/>
          </a:bodyPr>
          <a:lstStyle>
            <a:lvl1pPr>
              <a:defRPr sz="1662" b="1">
                <a:solidFill>
                  <a:srgbClr val="3D85C6"/>
                </a:solidFill>
              </a:defRPr>
            </a:lvl1pPr>
          </a:lstStyle>
          <a:p>
            <a:pPr lvl="0"/>
            <a:r>
              <a:rPr lang="en-GB" dirty="0"/>
              <a:t/>
            </a:r>
            <a:br>
              <a:rPr lang="en-GB" dirty="0"/>
            </a:br>
            <a:r>
              <a:rPr lang="en-GB" dirty="0"/>
              <a:t>Service Level Outcomes</a:t>
            </a:r>
            <a:br>
              <a:rPr lang="en-GB" dirty="0"/>
            </a:br>
            <a:r>
              <a:rPr lang="en-GB" dirty="0"/>
              <a:t>Produced by the CORC team, Month 201X</a:t>
            </a:r>
            <a:endParaRPr lang="en-US" dirty="0"/>
          </a:p>
        </p:txBody>
      </p:sp>
      <p:sp>
        <p:nvSpPr>
          <p:cNvPr id="15" name="Rectangle 14"/>
          <p:cNvSpPr/>
          <p:nvPr userDrawn="1"/>
        </p:nvSpPr>
        <p:spPr>
          <a:xfrm>
            <a:off x="6506232" y="5848606"/>
            <a:ext cx="2069452" cy="833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pic>
        <p:nvPicPr>
          <p:cNvPr id="8" name="Picture 2" descr="C:\Users\EBPUIntern\Downloads\CORC LOGO 2016_RGBMedium.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05727" y="4574751"/>
            <a:ext cx="1932945" cy="921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4" hasCustomPrompt="1"/>
          </p:nvPr>
        </p:nvSpPr>
        <p:spPr>
          <a:xfrm>
            <a:off x="565638" y="668339"/>
            <a:ext cx="7772400" cy="3089275"/>
          </a:xfrm>
        </p:spPr>
        <p:txBody>
          <a:bodyPr>
            <a:normAutofit/>
          </a:bodyPr>
          <a:lstStyle>
            <a:lvl1pPr>
              <a:defRPr sz="4062" b="1">
                <a:solidFill>
                  <a:srgbClr val="3D85C6"/>
                </a:solidFill>
              </a:defRPr>
            </a:lvl1pPr>
          </a:lstStyle>
          <a:p>
            <a:pPr lvl="0"/>
            <a:r>
              <a:rPr lang="en-GB" dirty="0" err="1"/>
              <a:t>Erinsborough</a:t>
            </a:r>
            <a:r>
              <a:rPr lang="en-GB" dirty="0"/>
              <a:t> CORC report, 201x-201x, Team-level Outcomes</a:t>
            </a:r>
            <a:endParaRPr lang="en-US" dirty="0"/>
          </a:p>
        </p:txBody>
      </p:sp>
    </p:spTree>
    <p:extLst>
      <p:ext uri="{BB962C8B-B14F-4D97-AF65-F5344CB8AC3E}">
        <p14:creationId xmlns:p14="http://schemas.microsoft.com/office/powerpoint/2010/main" val="28754045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ams_OverallTitle">
    <p:spTree>
      <p:nvGrpSpPr>
        <p:cNvPr id="1" name=""/>
        <p:cNvGrpSpPr/>
        <p:nvPr/>
      </p:nvGrpSpPr>
      <p:grpSpPr>
        <a:xfrm>
          <a:off x="0" y="0"/>
          <a:ext cx="0" cy="0"/>
          <a:chOff x="0" y="0"/>
          <a:chExt cx="0" cy="0"/>
        </a:xfrm>
      </p:grpSpPr>
      <p:sp>
        <p:nvSpPr>
          <p:cNvPr id="13" name="Rectangle 12"/>
          <p:cNvSpPr/>
          <p:nvPr userDrawn="1"/>
        </p:nvSpPr>
        <p:spPr>
          <a:xfrm>
            <a:off x="640977" y="1465056"/>
            <a:ext cx="7772400" cy="717440"/>
          </a:xfrm>
          <a:prstGeom prst="rect">
            <a:avLst/>
          </a:prstGeom>
        </p:spPr>
        <p:txBody>
          <a:bodyPr wrap="square">
            <a:spAutoFit/>
          </a:bodyPr>
          <a:lstStyle/>
          <a:p>
            <a:pPr lvl="0">
              <a:spcBef>
                <a:spcPct val="20000"/>
              </a:spcBef>
            </a:pPr>
            <a:r>
              <a:rPr lang="en-GB" sz="4062" b="1" dirty="0">
                <a:solidFill>
                  <a:srgbClr val="3D85C6"/>
                </a:solidFill>
              </a:rPr>
              <a:t>Team</a:t>
            </a:r>
            <a:r>
              <a:rPr lang="en-GB" sz="4062" b="1" baseline="0" dirty="0">
                <a:solidFill>
                  <a:srgbClr val="3D85C6"/>
                </a:solidFill>
              </a:rPr>
              <a:t> Reports</a:t>
            </a:r>
            <a:endParaRPr lang="en-GB" sz="4062" b="1" dirty="0">
              <a:solidFill>
                <a:srgbClr val="3D85C6"/>
              </a:solidFill>
            </a:endParaRPr>
          </a:p>
        </p:txBody>
      </p:sp>
      <p:sp>
        <p:nvSpPr>
          <p:cNvPr id="14" name="TextBox 13"/>
          <p:cNvSpPr txBox="1"/>
          <p:nvPr userDrawn="1"/>
        </p:nvSpPr>
        <p:spPr>
          <a:xfrm>
            <a:off x="552450" y="6356351"/>
            <a:ext cx="5467350" cy="291170"/>
          </a:xfrm>
          <a:prstGeom prst="rect">
            <a:avLst/>
          </a:prstGeom>
          <a:noFill/>
        </p:spPr>
        <p:txBody>
          <a:bodyPr wrap="square" rtlCol="0">
            <a:spAutoFit/>
          </a:bodyPr>
          <a:lstStyle/>
          <a:p>
            <a:pPr lvl="0">
              <a:spcBef>
                <a:spcPct val="20000"/>
              </a:spcBef>
            </a:pPr>
            <a:r>
              <a:rPr lang="en-GB" sz="1292" b="0" spc="0" dirty="0">
                <a:solidFill>
                  <a:schemeClr val="tx1">
                    <a:lumMod val="50000"/>
                    <a:lumOff val="50000"/>
                  </a:schemeClr>
                </a:solidFill>
              </a:rPr>
              <a:t>Team Reports</a:t>
            </a:r>
          </a:p>
        </p:txBody>
      </p:sp>
      <p:sp>
        <p:nvSpPr>
          <p:cNvPr id="6" name="Rectangle 5"/>
          <p:cNvSpPr/>
          <p:nvPr userDrawn="1"/>
        </p:nvSpPr>
        <p:spPr>
          <a:xfrm>
            <a:off x="0" y="-116974"/>
            <a:ext cx="244380" cy="7204836"/>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2" name="TextBox 1"/>
          <p:cNvSpPr txBox="1"/>
          <p:nvPr userDrawn="1"/>
        </p:nvSpPr>
        <p:spPr>
          <a:xfrm>
            <a:off x="640977" y="3174797"/>
            <a:ext cx="6833522" cy="1524713"/>
          </a:xfrm>
          <a:prstGeom prst="rect">
            <a:avLst/>
          </a:prstGeom>
          <a:noFill/>
        </p:spPr>
        <p:txBody>
          <a:bodyPr wrap="square" rtlCol="0">
            <a:spAutoFit/>
          </a:bodyPr>
          <a:lstStyle/>
          <a:p>
            <a:pPr marL="0" marR="0" lvl="0" indent="0" algn="l" defTabSz="422041" rtl="0" eaLnBrk="1" fontAlgn="auto" latinLnBrk="0" hangingPunct="1">
              <a:lnSpc>
                <a:spcPct val="100000"/>
              </a:lnSpc>
              <a:spcBef>
                <a:spcPct val="20000"/>
              </a:spcBef>
              <a:spcAft>
                <a:spcPts val="0"/>
              </a:spcAft>
              <a:buClrTx/>
              <a:buSzTx/>
              <a:buFontTx/>
              <a:buNone/>
              <a:tabLst/>
              <a:defRPr/>
            </a:pPr>
            <a:r>
              <a:rPr lang="en-GB" sz="1662" dirty="0">
                <a:solidFill>
                  <a:srgbClr val="3D85C6"/>
                </a:solidFill>
              </a:rPr>
              <a:t>Who is in your team sample?</a:t>
            </a:r>
          </a:p>
          <a:p>
            <a:pPr marL="0" marR="0" lvl="0" indent="0" algn="l" defTabSz="422041" rtl="0" eaLnBrk="1" fontAlgn="auto" latinLnBrk="0" hangingPunct="1">
              <a:lnSpc>
                <a:spcPct val="100000"/>
              </a:lnSpc>
              <a:spcBef>
                <a:spcPct val="20000"/>
              </a:spcBef>
              <a:spcAft>
                <a:spcPts val="0"/>
              </a:spcAft>
              <a:buClrTx/>
              <a:buSzTx/>
              <a:buFontTx/>
              <a:buNone/>
              <a:tabLst/>
              <a:defRPr/>
            </a:pPr>
            <a:r>
              <a:rPr lang="en-GB" sz="1662" dirty="0">
                <a:solidFill>
                  <a:srgbClr val="3D85C6"/>
                </a:solidFill>
              </a:rPr>
              <a:t>Are children and young people in your team improving?</a:t>
            </a:r>
          </a:p>
          <a:p>
            <a:pPr marL="0" marR="0" lvl="0" indent="0" algn="l" defTabSz="422041" rtl="0" eaLnBrk="1" fontAlgn="auto" latinLnBrk="0" hangingPunct="1">
              <a:lnSpc>
                <a:spcPct val="100000"/>
              </a:lnSpc>
              <a:spcBef>
                <a:spcPct val="20000"/>
              </a:spcBef>
              <a:spcAft>
                <a:spcPts val="0"/>
              </a:spcAft>
              <a:buClrTx/>
              <a:buSzTx/>
              <a:buFontTx/>
              <a:buNone/>
              <a:tabLst/>
              <a:defRPr/>
            </a:pPr>
            <a:endParaRPr lang="en-GB" sz="1662" dirty="0">
              <a:solidFill>
                <a:srgbClr val="3D85C6"/>
              </a:solidFill>
            </a:endParaRPr>
          </a:p>
          <a:p>
            <a:pPr marL="0" marR="0" lvl="0" indent="0" algn="l" defTabSz="422041" rtl="0" eaLnBrk="1" fontAlgn="auto" latinLnBrk="0" hangingPunct="1">
              <a:lnSpc>
                <a:spcPct val="100000"/>
              </a:lnSpc>
              <a:spcBef>
                <a:spcPct val="20000"/>
              </a:spcBef>
              <a:spcAft>
                <a:spcPts val="0"/>
              </a:spcAft>
              <a:buClrTx/>
              <a:buSzTx/>
              <a:buFontTx/>
              <a:buNone/>
              <a:tabLst/>
              <a:defRPr/>
            </a:pPr>
            <a:r>
              <a:rPr lang="en-GB" sz="1662" dirty="0">
                <a:solidFill>
                  <a:srgbClr val="3D85C6"/>
                </a:solidFill>
              </a:rPr>
              <a:t>Rest of CORC Sample for comparison if appropriate</a:t>
            </a:r>
            <a:endParaRPr lang="en-US" sz="1662" dirty="0">
              <a:solidFill>
                <a:srgbClr val="3D85C6"/>
              </a:solidFill>
            </a:endParaRPr>
          </a:p>
          <a:p>
            <a:endParaRPr lang="en-GB" sz="1662" dirty="0"/>
          </a:p>
        </p:txBody>
      </p:sp>
      <p:sp>
        <p:nvSpPr>
          <p:cNvPr id="7"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17844388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ams_Info">
    <p:spTree>
      <p:nvGrpSpPr>
        <p:cNvPr id="1" name=""/>
        <p:cNvGrpSpPr/>
        <p:nvPr/>
      </p:nvGrpSpPr>
      <p:grpSpPr>
        <a:xfrm>
          <a:off x="0" y="0"/>
          <a:ext cx="0" cy="0"/>
          <a:chOff x="0" y="0"/>
          <a:chExt cx="0" cy="0"/>
        </a:xfrm>
      </p:grpSpPr>
      <p:sp>
        <p:nvSpPr>
          <p:cNvPr id="14" name="TextBox 13"/>
          <p:cNvSpPr txBox="1"/>
          <p:nvPr userDrawn="1"/>
        </p:nvSpPr>
        <p:spPr>
          <a:xfrm>
            <a:off x="552450" y="6356351"/>
            <a:ext cx="5467350" cy="291170"/>
          </a:xfrm>
          <a:prstGeom prst="rect">
            <a:avLst/>
          </a:prstGeom>
          <a:noFill/>
        </p:spPr>
        <p:txBody>
          <a:bodyPr wrap="square" rtlCol="0">
            <a:spAutoFit/>
          </a:bodyPr>
          <a:lstStyle/>
          <a:p>
            <a:pPr lvl="0">
              <a:spcBef>
                <a:spcPct val="20000"/>
              </a:spcBef>
            </a:pPr>
            <a:r>
              <a:rPr lang="en-GB" sz="1292" b="0" spc="0" dirty="0">
                <a:solidFill>
                  <a:schemeClr val="tx1">
                    <a:lumMod val="50000"/>
                    <a:lumOff val="50000"/>
                  </a:schemeClr>
                </a:solidFill>
              </a:rPr>
              <a:t>Team Reports</a:t>
            </a:r>
          </a:p>
        </p:txBody>
      </p:sp>
      <p:sp>
        <p:nvSpPr>
          <p:cNvPr id="6" name="Rectangle 5"/>
          <p:cNvSpPr/>
          <p:nvPr userDrawn="1"/>
        </p:nvSpPr>
        <p:spPr>
          <a:xfrm>
            <a:off x="0" y="-116974"/>
            <a:ext cx="244380" cy="7204836"/>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7"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
        <p:nvSpPr>
          <p:cNvPr id="8" name="Rectangle 7"/>
          <p:cNvSpPr/>
          <p:nvPr userDrawn="1"/>
        </p:nvSpPr>
        <p:spPr>
          <a:xfrm>
            <a:off x="640977" y="1465056"/>
            <a:ext cx="7772400" cy="717440"/>
          </a:xfrm>
          <a:prstGeom prst="rect">
            <a:avLst/>
          </a:prstGeom>
        </p:spPr>
        <p:txBody>
          <a:bodyPr wrap="square">
            <a:spAutoFit/>
          </a:bodyPr>
          <a:lstStyle/>
          <a:p>
            <a:pPr lvl="0">
              <a:spcBef>
                <a:spcPct val="20000"/>
              </a:spcBef>
            </a:pPr>
            <a:endParaRPr lang="en-GB" sz="4062" b="1" dirty="0">
              <a:solidFill>
                <a:srgbClr val="3D85C6"/>
              </a:solidFill>
            </a:endParaRPr>
          </a:p>
        </p:txBody>
      </p:sp>
      <p:sp>
        <p:nvSpPr>
          <p:cNvPr id="9" name="TextBox 8"/>
          <p:cNvSpPr txBox="1"/>
          <p:nvPr userDrawn="1"/>
        </p:nvSpPr>
        <p:spPr>
          <a:xfrm>
            <a:off x="640977" y="3174797"/>
            <a:ext cx="6833522" cy="348109"/>
          </a:xfrm>
          <a:prstGeom prst="rect">
            <a:avLst/>
          </a:prstGeom>
          <a:noFill/>
        </p:spPr>
        <p:txBody>
          <a:bodyPr wrap="square" rtlCol="0">
            <a:spAutoFit/>
          </a:bodyPr>
          <a:lstStyle/>
          <a:p>
            <a:endParaRPr lang="en-GB" sz="1662" dirty="0"/>
          </a:p>
        </p:txBody>
      </p:sp>
    </p:spTree>
    <p:extLst>
      <p:ext uri="{BB962C8B-B14F-4D97-AF65-F5344CB8AC3E}">
        <p14:creationId xmlns:p14="http://schemas.microsoft.com/office/powerpoint/2010/main" val="22860596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SQ_tea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sz="1292" b="0"/>
            </a:lvl1pPr>
          </a:lstStyle>
          <a:p>
            <a:r>
              <a:rPr lang="en-GB" dirty="0"/>
              <a:t>How do children, young people and their families feel about the team?</a:t>
            </a:r>
            <a:endParaRPr lang="en-GB" dirty="0">
              <a:solidFill>
                <a:srgbClr val="FF0000"/>
              </a:solidFill>
            </a:endParaRPr>
          </a:p>
        </p:txBody>
      </p:sp>
      <p:sp>
        <p:nvSpPr>
          <p:cNvPr id="4" name="Slide Number Placeholder 3"/>
          <p:cNvSpPr>
            <a:spLocks noGrp="1"/>
          </p:cNvSpPr>
          <p:nvPr>
            <p:ph type="sldNum" sz="quarter" idx="11"/>
          </p:nvPr>
        </p:nvSpPr>
        <p:spPr/>
        <p:txBody>
          <a:bodyPr/>
          <a:lstStyle/>
          <a:p>
            <a:fld id="{3C8A0453-8D44-407F-A65F-8B45DB121FC7}" type="slidenum">
              <a:rPr lang="en-GB" smtClean="0"/>
              <a:t>‹#›</a:t>
            </a:fld>
            <a:endParaRPr lang="en-GB"/>
          </a:p>
        </p:txBody>
      </p:sp>
      <p:sp>
        <p:nvSpPr>
          <p:cNvPr id="5" name="Rectangle 4"/>
          <p:cNvSpPr/>
          <p:nvPr userDrawn="1"/>
        </p:nvSpPr>
        <p:spPr>
          <a:xfrm>
            <a:off x="0" y="-116974"/>
            <a:ext cx="244380" cy="7204836"/>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7" name="Rectangle 6"/>
          <p:cNvSpPr/>
          <p:nvPr userDrawn="1"/>
        </p:nvSpPr>
        <p:spPr>
          <a:xfrm>
            <a:off x="477745" y="358775"/>
            <a:ext cx="7024067" cy="887935"/>
          </a:xfrm>
          <a:prstGeom prst="rect">
            <a:avLst/>
          </a:prstGeom>
        </p:spPr>
        <p:txBody>
          <a:bodyPr wrap="square">
            <a:spAutoFit/>
          </a:bodyPr>
          <a:lstStyle/>
          <a:p>
            <a:r>
              <a:rPr lang="en-GB" sz="2585" b="1" dirty="0"/>
              <a:t>How do children, young</a:t>
            </a:r>
            <a:r>
              <a:rPr lang="en-GB" sz="2585" b="1" baseline="0" dirty="0"/>
              <a:t> people and their families seen by the team feel about the service?</a:t>
            </a:r>
            <a:endParaRPr lang="en-GB" sz="2585" b="1" dirty="0">
              <a:solidFill>
                <a:srgbClr val="FF0000"/>
              </a:solidFill>
            </a:endParaRPr>
          </a:p>
        </p:txBody>
      </p:sp>
      <p:sp>
        <p:nvSpPr>
          <p:cNvPr id="8" name="Rectangle 7"/>
          <p:cNvSpPr/>
          <p:nvPr userDrawn="1"/>
        </p:nvSpPr>
        <p:spPr>
          <a:xfrm>
            <a:off x="7191604" y="-102344"/>
            <a:ext cx="1959574" cy="475748"/>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9" name="Content Placeholder 5"/>
          <p:cNvSpPr>
            <a:spLocks noGrp="1"/>
          </p:cNvSpPr>
          <p:nvPr>
            <p:ph sz="quarter" idx="39" hasCustomPrompt="1"/>
          </p:nvPr>
        </p:nvSpPr>
        <p:spPr>
          <a:xfrm>
            <a:off x="7258930" y="36576"/>
            <a:ext cx="1789672" cy="277813"/>
          </a:xfrm>
        </p:spPr>
        <p:txBody>
          <a:bodyPr/>
          <a:lstStyle>
            <a:lvl1pPr algn="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GB" dirty="0"/>
              <a:t>Team Name</a:t>
            </a:r>
          </a:p>
        </p:txBody>
      </p:sp>
      <p:sp>
        <p:nvSpPr>
          <p:cNvPr id="26" name="Rectangle 25"/>
          <p:cNvSpPr/>
          <p:nvPr userDrawn="1"/>
        </p:nvSpPr>
        <p:spPr>
          <a:xfrm>
            <a:off x="628990" y="1531140"/>
            <a:ext cx="5842148" cy="4589425"/>
          </a:xfrm>
          <a:prstGeom prst="rect">
            <a:avLst/>
          </a:prstGeom>
          <a:solidFill>
            <a:srgbClr val="CC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7" name="Rectangle 26"/>
          <p:cNvSpPr/>
          <p:nvPr userDrawn="1"/>
        </p:nvSpPr>
        <p:spPr>
          <a:xfrm>
            <a:off x="6568531" y="1531140"/>
            <a:ext cx="2242053" cy="458942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8" name="Rectangle 27"/>
          <p:cNvSpPr/>
          <p:nvPr userDrawn="1"/>
        </p:nvSpPr>
        <p:spPr>
          <a:xfrm>
            <a:off x="749732" y="1707033"/>
            <a:ext cx="5578134" cy="427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29" name="Picture Placeholder 3"/>
          <p:cNvSpPr>
            <a:spLocks noGrp="1"/>
          </p:cNvSpPr>
          <p:nvPr>
            <p:ph type="pic" sz="quarter" idx="15"/>
          </p:nvPr>
        </p:nvSpPr>
        <p:spPr>
          <a:xfrm>
            <a:off x="865631" y="1816076"/>
            <a:ext cx="5349143" cy="4019550"/>
          </a:xfrm>
        </p:spPr>
        <p:txBody>
          <a:bodyPr/>
          <a:lstStyle/>
          <a:p>
            <a:endParaRPr lang="en-US" dirty="0"/>
          </a:p>
        </p:txBody>
      </p:sp>
      <p:sp>
        <p:nvSpPr>
          <p:cNvPr id="30" name="Text Placeholder 14"/>
          <p:cNvSpPr>
            <a:spLocks noGrp="1"/>
          </p:cNvSpPr>
          <p:nvPr>
            <p:ph type="body" sz="quarter" idx="13" hasCustomPrompt="1"/>
          </p:nvPr>
        </p:nvSpPr>
        <p:spPr>
          <a:xfrm>
            <a:off x="6698387" y="1707033"/>
            <a:ext cx="1937614" cy="4288756"/>
          </a:xfrm>
        </p:spPr>
        <p:txBody>
          <a:bodyPr>
            <a:normAutofit/>
          </a:bodyPr>
          <a:lstStyle>
            <a:lvl1pPr marL="0" indent="0">
              <a:buNone/>
              <a:defRPr sz="1108" b="1" baseline="0"/>
            </a:lvl1pPr>
          </a:lstStyle>
          <a:p>
            <a:pPr lvl="0"/>
            <a:r>
              <a:rPr lang="en-GB" dirty="0"/>
              <a:t>Title</a:t>
            </a:r>
          </a:p>
          <a:p>
            <a:pPr lvl="0"/>
            <a:r>
              <a:rPr lang="en-GB" dirty="0"/>
              <a:t>Body Text should not be bold.</a:t>
            </a:r>
          </a:p>
        </p:txBody>
      </p:sp>
      <p:sp>
        <p:nvSpPr>
          <p:cNvPr id="31" name="Rectangle 30"/>
          <p:cNvSpPr/>
          <p:nvPr userDrawn="1"/>
        </p:nvSpPr>
        <p:spPr>
          <a:xfrm>
            <a:off x="6752021" y="4987319"/>
            <a:ext cx="1883980" cy="1022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32" name="Picture Placeholder 5"/>
          <p:cNvSpPr>
            <a:spLocks noGrp="1"/>
          </p:cNvSpPr>
          <p:nvPr>
            <p:ph type="pic" sz="quarter" idx="16"/>
          </p:nvPr>
        </p:nvSpPr>
        <p:spPr>
          <a:xfrm>
            <a:off x="6871178" y="5076405"/>
            <a:ext cx="822834" cy="852488"/>
          </a:xfrm>
        </p:spPr>
        <p:txBody>
          <a:bodyPr/>
          <a:lstStyle/>
          <a:p>
            <a:endParaRPr lang="en-US"/>
          </a:p>
        </p:txBody>
      </p:sp>
      <p:sp>
        <p:nvSpPr>
          <p:cNvPr id="33" name="Picture Placeholder 5"/>
          <p:cNvSpPr>
            <a:spLocks noGrp="1"/>
          </p:cNvSpPr>
          <p:nvPr>
            <p:ph type="pic" sz="quarter" idx="17"/>
          </p:nvPr>
        </p:nvSpPr>
        <p:spPr>
          <a:xfrm>
            <a:off x="7694012" y="5076405"/>
            <a:ext cx="822834" cy="852488"/>
          </a:xfrm>
        </p:spPr>
        <p:txBody>
          <a:bodyPr/>
          <a:lstStyle/>
          <a:p>
            <a:endParaRPr lang="en-US"/>
          </a:p>
        </p:txBody>
      </p:sp>
    </p:spTree>
    <p:extLst>
      <p:ext uri="{BB962C8B-B14F-4D97-AF65-F5344CB8AC3E}">
        <p14:creationId xmlns:p14="http://schemas.microsoft.com/office/powerpoint/2010/main" val="18275303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am_SampleBreakdown">
    <p:spTree>
      <p:nvGrpSpPr>
        <p:cNvPr id="1" name=""/>
        <p:cNvGrpSpPr/>
        <p:nvPr/>
      </p:nvGrpSpPr>
      <p:grpSpPr>
        <a:xfrm>
          <a:off x="0" y="0"/>
          <a:ext cx="0" cy="0"/>
          <a:chOff x="0" y="0"/>
          <a:chExt cx="0" cy="0"/>
        </a:xfrm>
      </p:grpSpPr>
      <p:sp>
        <p:nvSpPr>
          <p:cNvPr id="39" name="Rectangle 38"/>
          <p:cNvSpPr/>
          <p:nvPr userDrawn="1"/>
        </p:nvSpPr>
        <p:spPr>
          <a:xfrm>
            <a:off x="536971" y="1936733"/>
            <a:ext cx="8295609" cy="4239015"/>
          </a:xfrm>
          <a:prstGeom prst="rect">
            <a:avLst/>
          </a:prstGeom>
          <a:solidFill>
            <a:srgbClr val="CC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0" name="Rectangle 39"/>
          <p:cNvSpPr/>
          <p:nvPr userDrawn="1"/>
        </p:nvSpPr>
        <p:spPr>
          <a:xfrm>
            <a:off x="2723783" y="2395979"/>
            <a:ext cx="1860923" cy="3207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1" name="Rectangle 40"/>
          <p:cNvSpPr/>
          <p:nvPr userDrawn="1"/>
        </p:nvSpPr>
        <p:spPr>
          <a:xfrm>
            <a:off x="4777172" y="2395979"/>
            <a:ext cx="1860923" cy="3207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2" name="Rectangle 41"/>
          <p:cNvSpPr/>
          <p:nvPr userDrawn="1"/>
        </p:nvSpPr>
        <p:spPr>
          <a:xfrm>
            <a:off x="6830563" y="2395979"/>
            <a:ext cx="1860923" cy="3207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5" name="Rectangle 4"/>
          <p:cNvSpPr/>
          <p:nvPr userDrawn="1"/>
        </p:nvSpPr>
        <p:spPr>
          <a:xfrm>
            <a:off x="0" y="0"/>
            <a:ext cx="232615" cy="6858000"/>
          </a:xfrm>
          <a:prstGeom prst="rect">
            <a:avLst/>
          </a:prstGeom>
          <a:solidFill>
            <a:srgbClr val="2C9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0" name="Rectangle 9"/>
          <p:cNvSpPr/>
          <p:nvPr/>
        </p:nvSpPr>
        <p:spPr>
          <a:xfrm>
            <a:off x="670394" y="2395979"/>
            <a:ext cx="1860923" cy="3207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3" name="Text Placeholder 3"/>
          <p:cNvSpPr txBox="1">
            <a:spLocks/>
          </p:cNvSpPr>
          <p:nvPr userDrawn="1"/>
        </p:nvSpPr>
        <p:spPr>
          <a:xfrm>
            <a:off x="737135" y="881995"/>
            <a:ext cx="3747879" cy="413287"/>
          </a:xfrm>
          <a:prstGeom prst="rect">
            <a:avLst/>
          </a:prstGeom>
        </p:spPr>
        <p:txBody>
          <a:bodyPr vert="horz" lIns="84406" tIns="42203" rIns="84406" bIns="42203" rtlCol="0">
            <a:normAutofit/>
          </a:bodyPr>
          <a:lstStyle>
            <a:lvl1pPr marL="0" indent="0" algn="l" defTabSz="914400" rtl="0"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292" dirty="0"/>
              <a:t>      people were seen by your</a:t>
            </a:r>
            <a:r>
              <a:rPr lang="en-GB" sz="1292" baseline="0" dirty="0"/>
              <a:t> team</a:t>
            </a:r>
            <a:endParaRPr lang="en-GB" sz="1292" dirty="0"/>
          </a:p>
        </p:txBody>
      </p:sp>
      <p:sp>
        <p:nvSpPr>
          <p:cNvPr id="24" name="Text Placeholder 3"/>
          <p:cNvSpPr txBox="1">
            <a:spLocks/>
          </p:cNvSpPr>
          <p:nvPr userDrawn="1"/>
        </p:nvSpPr>
        <p:spPr>
          <a:xfrm>
            <a:off x="577442" y="1979033"/>
            <a:ext cx="3747879" cy="413287"/>
          </a:xfrm>
          <a:prstGeom prst="rect">
            <a:avLst/>
          </a:prstGeom>
        </p:spPr>
        <p:txBody>
          <a:bodyPr vert="horz" lIns="84406" tIns="42203" rIns="84406" bIns="42203" rtlCol="0">
            <a:normAutofit/>
          </a:bodyPr>
          <a:lstStyle>
            <a:lvl1pPr marL="0" indent="0" algn="l" defTabSz="914400" rtl="0"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62" dirty="0"/>
              <a:t>If the team saw 100 people:</a:t>
            </a:r>
            <a:endParaRPr lang="en-GB" sz="1292" dirty="0"/>
          </a:p>
        </p:txBody>
      </p:sp>
      <p:sp>
        <p:nvSpPr>
          <p:cNvPr id="38" name="TextBox 37"/>
          <p:cNvSpPr txBox="1"/>
          <p:nvPr userDrawn="1"/>
        </p:nvSpPr>
        <p:spPr>
          <a:xfrm>
            <a:off x="536971" y="1088637"/>
            <a:ext cx="8257470" cy="688843"/>
          </a:xfrm>
          <a:prstGeom prst="rect">
            <a:avLst/>
          </a:prstGeom>
          <a:noFill/>
        </p:spPr>
        <p:txBody>
          <a:bodyPr wrap="square" rtlCol="0">
            <a:spAutoFit/>
          </a:bodyPr>
          <a:lstStyle/>
          <a:p>
            <a:r>
              <a:rPr lang="en-GB" sz="1292" dirty="0"/>
              <a:t>This</a:t>
            </a:r>
            <a:r>
              <a:rPr lang="en-GB" sz="1292" baseline="0" dirty="0"/>
              <a:t> slide displays a summary of age, gender, ethnicity and [insert 4</a:t>
            </a:r>
            <a:r>
              <a:rPr lang="en-GB" sz="1292" baseline="30000" dirty="0"/>
              <a:t>th</a:t>
            </a:r>
            <a:r>
              <a:rPr lang="en-GB" sz="1292" baseline="0" dirty="0"/>
              <a:t> waffle description]. This sample may not be representative of every child seen by your team as data may not have been submitted for all children, and completeness may vary across variables. </a:t>
            </a:r>
          </a:p>
        </p:txBody>
      </p:sp>
      <p:sp>
        <p:nvSpPr>
          <p:cNvPr id="43" name="Rectangle 42"/>
          <p:cNvSpPr/>
          <p:nvPr userDrawn="1"/>
        </p:nvSpPr>
        <p:spPr>
          <a:xfrm>
            <a:off x="477745" y="358774"/>
            <a:ext cx="8257442" cy="490134"/>
          </a:xfrm>
          <a:prstGeom prst="rect">
            <a:avLst/>
          </a:prstGeom>
        </p:spPr>
        <p:txBody>
          <a:bodyPr wrap="square">
            <a:spAutoFit/>
          </a:bodyPr>
          <a:lstStyle/>
          <a:p>
            <a:r>
              <a:rPr lang="en-GB" sz="2585" b="1" dirty="0"/>
              <a:t>Who is in your team</a:t>
            </a:r>
            <a:r>
              <a:rPr lang="en-GB" sz="2585" b="1" baseline="0" dirty="0"/>
              <a:t> </a:t>
            </a:r>
            <a:r>
              <a:rPr lang="en-GB" sz="2585" b="1" dirty="0"/>
              <a:t>sample?</a:t>
            </a:r>
            <a:endParaRPr lang="en-GB" sz="2585" b="1" dirty="0">
              <a:solidFill>
                <a:srgbClr val="FF0000"/>
              </a:solidFill>
            </a:endParaRPr>
          </a:p>
        </p:txBody>
      </p:sp>
      <p:sp>
        <p:nvSpPr>
          <p:cNvPr id="32" name="TextBox 31"/>
          <p:cNvSpPr txBox="1"/>
          <p:nvPr userDrawn="1"/>
        </p:nvSpPr>
        <p:spPr>
          <a:xfrm>
            <a:off x="552450" y="6356351"/>
            <a:ext cx="5467350" cy="291170"/>
          </a:xfrm>
          <a:prstGeom prst="rect">
            <a:avLst/>
          </a:prstGeom>
          <a:noFill/>
        </p:spPr>
        <p:txBody>
          <a:bodyPr wrap="square" rtlCol="0">
            <a:spAutoFit/>
          </a:bodyPr>
          <a:lstStyle/>
          <a:p>
            <a:r>
              <a:rPr lang="en-GB" sz="1292" b="0" dirty="0">
                <a:solidFill>
                  <a:schemeClr val="tx1">
                    <a:lumMod val="50000"/>
                    <a:lumOff val="50000"/>
                  </a:schemeClr>
                </a:solidFill>
              </a:rPr>
              <a:t>Who is in your team sample?</a:t>
            </a:r>
          </a:p>
        </p:txBody>
      </p:sp>
      <p:sp>
        <p:nvSpPr>
          <p:cNvPr id="4" name="Content Placeholder 3"/>
          <p:cNvSpPr>
            <a:spLocks noGrp="1"/>
          </p:cNvSpPr>
          <p:nvPr>
            <p:ph sz="quarter" idx="19" hasCustomPrompt="1"/>
          </p:nvPr>
        </p:nvSpPr>
        <p:spPr>
          <a:xfrm>
            <a:off x="789843" y="2701288"/>
            <a:ext cx="1661538" cy="2597034"/>
          </a:xfrm>
        </p:spPr>
        <p:txBody>
          <a:bodyPr/>
          <a:lstStyle>
            <a:lvl1pPr>
              <a:defRPr/>
            </a:lvl1pPr>
          </a:lstStyle>
          <a:p>
            <a:pPr lvl="0"/>
            <a:r>
              <a:rPr lang="en-GB" dirty="0"/>
              <a:t>Object</a:t>
            </a:r>
          </a:p>
        </p:txBody>
      </p:sp>
      <p:sp>
        <p:nvSpPr>
          <p:cNvPr id="37" name="Content Placeholder 3"/>
          <p:cNvSpPr>
            <a:spLocks noGrp="1"/>
          </p:cNvSpPr>
          <p:nvPr>
            <p:ph sz="quarter" idx="20" hasCustomPrompt="1"/>
          </p:nvPr>
        </p:nvSpPr>
        <p:spPr>
          <a:xfrm>
            <a:off x="6971576" y="2701288"/>
            <a:ext cx="1661538" cy="2625314"/>
          </a:xfrm>
        </p:spPr>
        <p:txBody>
          <a:bodyPr/>
          <a:lstStyle/>
          <a:p>
            <a:pPr lvl="0"/>
            <a:r>
              <a:rPr lang="en-GB"/>
              <a:t>Object</a:t>
            </a:r>
            <a:endParaRPr lang="en-GB" dirty="0"/>
          </a:p>
        </p:txBody>
      </p:sp>
      <p:sp>
        <p:nvSpPr>
          <p:cNvPr id="44" name="Content Placeholder 3"/>
          <p:cNvSpPr>
            <a:spLocks noGrp="1"/>
          </p:cNvSpPr>
          <p:nvPr>
            <p:ph sz="quarter" idx="21" hasCustomPrompt="1"/>
          </p:nvPr>
        </p:nvSpPr>
        <p:spPr>
          <a:xfrm>
            <a:off x="4876865" y="2701288"/>
            <a:ext cx="1661538" cy="2625314"/>
          </a:xfrm>
        </p:spPr>
        <p:txBody>
          <a:bodyPr/>
          <a:lstStyle/>
          <a:p>
            <a:pPr lvl="0"/>
            <a:r>
              <a:rPr lang="en-GB" dirty="0"/>
              <a:t>Object</a:t>
            </a:r>
          </a:p>
        </p:txBody>
      </p:sp>
      <p:sp>
        <p:nvSpPr>
          <p:cNvPr id="45" name="Content Placeholder 3"/>
          <p:cNvSpPr>
            <a:spLocks noGrp="1"/>
          </p:cNvSpPr>
          <p:nvPr>
            <p:ph sz="quarter" idx="22" hasCustomPrompt="1"/>
          </p:nvPr>
        </p:nvSpPr>
        <p:spPr>
          <a:xfrm>
            <a:off x="2823476" y="2701288"/>
            <a:ext cx="1661538" cy="2597882"/>
          </a:xfrm>
        </p:spPr>
        <p:txBody>
          <a:bodyPr/>
          <a:lstStyle/>
          <a:p>
            <a:pPr lvl="0"/>
            <a:r>
              <a:rPr lang="en-GB" dirty="0"/>
              <a:t>Object</a:t>
            </a:r>
          </a:p>
        </p:txBody>
      </p:sp>
      <p:sp>
        <p:nvSpPr>
          <p:cNvPr id="7" name="Content Placeholder 6"/>
          <p:cNvSpPr>
            <a:spLocks noGrp="1"/>
          </p:cNvSpPr>
          <p:nvPr>
            <p:ph sz="quarter" idx="23"/>
          </p:nvPr>
        </p:nvSpPr>
        <p:spPr>
          <a:xfrm>
            <a:off x="570568" y="881995"/>
            <a:ext cx="530469" cy="319087"/>
          </a:xfrm>
        </p:spPr>
        <p:txBody>
          <a:bodyPr/>
          <a:lstStyle>
            <a:lvl1pPr>
              <a:defRPr b="1"/>
            </a:lvl1pPr>
          </a:lstStyle>
          <a:p>
            <a:pPr lvl="0"/>
            <a:endParaRPr lang="en-GB" dirty="0"/>
          </a:p>
        </p:txBody>
      </p:sp>
      <p:sp>
        <p:nvSpPr>
          <p:cNvPr id="22" name="Rectangle 21"/>
          <p:cNvSpPr/>
          <p:nvPr userDrawn="1"/>
        </p:nvSpPr>
        <p:spPr>
          <a:xfrm>
            <a:off x="0" y="-116974"/>
            <a:ext cx="244380" cy="7204836"/>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23"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
        <p:nvSpPr>
          <p:cNvPr id="27" name="Rectangle 26"/>
          <p:cNvSpPr/>
          <p:nvPr userDrawn="1"/>
        </p:nvSpPr>
        <p:spPr>
          <a:xfrm>
            <a:off x="7191604" y="-102344"/>
            <a:ext cx="1959574" cy="475748"/>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28" name="Content Placeholder 5"/>
          <p:cNvSpPr>
            <a:spLocks noGrp="1"/>
          </p:cNvSpPr>
          <p:nvPr>
            <p:ph sz="quarter" idx="39" hasCustomPrompt="1"/>
          </p:nvPr>
        </p:nvSpPr>
        <p:spPr>
          <a:xfrm>
            <a:off x="7258930" y="36576"/>
            <a:ext cx="1789672" cy="277813"/>
          </a:xfrm>
        </p:spPr>
        <p:txBody>
          <a:bodyPr/>
          <a:lstStyle>
            <a:lvl1pPr algn="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GB" dirty="0"/>
              <a:t>Team Name</a:t>
            </a:r>
          </a:p>
        </p:txBody>
      </p:sp>
    </p:spTree>
    <p:extLst>
      <p:ext uri="{BB962C8B-B14F-4D97-AF65-F5344CB8AC3E}">
        <p14:creationId xmlns:p14="http://schemas.microsoft.com/office/powerpoint/2010/main" val="17930270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am_Measures2boxes">
    <p:spTree>
      <p:nvGrpSpPr>
        <p:cNvPr id="1" name=""/>
        <p:cNvGrpSpPr/>
        <p:nvPr/>
      </p:nvGrpSpPr>
      <p:grpSpPr>
        <a:xfrm>
          <a:off x="0" y="0"/>
          <a:ext cx="0" cy="0"/>
          <a:chOff x="0" y="0"/>
          <a:chExt cx="0" cy="0"/>
        </a:xfrm>
      </p:grpSpPr>
      <p:sp>
        <p:nvSpPr>
          <p:cNvPr id="23" name="Rectangle 22"/>
          <p:cNvSpPr/>
          <p:nvPr userDrawn="1"/>
        </p:nvSpPr>
        <p:spPr>
          <a:xfrm>
            <a:off x="535722" y="1025254"/>
            <a:ext cx="8121407" cy="2476177"/>
          </a:xfrm>
          <a:prstGeom prst="rect">
            <a:avLst/>
          </a:prstGeom>
          <a:solidFill>
            <a:srgbClr val="CC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8" name="TextBox 17"/>
          <p:cNvSpPr txBox="1"/>
          <p:nvPr userDrawn="1"/>
        </p:nvSpPr>
        <p:spPr>
          <a:xfrm>
            <a:off x="552450" y="6356351"/>
            <a:ext cx="5467350" cy="291170"/>
          </a:xfrm>
          <a:prstGeom prst="rect">
            <a:avLst/>
          </a:prstGeom>
          <a:noFill/>
        </p:spPr>
        <p:txBody>
          <a:bodyPr wrap="square" rtlCol="0">
            <a:spAutoFit/>
          </a:bodyPr>
          <a:lstStyle/>
          <a:p>
            <a:r>
              <a:rPr lang="en-GB" sz="1292" b="0" dirty="0">
                <a:solidFill>
                  <a:schemeClr val="tx1">
                    <a:lumMod val="50000"/>
                    <a:lumOff val="50000"/>
                  </a:schemeClr>
                </a:solidFill>
              </a:rPr>
              <a:t>Are children and young people in your team improving?</a:t>
            </a:r>
          </a:p>
        </p:txBody>
      </p:sp>
      <p:sp>
        <p:nvSpPr>
          <p:cNvPr id="15" name="Rectangle 14"/>
          <p:cNvSpPr/>
          <p:nvPr userDrawn="1"/>
        </p:nvSpPr>
        <p:spPr>
          <a:xfrm>
            <a:off x="0" y="0"/>
            <a:ext cx="232615" cy="6858000"/>
          </a:xfrm>
          <a:prstGeom prst="rect">
            <a:avLst/>
          </a:prstGeom>
          <a:solidFill>
            <a:srgbClr val="2C9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6" name="Rectangle 75"/>
          <p:cNvSpPr/>
          <p:nvPr userDrawn="1"/>
        </p:nvSpPr>
        <p:spPr>
          <a:xfrm>
            <a:off x="477745" y="358774"/>
            <a:ext cx="8257442" cy="490134"/>
          </a:xfrm>
          <a:prstGeom prst="rect">
            <a:avLst/>
          </a:prstGeom>
        </p:spPr>
        <p:txBody>
          <a:bodyPr wrap="square">
            <a:spAutoFit/>
          </a:bodyPr>
          <a:lstStyle/>
          <a:p>
            <a:r>
              <a:rPr lang="en-GB" sz="2585" b="1" dirty="0"/>
              <a:t>Are children</a:t>
            </a:r>
            <a:r>
              <a:rPr lang="en-GB" sz="2585" b="1" baseline="0" dirty="0"/>
              <a:t> and young people in your team improving?</a:t>
            </a:r>
            <a:endParaRPr lang="en-GB" sz="2585" b="1" dirty="0">
              <a:solidFill>
                <a:srgbClr val="FF0000"/>
              </a:solidFill>
            </a:endParaRPr>
          </a:p>
        </p:txBody>
      </p:sp>
      <p:sp>
        <p:nvSpPr>
          <p:cNvPr id="21" name="Rectangle 20"/>
          <p:cNvSpPr/>
          <p:nvPr userDrawn="1"/>
        </p:nvSpPr>
        <p:spPr>
          <a:xfrm>
            <a:off x="2318836" y="1079800"/>
            <a:ext cx="1934577" cy="603820"/>
          </a:xfrm>
          <a:prstGeom prst="rect">
            <a:avLst/>
          </a:prstGeom>
          <a:noFill/>
        </p:spPr>
        <p:txBody>
          <a:bodyPr wrap="square">
            <a:spAutoFit/>
          </a:bodyPr>
          <a:lstStyle/>
          <a:p>
            <a:r>
              <a:rPr lang="en-GB" sz="1108" b="1" dirty="0">
                <a:solidFill>
                  <a:srgbClr val="144066"/>
                </a:solidFill>
              </a:rPr>
              <a:t>How much have CYP on average changed between </a:t>
            </a:r>
          </a:p>
          <a:p>
            <a:r>
              <a:rPr lang="en-GB" sz="1108" b="1" dirty="0">
                <a:solidFill>
                  <a:srgbClr val="144066"/>
                </a:solidFill>
              </a:rPr>
              <a:t>T1 and T2? </a:t>
            </a:r>
          </a:p>
        </p:txBody>
      </p:sp>
      <p:sp>
        <p:nvSpPr>
          <p:cNvPr id="26" name="Rectangle 25"/>
          <p:cNvSpPr/>
          <p:nvPr userDrawn="1"/>
        </p:nvSpPr>
        <p:spPr>
          <a:xfrm>
            <a:off x="6687891" y="1079801"/>
            <a:ext cx="1930828" cy="262829"/>
          </a:xfrm>
          <a:prstGeom prst="rect">
            <a:avLst/>
          </a:prstGeom>
          <a:noFill/>
        </p:spPr>
        <p:txBody>
          <a:bodyPr wrap="square">
            <a:spAutoFit/>
          </a:bodyPr>
          <a:lstStyle/>
          <a:p>
            <a:r>
              <a:rPr lang="en-GB" sz="1108" b="1" dirty="0">
                <a:solidFill>
                  <a:srgbClr val="144066"/>
                </a:solidFill>
              </a:rPr>
              <a:t>What does the data show us?</a:t>
            </a:r>
          </a:p>
        </p:txBody>
      </p:sp>
      <p:sp>
        <p:nvSpPr>
          <p:cNvPr id="4" name="Content Placeholder 3"/>
          <p:cNvSpPr>
            <a:spLocks noGrp="1"/>
          </p:cNvSpPr>
          <p:nvPr>
            <p:ph sz="quarter" idx="33" hasCustomPrompt="1"/>
          </p:nvPr>
        </p:nvSpPr>
        <p:spPr>
          <a:xfrm>
            <a:off x="657812" y="1079801"/>
            <a:ext cx="1495385" cy="646331"/>
          </a:xfrm>
        </p:spPr>
        <p:txBody>
          <a:bodyPr/>
          <a:lstStyle>
            <a:lvl1pPr>
              <a:defRPr b="1">
                <a:solidFill>
                  <a:srgbClr val="144066"/>
                </a:solidFill>
              </a:defRPr>
            </a:lvl1pPr>
          </a:lstStyle>
          <a:p>
            <a:pPr lvl="0"/>
            <a:r>
              <a:rPr lang="en-GB" dirty="0"/>
              <a:t>Measure</a:t>
            </a:r>
          </a:p>
        </p:txBody>
      </p:sp>
      <p:sp>
        <p:nvSpPr>
          <p:cNvPr id="42" name="Rectangle 41"/>
          <p:cNvSpPr/>
          <p:nvPr userDrawn="1"/>
        </p:nvSpPr>
        <p:spPr>
          <a:xfrm>
            <a:off x="7191604" y="-102344"/>
            <a:ext cx="1959574" cy="475748"/>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43" name="Content Placeholder 5"/>
          <p:cNvSpPr>
            <a:spLocks noGrp="1"/>
          </p:cNvSpPr>
          <p:nvPr>
            <p:ph sz="quarter" idx="39" hasCustomPrompt="1"/>
          </p:nvPr>
        </p:nvSpPr>
        <p:spPr>
          <a:xfrm>
            <a:off x="7258930" y="36576"/>
            <a:ext cx="1789672" cy="277813"/>
          </a:xfrm>
        </p:spPr>
        <p:txBody>
          <a:bodyPr/>
          <a:lstStyle>
            <a:lvl1pPr algn="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GB" dirty="0"/>
              <a:t>Team Name</a:t>
            </a:r>
          </a:p>
        </p:txBody>
      </p:sp>
      <p:sp>
        <p:nvSpPr>
          <p:cNvPr id="45" name="Rectangle 44"/>
          <p:cNvSpPr/>
          <p:nvPr userDrawn="1"/>
        </p:nvSpPr>
        <p:spPr>
          <a:xfrm>
            <a:off x="657824" y="2053879"/>
            <a:ext cx="1315982" cy="1344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6" name="Rectangle 45"/>
          <p:cNvSpPr/>
          <p:nvPr userDrawn="1"/>
        </p:nvSpPr>
        <p:spPr>
          <a:xfrm>
            <a:off x="2349410" y="1818370"/>
            <a:ext cx="4107879" cy="161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7" name="Rectangle 46"/>
          <p:cNvSpPr/>
          <p:nvPr userDrawn="1"/>
        </p:nvSpPr>
        <p:spPr>
          <a:xfrm>
            <a:off x="6614489" y="1818370"/>
            <a:ext cx="1941607" cy="161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8" name="Content Placeholder 171"/>
          <p:cNvSpPr>
            <a:spLocks noGrp="1"/>
          </p:cNvSpPr>
          <p:nvPr>
            <p:ph sz="quarter" idx="13"/>
          </p:nvPr>
        </p:nvSpPr>
        <p:spPr>
          <a:xfrm>
            <a:off x="810986" y="2188708"/>
            <a:ext cx="996923" cy="1080000"/>
          </a:xfrm>
          <a:prstGeom prst="rect">
            <a:avLst/>
          </a:prstGeom>
        </p:spPr>
        <p:txBody>
          <a:bodyPr/>
          <a:lstStyle>
            <a:lvl1pPr marL="0" indent="0">
              <a:buNone/>
              <a:defRPr/>
            </a:lvl1pPr>
          </a:lstStyle>
          <a:p>
            <a:pPr lvl="0"/>
            <a:endParaRPr lang="en-GB" dirty="0"/>
          </a:p>
        </p:txBody>
      </p:sp>
      <p:sp>
        <p:nvSpPr>
          <p:cNvPr id="49" name="Content Placeholder 171"/>
          <p:cNvSpPr>
            <a:spLocks noGrp="1"/>
          </p:cNvSpPr>
          <p:nvPr>
            <p:ph sz="quarter" idx="18"/>
          </p:nvPr>
        </p:nvSpPr>
        <p:spPr>
          <a:xfrm>
            <a:off x="2403536" y="1838196"/>
            <a:ext cx="3990126" cy="1584000"/>
          </a:xfrm>
          <a:prstGeom prst="rect">
            <a:avLst/>
          </a:prstGeom>
        </p:spPr>
        <p:txBody>
          <a:bodyPr/>
          <a:lstStyle>
            <a:lvl1pPr marL="0" indent="0">
              <a:buNone/>
              <a:defRPr/>
            </a:lvl1pPr>
          </a:lstStyle>
          <a:p>
            <a:pPr lvl="0"/>
            <a:endParaRPr lang="en-GB" dirty="0"/>
          </a:p>
        </p:txBody>
      </p:sp>
      <p:sp>
        <p:nvSpPr>
          <p:cNvPr id="50" name="Content Placeholder 171"/>
          <p:cNvSpPr>
            <a:spLocks noGrp="1"/>
          </p:cNvSpPr>
          <p:nvPr>
            <p:ph sz="quarter" idx="31"/>
          </p:nvPr>
        </p:nvSpPr>
        <p:spPr>
          <a:xfrm>
            <a:off x="6674385" y="1838196"/>
            <a:ext cx="1827692" cy="1584000"/>
          </a:xfrm>
          <a:prstGeom prst="rect">
            <a:avLst/>
          </a:prstGeom>
        </p:spPr>
        <p:txBody>
          <a:bodyPr/>
          <a:lstStyle>
            <a:lvl1pPr marL="0" indent="0">
              <a:buNone/>
              <a:defRPr/>
            </a:lvl1pPr>
          </a:lstStyle>
          <a:p>
            <a:pPr lvl="0"/>
            <a:endParaRPr lang="en-GB" dirty="0"/>
          </a:p>
        </p:txBody>
      </p:sp>
      <p:sp>
        <p:nvSpPr>
          <p:cNvPr id="30" name="Rectangle 29"/>
          <p:cNvSpPr/>
          <p:nvPr userDrawn="1"/>
        </p:nvSpPr>
        <p:spPr>
          <a:xfrm>
            <a:off x="0" y="-116974"/>
            <a:ext cx="244380" cy="7204836"/>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44" name="Rectangle 43"/>
          <p:cNvSpPr/>
          <p:nvPr userDrawn="1"/>
        </p:nvSpPr>
        <p:spPr>
          <a:xfrm>
            <a:off x="552450" y="3588637"/>
            <a:ext cx="8121407" cy="2476177"/>
          </a:xfrm>
          <a:prstGeom prst="rect">
            <a:avLst/>
          </a:prstGeom>
          <a:solidFill>
            <a:srgbClr val="CC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57" name="Rectangle 56"/>
          <p:cNvSpPr/>
          <p:nvPr userDrawn="1"/>
        </p:nvSpPr>
        <p:spPr>
          <a:xfrm>
            <a:off x="2335564" y="3643183"/>
            <a:ext cx="1934577" cy="603820"/>
          </a:xfrm>
          <a:prstGeom prst="rect">
            <a:avLst/>
          </a:prstGeom>
          <a:noFill/>
        </p:spPr>
        <p:txBody>
          <a:bodyPr wrap="square">
            <a:spAutoFit/>
          </a:bodyPr>
          <a:lstStyle/>
          <a:p>
            <a:r>
              <a:rPr lang="en-GB" sz="1108" b="1" dirty="0">
                <a:solidFill>
                  <a:srgbClr val="144066"/>
                </a:solidFill>
              </a:rPr>
              <a:t>How much have CYP on average changed between </a:t>
            </a:r>
          </a:p>
          <a:p>
            <a:r>
              <a:rPr lang="en-GB" sz="1108" b="1" dirty="0">
                <a:solidFill>
                  <a:srgbClr val="144066"/>
                </a:solidFill>
              </a:rPr>
              <a:t>T1 and T2? </a:t>
            </a:r>
          </a:p>
        </p:txBody>
      </p:sp>
      <p:sp>
        <p:nvSpPr>
          <p:cNvPr id="58" name="Rectangle 57"/>
          <p:cNvSpPr/>
          <p:nvPr userDrawn="1"/>
        </p:nvSpPr>
        <p:spPr>
          <a:xfrm>
            <a:off x="6704619" y="3643184"/>
            <a:ext cx="1930828" cy="262829"/>
          </a:xfrm>
          <a:prstGeom prst="rect">
            <a:avLst/>
          </a:prstGeom>
          <a:noFill/>
        </p:spPr>
        <p:txBody>
          <a:bodyPr wrap="square">
            <a:spAutoFit/>
          </a:bodyPr>
          <a:lstStyle/>
          <a:p>
            <a:r>
              <a:rPr lang="en-GB" sz="1108" b="1" dirty="0">
                <a:solidFill>
                  <a:srgbClr val="144066"/>
                </a:solidFill>
              </a:rPr>
              <a:t>What does the data show us?</a:t>
            </a:r>
          </a:p>
        </p:txBody>
      </p:sp>
      <p:sp>
        <p:nvSpPr>
          <p:cNvPr id="60" name="Content Placeholder 3"/>
          <p:cNvSpPr>
            <a:spLocks noGrp="1"/>
          </p:cNvSpPr>
          <p:nvPr>
            <p:ph sz="quarter" idx="40" hasCustomPrompt="1"/>
          </p:nvPr>
        </p:nvSpPr>
        <p:spPr>
          <a:xfrm>
            <a:off x="674540" y="3643184"/>
            <a:ext cx="1495385" cy="646331"/>
          </a:xfrm>
        </p:spPr>
        <p:txBody>
          <a:bodyPr/>
          <a:lstStyle>
            <a:lvl1pPr>
              <a:defRPr b="1">
                <a:solidFill>
                  <a:srgbClr val="144066"/>
                </a:solidFill>
              </a:defRPr>
            </a:lvl1pPr>
          </a:lstStyle>
          <a:p>
            <a:pPr lvl="0"/>
            <a:r>
              <a:rPr lang="en-GB" dirty="0"/>
              <a:t>Measure</a:t>
            </a:r>
          </a:p>
        </p:txBody>
      </p:sp>
      <p:sp>
        <p:nvSpPr>
          <p:cNvPr id="61" name="Rectangle 60"/>
          <p:cNvSpPr/>
          <p:nvPr userDrawn="1"/>
        </p:nvSpPr>
        <p:spPr>
          <a:xfrm>
            <a:off x="674552" y="4617262"/>
            <a:ext cx="1315982" cy="1344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62" name="Rectangle 61"/>
          <p:cNvSpPr/>
          <p:nvPr userDrawn="1"/>
        </p:nvSpPr>
        <p:spPr>
          <a:xfrm>
            <a:off x="2366138" y="4381753"/>
            <a:ext cx="4107879" cy="161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63" name="Rectangle 62"/>
          <p:cNvSpPr/>
          <p:nvPr userDrawn="1"/>
        </p:nvSpPr>
        <p:spPr>
          <a:xfrm>
            <a:off x="6631217" y="4381753"/>
            <a:ext cx="1941607" cy="161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64" name="Content Placeholder 171"/>
          <p:cNvSpPr>
            <a:spLocks noGrp="1"/>
          </p:cNvSpPr>
          <p:nvPr>
            <p:ph sz="quarter" idx="41"/>
          </p:nvPr>
        </p:nvSpPr>
        <p:spPr>
          <a:xfrm>
            <a:off x="827714" y="4752091"/>
            <a:ext cx="996923" cy="1080000"/>
          </a:xfrm>
          <a:prstGeom prst="rect">
            <a:avLst/>
          </a:prstGeom>
        </p:spPr>
        <p:txBody>
          <a:bodyPr/>
          <a:lstStyle>
            <a:lvl1pPr marL="0" indent="0">
              <a:buNone/>
              <a:defRPr/>
            </a:lvl1pPr>
          </a:lstStyle>
          <a:p>
            <a:pPr lvl="0"/>
            <a:endParaRPr lang="en-GB" dirty="0"/>
          </a:p>
        </p:txBody>
      </p:sp>
      <p:sp>
        <p:nvSpPr>
          <p:cNvPr id="65" name="Content Placeholder 171"/>
          <p:cNvSpPr>
            <a:spLocks noGrp="1"/>
          </p:cNvSpPr>
          <p:nvPr>
            <p:ph sz="quarter" idx="42"/>
          </p:nvPr>
        </p:nvSpPr>
        <p:spPr>
          <a:xfrm>
            <a:off x="2420264" y="4401579"/>
            <a:ext cx="3990126" cy="1584000"/>
          </a:xfrm>
          <a:prstGeom prst="rect">
            <a:avLst/>
          </a:prstGeom>
        </p:spPr>
        <p:txBody>
          <a:bodyPr/>
          <a:lstStyle>
            <a:lvl1pPr marL="0" indent="0">
              <a:buNone/>
              <a:defRPr/>
            </a:lvl1pPr>
          </a:lstStyle>
          <a:p>
            <a:pPr lvl="0"/>
            <a:endParaRPr lang="en-GB" dirty="0"/>
          </a:p>
        </p:txBody>
      </p:sp>
      <p:sp>
        <p:nvSpPr>
          <p:cNvPr id="66" name="Content Placeholder 171"/>
          <p:cNvSpPr>
            <a:spLocks noGrp="1"/>
          </p:cNvSpPr>
          <p:nvPr>
            <p:ph sz="quarter" idx="43"/>
          </p:nvPr>
        </p:nvSpPr>
        <p:spPr>
          <a:xfrm>
            <a:off x="6691113" y="4401579"/>
            <a:ext cx="1827692" cy="1584000"/>
          </a:xfrm>
          <a:prstGeom prst="rect">
            <a:avLst/>
          </a:prstGeom>
        </p:spPr>
        <p:txBody>
          <a:bodyPr/>
          <a:lstStyle>
            <a:lvl1pPr marL="0" indent="0">
              <a:buNone/>
              <a:defRPr/>
            </a:lvl1pPr>
          </a:lstStyle>
          <a:p>
            <a:pPr lvl="0"/>
            <a:endParaRPr lang="en-GB" dirty="0"/>
          </a:p>
        </p:txBody>
      </p:sp>
      <p:sp>
        <p:nvSpPr>
          <p:cNvPr id="29"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3287178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am_Measures2boxes_Concl">
    <p:spTree>
      <p:nvGrpSpPr>
        <p:cNvPr id="1" name=""/>
        <p:cNvGrpSpPr/>
        <p:nvPr/>
      </p:nvGrpSpPr>
      <p:grpSpPr>
        <a:xfrm>
          <a:off x="0" y="0"/>
          <a:ext cx="0" cy="0"/>
          <a:chOff x="0" y="0"/>
          <a:chExt cx="0" cy="0"/>
        </a:xfrm>
      </p:grpSpPr>
      <p:sp>
        <p:nvSpPr>
          <p:cNvPr id="23" name="Rectangle 22"/>
          <p:cNvSpPr/>
          <p:nvPr userDrawn="1"/>
        </p:nvSpPr>
        <p:spPr>
          <a:xfrm>
            <a:off x="535722" y="1025254"/>
            <a:ext cx="8121407" cy="2476177"/>
          </a:xfrm>
          <a:prstGeom prst="rect">
            <a:avLst/>
          </a:prstGeom>
          <a:solidFill>
            <a:srgbClr val="CC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8" name="TextBox 17"/>
          <p:cNvSpPr txBox="1"/>
          <p:nvPr userDrawn="1"/>
        </p:nvSpPr>
        <p:spPr>
          <a:xfrm>
            <a:off x="552450" y="6356351"/>
            <a:ext cx="5467350" cy="291170"/>
          </a:xfrm>
          <a:prstGeom prst="rect">
            <a:avLst/>
          </a:prstGeom>
          <a:noFill/>
        </p:spPr>
        <p:txBody>
          <a:bodyPr wrap="square" rtlCol="0">
            <a:spAutoFit/>
          </a:bodyPr>
          <a:lstStyle/>
          <a:p>
            <a:r>
              <a:rPr lang="en-GB" sz="1292" b="0" dirty="0">
                <a:solidFill>
                  <a:schemeClr val="tx1">
                    <a:lumMod val="50000"/>
                    <a:lumOff val="50000"/>
                  </a:schemeClr>
                </a:solidFill>
              </a:rPr>
              <a:t>Are children and young people in your team improving?</a:t>
            </a:r>
          </a:p>
        </p:txBody>
      </p:sp>
      <p:sp>
        <p:nvSpPr>
          <p:cNvPr id="15" name="Rectangle 14"/>
          <p:cNvSpPr/>
          <p:nvPr userDrawn="1"/>
        </p:nvSpPr>
        <p:spPr>
          <a:xfrm>
            <a:off x="0" y="0"/>
            <a:ext cx="232615" cy="6858000"/>
          </a:xfrm>
          <a:prstGeom prst="rect">
            <a:avLst/>
          </a:prstGeom>
          <a:solidFill>
            <a:srgbClr val="2C9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6" name="Rectangle 75"/>
          <p:cNvSpPr/>
          <p:nvPr userDrawn="1"/>
        </p:nvSpPr>
        <p:spPr>
          <a:xfrm>
            <a:off x="477745" y="358774"/>
            <a:ext cx="8257442" cy="490134"/>
          </a:xfrm>
          <a:prstGeom prst="rect">
            <a:avLst/>
          </a:prstGeom>
        </p:spPr>
        <p:txBody>
          <a:bodyPr wrap="square">
            <a:spAutoFit/>
          </a:bodyPr>
          <a:lstStyle/>
          <a:p>
            <a:r>
              <a:rPr lang="en-GB" sz="2585" b="1" dirty="0"/>
              <a:t>Are children</a:t>
            </a:r>
            <a:r>
              <a:rPr lang="en-GB" sz="2585" b="1" baseline="0" dirty="0"/>
              <a:t> and young people in your team improving?</a:t>
            </a:r>
            <a:endParaRPr lang="en-GB" sz="2585" b="1" dirty="0">
              <a:solidFill>
                <a:srgbClr val="FF0000"/>
              </a:solidFill>
            </a:endParaRPr>
          </a:p>
        </p:txBody>
      </p:sp>
      <p:sp>
        <p:nvSpPr>
          <p:cNvPr id="21" name="Rectangle 20"/>
          <p:cNvSpPr/>
          <p:nvPr userDrawn="1"/>
        </p:nvSpPr>
        <p:spPr>
          <a:xfrm>
            <a:off x="2318836" y="1079800"/>
            <a:ext cx="1934577" cy="603820"/>
          </a:xfrm>
          <a:prstGeom prst="rect">
            <a:avLst/>
          </a:prstGeom>
          <a:noFill/>
        </p:spPr>
        <p:txBody>
          <a:bodyPr wrap="square">
            <a:spAutoFit/>
          </a:bodyPr>
          <a:lstStyle/>
          <a:p>
            <a:r>
              <a:rPr lang="en-GB" sz="1108" b="1" dirty="0">
                <a:solidFill>
                  <a:srgbClr val="144066"/>
                </a:solidFill>
              </a:rPr>
              <a:t>How much have CYP on average changed between </a:t>
            </a:r>
          </a:p>
          <a:p>
            <a:r>
              <a:rPr lang="en-GB" sz="1108" b="1" dirty="0">
                <a:solidFill>
                  <a:srgbClr val="144066"/>
                </a:solidFill>
              </a:rPr>
              <a:t>T1 and T2? </a:t>
            </a:r>
          </a:p>
        </p:txBody>
      </p:sp>
      <p:sp>
        <p:nvSpPr>
          <p:cNvPr id="26" name="Rectangle 25"/>
          <p:cNvSpPr/>
          <p:nvPr userDrawn="1"/>
        </p:nvSpPr>
        <p:spPr>
          <a:xfrm>
            <a:off x="6687891" y="1079801"/>
            <a:ext cx="1930828" cy="262829"/>
          </a:xfrm>
          <a:prstGeom prst="rect">
            <a:avLst/>
          </a:prstGeom>
          <a:noFill/>
        </p:spPr>
        <p:txBody>
          <a:bodyPr wrap="square">
            <a:spAutoFit/>
          </a:bodyPr>
          <a:lstStyle/>
          <a:p>
            <a:r>
              <a:rPr lang="en-GB" sz="1108" b="1" dirty="0">
                <a:solidFill>
                  <a:srgbClr val="144066"/>
                </a:solidFill>
              </a:rPr>
              <a:t>What does the data show us?</a:t>
            </a:r>
          </a:p>
        </p:txBody>
      </p:sp>
      <p:sp>
        <p:nvSpPr>
          <p:cNvPr id="4" name="Content Placeholder 3"/>
          <p:cNvSpPr>
            <a:spLocks noGrp="1"/>
          </p:cNvSpPr>
          <p:nvPr>
            <p:ph sz="quarter" idx="33" hasCustomPrompt="1"/>
          </p:nvPr>
        </p:nvSpPr>
        <p:spPr>
          <a:xfrm>
            <a:off x="657812" y="1079801"/>
            <a:ext cx="1495385" cy="646331"/>
          </a:xfrm>
        </p:spPr>
        <p:txBody>
          <a:bodyPr/>
          <a:lstStyle>
            <a:lvl1pPr>
              <a:defRPr b="1">
                <a:solidFill>
                  <a:srgbClr val="144066"/>
                </a:solidFill>
              </a:defRPr>
            </a:lvl1pPr>
          </a:lstStyle>
          <a:p>
            <a:pPr lvl="0"/>
            <a:r>
              <a:rPr lang="en-GB" dirty="0"/>
              <a:t>Measure</a:t>
            </a:r>
          </a:p>
        </p:txBody>
      </p:sp>
      <p:sp>
        <p:nvSpPr>
          <p:cNvPr id="42" name="Rectangle 41"/>
          <p:cNvSpPr/>
          <p:nvPr userDrawn="1"/>
        </p:nvSpPr>
        <p:spPr>
          <a:xfrm>
            <a:off x="7191604" y="-102344"/>
            <a:ext cx="1959574" cy="475748"/>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43" name="Content Placeholder 5"/>
          <p:cNvSpPr>
            <a:spLocks noGrp="1"/>
          </p:cNvSpPr>
          <p:nvPr>
            <p:ph sz="quarter" idx="39" hasCustomPrompt="1"/>
          </p:nvPr>
        </p:nvSpPr>
        <p:spPr>
          <a:xfrm>
            <a:off x="7258930" y="36576"/>
            <a:ext cx="1789672" cy="277813"/>
          </a:xfrm>
        </p:spPr>
        <p:txBody>
          <a:bodyPr/>
          <a:lstStyle>
            <a:lvl1pPr algn="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GB" dirty="0"/>
              <a:t>Team Name</a:t>
            </a:r>
          </a:p>
        </p:txBody>
      </p:sp>
      <p:sp>
        <p:nvSpPr>
          <p:cNvPr id="45" name="Rectangle 44"/>
          <p:cNvSpPr/>
          <p:nvPr userDrawn="1"/>
        </p:nvSpPr>
        <p:spPr>
          <a:xfrm>
            <a:off x="657824" y="2053879"/>
            <a:ext cx="1315982" cy="1344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6" name="Rectangle 45"/>
          <p:cNvSpPr/>
          <p:nvPr userDrawn="1"/>
        </p:nvSpPr>
        <p:spPr>
          <a:xfrm>
            <a:off x="2349410" y="1818370"/>
            <a:ext cx="4107879" cy="161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7" name="Rectangle 46"/>
          <p:cNvSpPr/>
          <p:nvPr userDrawn="1"/>
        </p:nvSpPr>
        <p:spPr>
          <a:xfrm>
            <a:off x="6614489" y="1818370"/>
            <a:ext cx="1941607" cy="161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8" name="Content Placeholder 171"/>
          <p:cNvSpPr>
            <a:spLocks noGrp="1"/>
          </p:cNvSpPr>
          <p:nvPr>
            <p:ph sz="quarter" idx="13"/>
          </p:nvPr>
        </p:nvSpPr>
        <p:spPr>
          <a:xfrm>
            <a:off x="810986" y="2188708"/>
            <a:ext cx="996923" cy="1080000"/>
          </a:xfrm>
          <a:prstGeom prst="rect">
            <a:avLst/>
          </a:prstGeom>
        </p:spPr>
        <p:txBody>
          <a:bodyPr/>
          <a:lstStyle>
            <a:lvl1pPr marL="0" indent="0">
              <a:buNone/>
              <a:defRPr/>
            </a:lvl1pPr>
          </a:lstStyle>
          <a:p>
            <a:pPr lvl="0"/>
            <a:endParaRPr lang="en-GB" dirty="0"/>
          </a:p>
        </p:txBody>
      </p:sp>
      <p:sp>
        <p:nvSpPr>
          <p:cNvPr id="49" name="Content Placeholder 171"/>
          <p:cNvSpPr>
            <a:spLocks noGrp="1"/>
          </p:cNvSpPr>
          <p:nvPr>
            <p:ph sz="quarter" idx="18"/>
          </p:nvPr>
        </p:nvSpPr>
        <p:spPr>
          <a:xfrm>
            <a:off x="2403536" y="1838196"/>
            <a:ext cx="3990126" cy="1584000"/>
          </a:xfrm>
          <a:prstGeom prst="rect">
            <a:avLst/>
          </a:prstGeom>
        </p:spPr>
        <p:txBody>
          <a:bodyPr/>
          <a:lstStyle>
            <a:lvl1pPr marL="0" indent="0">
              <a:buNone/>
              <a:defRPr/>
            </a:lvl1pPr>
          </a:lstStyle>
          <a:p>
            <a:pPr lvl="0"/>
            <a:endParaRPr lang="en-GB" dirty="0"/>
          </a:p>
        </p:txBody>
      </p:sp>
      <p:sp>
        <p:nvSpPr>
          <p:cNvPr id="50" name="Content Placeholder 171"/>
          <p:cNvSpPr>
            <a:spLocks noGrp="1"/>
          </p:cNvSpPr>
          <p:nvPr>
            <p:ph sz="quarter" idx="31"/>
          </p:nvPr>
        </p:nvSpPr>
        <p:spPr>
          <a:xfrm>
            <a:off x="6674385" y="1838196"/>
            <a:ext cx="1827692" cy="1584000"/>
          </a:xfrm>
          <a:prstGeom prst="rect">
            <a:avLst/>
          </a:prstGeom>
        </p:spPr>
        <p:txBody>
          <a:bodyPr/>
          <a:lstStyle>
            <a:lvl1pPr marL="0" indent="0">
              <a:buNone/>
              <a:defRPr/>
            </a:lvl1pPr>
          </a:lstStyle>
          <a:p>
            <a:pPr lvl="0"/>
            <a:endParaRPr lang="en-GB" dirty="0"/>
          </a:p>
        </p:txBody>
      </p:sp>
      <p:sp>
        <p:nvSpPr>
          <p:cNvPr id="30" name="Rectangle 29"/>
          <p:cNvSpPr/>
          <p:nvPr userDrawn="1"/>
        </p:nvSpPr>
        <p:spPr>
          <a:xfrm>
            <a:off x="0" y="-116974"/>
            <a:ext cx="244380" cy="7204836"/>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61" name="Rectangle 60"/>
          <p:cNvSpPr/>
          <p:nvPr userDrawn="1"/>
        </p:nvSpPr>
        <p:spPr>
          <a:xfrm>
            <a:off x="674552" y="4617262"/>
            <a:ext cx="1315982" cy="1344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62" name="Rectangle 61"/>
          <p:cNvSpPr/>
          <p:nvPr userDrawn="1"/>
        </p:nvSpPr>
        <p:spPr>
          <a:xfrm>
            <a:off x="2366138" y="4381753"/>
            <a:ext cx="4107879" cy="161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63" name="Rectangle 62"/>
          <p:cNvSpPr/>
          <p:nvPr userDrawn="1"/>
        </p:nvSpPr>
        <p:spPr>
          <a:xfrm>
            <a:off x="6631217" y="4381753"/>
            <a:ext cx="1941607" cy="161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1" name="Rectangle 30"/>
          <p:cNvSpPr/>
          <p:nvPr userDrawn="1"/>
        </p:nvSpPr>
        <p:spPr>
          <a:xfrm>
            <a:off x="535722" y="3880891"/>
            <a:ext cx="8121407" cy="1800000"/>
          </a:xfrm>
          <a:prstGeom prst="rect">
            <a:avLst/>
          </a:prstGeom>
          <a:solidFill>
            <a:srgbClr val="CC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2" name="Rectangle 31"/>
          <p:cNvSpPr/>
          <p:nvPr userDrawn="1"/>
        </p:nvSpPr>
        <p:spPr>
          <a:xfrm>
            <a:off x="657937" y="3963158"/>
            <a:ext cx="7898159" cy="161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3" name="Content Placeholder 171"/>
          <p:cNvSpPr>
            <a:spLocks noGrp="1"/>
          </p:cNvSpPr>
          <p:nvPr>
            <p:ph sz="quarter" idx="25"/>
          </p:nvPr>
        </p:nvSpPr>
        <p:spPr>
          <a:xfrm>
            <a:off x="2403535" y="3973191"/>
            <a:ext cx="6112047" cy="1584000"/>
          </a:xfrm>
          <a:prstGeom prst="rect">
            <a:avLst/>
          </a:prstGeom>
        </p:spPr>
        <p:txBody>
          <a:bodyPr>
            <a:normAutofit/>
          </a:bodyPr>
          <a:lstStyle>
            <a:lvl1pPr marL="0" indent="0">
              <a:buNone/>
              <a:defRPr sz="1108"/>
            </a:lvl1pPr>
          </a:lstStyle>
          <a:p>
            <a:pPr lvl="0"/>
            <a:endParaRPr lang="en-GB" dirty="0"/>
          </a:p>
        </p:txBody>
      </p:sp>
      <p:sp>
        <p:nvSpPr>
          <p:cNvPr id="34" name="Content Placeholder 6"/>
          <p:cNvSpPr>
            <a:spLocks noGrp="1"/>
          </p:cNvSpPr>
          <p:nvPr>
            <p:ph sz="quarter" idx="34"/>
          </p:nvPr>
        </p:nvSpPr>
        <p:spPr>
          <a:xfrm>
            <a:off x="657812" y="3973191"/>
            <a:ext cx="1495385" cy="1584000"/>
          </a:xfrm>
        </p:spPr>
        <p:txBody>
          <a:bodyPr>
            <a:normAutofit/>
          </a:bodyPr>
          <a:lstStyle>
            <a:lvl1pPr>
              <a:defRPr sz="1108" b="1"/>
            </a:lvl1pPr>
          </a:lstStyle>
          <a:p>
            <a:pPr lvl="0"/>
            <a:endParaRPr lang="en-GB" dirty="0"/>
          </a:p>
        </p:txBody>
      </p:sp>
      <p:sp>
        <p:nvSpPr>
          <p:cNvPr id="27"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28341653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am_Measures2boxes_Conclusion">
    <p:spTree>
      <p:nvGrpSpPr>
        <p:cNvPr id="1" name=""/>
        <p:cNvGrpSpPr/>
        <p:nvPr/>
      </p:nvGrpSpPr>
      <p:grpSpPr>
        <a:xfrm>
          <a:off x="0" y="0"/>
          <a:ext cx="0" cy="0"/>
          <a:chOff x="0" y="0"/>
          <a:chExt cx="0" cy="0"/>
        </a:xfrm>
      </p:grpSpPr>
      <p:sp>
        <p:nvSpPr>
          <p:cNvPr id="23" name="Rectangle 22"/>
          <p:cNvSpPr/>
          <p:nvPr userDrawn="1"/>
        </p:nvSpPr>
        <p:spPr>
          <a:xfrm>
            <a:off x="535722" y="1053389"/>
            <a:ext cx="8121407" cy="2670298"/>
          </a:xfrm>
          <a:prstGeom prst="rect">
            <a:avLst/>
          </a:prstGeom>
          <a:solidFill>
            <a:srgbClr val="CC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7" name="Rectangle 36"/>
          <p:cNvSpPr/>
          <p:nvPr userDrawn="1"/>
        </p:nvSpPr>
        <p:spPr>
          <a:xfrm>
            <a:off x="2403535" y="2001254"/>
            <a:ext cx="1946343" cy="161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8" name="Rectangle 37"/>
          <p:cNvSpPr/>
          <p:nvPr userDrawn="1"/>
        </p:nvSpPr>
        <p:spPr>
          <a:xfrm>
            <a:off x="4515327" y="2001254"/>
            <a:ext cx="1941961" cy="161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9" name="Rectangle 38"/>
          <p:cNvSpPr/>
          <p:nvPr userDrawn="1"/>
        </p:nvSpPr>
        <p:spPr>
          <a:xfrm>
            <a:off x="6614489" y="2001254"/>
            <a:ext cx="1941607" cy="161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59" name="Rectangle 58"/>
          <p:cNvSpPr/>
          <p:nvPr userDrawn="1"/>
        </p:nvSpPr>
        <p:spPr>
          <a:xfrm>
            <a:off x="535722" y="3880891"/>
            <a:ext cx="8121407" cy="1800000"/>
          </a:xfrm>
          <a:prstGeom prst="rect">
            <a:avLst/>
          </a:prstGeom>
          <a:solidFill>
            <a:srgbClr val="CC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9" name="Rectangle 28"/>
          <p:cNvSpPr/>
          <p:nvPr userDrawn="1"/>
        </p:nvSpPr>
        <p:spPr>
          <a:xfrm>
            <a:off x="657937" y="3963158"/>
            <a:ext cx="7898159" cy="161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8" name="TextBox 17"/>
          <p:cNvSpPr txBox="1"/>
          <p:nvPr userDrawn="1"/>
        </p:nvSpPr>
        <p:spPr>
          <a:xfrm>
            <a:off x="552450" y="6356351"/>
            <a:ext cx="5467350" cy="291170"/>
          </a:xfrm>
          <a:prstGeom prst="rect">
            <a:avLst/>
          </a:prstGeom>
          <a:noFill/>
        </p:spPr>
        <p:txBody>
          <a:bodyPr wrap="square" rtlCol="0">
            <a:spAutoFit/>
          </a:bodyPr>
          <a:lstStyle/>
          <a:p>
            <a:r>
              <a:rPr lang="en-GB" sz="1292" b="0" dirty="0">
                <a:solidFill>
                  <a:schemeClr val="tx1">
                    <a:lumMod val="50000"/>
                    <a:lumOff val="50000"/>
                  </a:schemeClr>
                </a:solidFill>
              </a:rPr>
              <a:t>Are children and young people in your team improving?</a:t>
            </a:r>
          </a:p>
        </p:txBody>
      </p:sp>
      <p:sp>
        <p:nvSpPr>
          <p:cNvPr id="15" name="Rectangle 14"/>
          <p:cNvSpPr/>
          <p:nvPr userDrawn="1"/>
        </p:nvSpPr>
        <p:spPr>
          <a:xfrm>
            <a:off x="0" y="0"/>
            <a:ext cx="232615" cy="6858000"/>
          </a:xfrm>
          <a:prstGeom prst="rect">
            <a:avLst/>
          </a:prstGeom>
          <a:solidFill>
            <a:srgbClr val="2C9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1" name="Rectangle 30"/>
          <p:cNvSpPr/>
          <p:nvPr userDrawn="1"/>
        </p:nvSpPr>
        <p:spPr>
          <a:xfrm>
            <a:off x="2349409" y="1178276"/>
            <a:ext cx="1945183" cy="433324"/>
          </a:xfrm>
          <a:prstGeom prst="rect">
            <a:avLst/>
          </a:prstGeom>
          <a:noFill/>
        </p:spPr>
        <p:txBody>
          <a:bodyPr wrap="square">
            <a:spAutoFit/>
          </a:bodyPr>
          <a:lstStyle/>
          <a:p>
            <a:r>
              <a:rPr lang="en-GB" sz="1108" b="1" dirty="0">
                <a:solidFill>
                  <a:srgbClr val="144066"/>
                </a:solidFill>
              </a:rPr>
              <a:t>How many CYP with</a:t>
            </a:r>
            <a:r>
              <a:rPr lang="en-GB" sz="1108" b="1" baseline="0" dirty="0">
                <a:solidFill>
                  <a:srgbClr val="144066"/>
                </a:solidFill>
              </a:rPr>
              <a:t> </a:t>
            </a:r>
            <a:r>
              <a:rPr lang="en-GB" sz="1108" b="1" dirty="0">
                <a:solidFill>
                  <a:srgbClr val="144066"/>
                </a:solidFill>
              </a:rPr>
              <a:t>a T1 measure have a paired T2?</a:t>
            </a:r>
          </a:p>
        </p:txBody>
      </p:sp>
      <p:sp>
        <p:nvSpPr>
          <p:cNvPr id="36" name="Content Placeholder 171"/>
          <p:cNvSpPr>
            <a:spLocks noGrp="1"/>
          </p:cNvSpPr>
          <p:nvPr>
            <p:ph sz="quarter" idx="13"/>
          </p:nvPr>
        </p:nvSpPr>
        <p:spPr>
          <a:xfrm>
            <a:off x="2457554" y="2021080"/>
            <a:ext cx="1827692" cy="1584000"/>
          </a:xfrm>
          <a:prstGeom prst="rect">
            <a:avLst/>
          </a:prstGeom>
        </p:spPr>
        <p:txBody>
          <a:bodyPr/>
          <a:lstStyle>
            <a:lvl1pPr marL="0" indent="0">
              <a:buNone/>
              <a:defRPr/>
            </a:lvl1pPr>
          </a:lstStyle>
          <a:p>
            <a:pPr lvl="0"/>
            <a:endParaRPr lang="en-GB" dirty="0"/>
          </a:p>
        </p:txBody>
      </p:sp>
      <p:sp>
        <p:nvSpPr>
          <p:cNvPr id="41" name="Content Placeholder 171"/>
          <p:cNvSpPr>
            <a:spLocks noGrp="1"/>
          </p:cNvSpPr>
          <p:nvPr>
            <p:ph sz="quarter" idx="18"/>
          </p:nvPr>
        </p:nvSpPr>
        <p:spPr>
          <a:xfrm>
            <a:off x="4565970" y="2021080"/>
            <a:ext cx="1827692" cy="1584000"/>
          </a:xfrm>
          <a:prstGeom prst="rect">
            <a:avLst/>
          </a:prstGeom>
        </p:spPr>
        <p:txBody>
          <a:bodyPr/>
          <a:lstStyle>
            <a:lvl1pPr marL="0" indent="0">
              <a:buNone/>
              <a:defRPr/>
            </a:lvl1pPr>
          </a:lstStyle>
          <a:p>
            <a:pPr lvl="0"/>
            <a:endParaRPr lang="en-GB" dirty="0"/>
          </a:p>
        </p:txBody>
      </p:sp>
      <p:sp>
        <p:nvSpPr>
          <p:cNvPr id="60" name="Content Placeholder 171"/>
          <p:cNvSpPr>
            <a:spLocks noGrp="1"/>
          </p:cNvSpPr>
          <p:nvPr>
            <p:ph sz="quarter" idx="25"/>
          </p:nvPr>
        </p:nvSpPr>
        <p:spPr>
          <a:xfrm>
            <a:off x="2403535" y="3973191"/>
            <a:ext cx="6112047" cy="1584000"/>
          </a:xfrm>
          <a:prstGeom prst="rect">
            <a:avLst/>
          </a:prstGeom>
        </p:spPr>
        <p:txBody>
          <a:bodyPr>
            <a:normAutofit/>
          </a:bodyPr>
          <a:lstStyle>
            <a:lvl1pPr marL="0" indent="0">
              <a:buNone/>
              <a:defRPr sz="1108"/>
            </a:lvl1pPr>
          </a:lstStyle>
          <a:p>
            <a:pPr lvl="0"/>
            <a:endParaRPr lang="en-GB" dirty="0"/>
          </a:p>
        </p:txBody>
      </p:sp>
      <p:sp>
        <p:nvSpPr>
          <p:cNvPr id="72" name="Content Placeholder 171"/>
          <p:cNvSpPr>
            <a:spLocks noGrp="1"/>
          </p:cNvSpPr>
          <p:nvPr>
            <p:ph sz="quarter" idx="31"/>
          </p:nvPr>
        </p:nvSpPr>
        <p:spPr>
          <a:xfrm>
            <a:off x="6674385" y="2021080"/>
            <a:ext cx="1827692" cy="1584000"/>
          </a:xfrm>
          <a:prstGeom prst="rect">
            <a:avLst/>
          </a:prstGeom>
        </p:spPr>
        <p:txBody>
          <a:bodyPr/>
          <a:lstStyle>
            <a:lvl1pPr marL="0" indent="0">
              <a:buNone/>
              <a:defRPr/>
            </a:lvl1pPr>
          </a:lstStyle>
          <a:p>
            <a:pPr lvl="0"/>
            <a:endParaRPr lang="en-GB" dirty="0"/>
          </a:p>
        </p:txBody>
      </p:sp>
      <p:sp>
        <p:nvSpPr>
          <p:cNvPr id="76" name="Rectangle 75"/>
          <p:cNvSpPr/>
          <p:nvPr userDrawn="1"/>
        </p:nvSpPr>
        <p:spPr>
          <a:xfrm>
            <a:off x="477745" y="358774"/>
            <a:ext cx="8257442" cy="490134"/>
          </a:xfrm>
          <a:prstGeom prst="rect">
            <a:avLst/>
          </a:prstGeom>
        </p:spPr>
        <p:txBody>
          <a:bodyPr wrap="square">
            <a:spAutoFit/>
          </a:bodyPr>
          <a:lstStyle/>
          <a:p>
            <a:r>
              <a:rPr lang="en-GB" sz="2585" b="1" dirty="0"/>
              <a:t>Are children</a:t>
            </a:r>
            <a:r>
              <a:rPr lang="en-GB" sz="2585" b="1" baseline="0" dirty="0"/>
              <a:t> and young people in your team improving?</a:t>
            </a:r>
            <a:endParaRPr lang="en-GB" sz="2585" b="1" dirty="0">
              <a:solidFill>
                <a:srgbClr val="FF0000"/>
              </a:solidFill>
            </a:endParaRPr>
          </a:p>
        </p:txBody>
      </p:sp>
      <p:sp>
        <p:nvSpPr>
          <p:cNvPr id="20" name="Rectangle 19"/>
          <p:cNvSpPr/>
          <p:nvPr userDrawn="1"/>
        </p:nvSpPr>
        <p:spPr>
          <a:xfrm>
            <a:off x="657937" y="1178277"/>
            <a:ext cx="707245" cy="262829"/>
          </a:xfrm>
          <a:prstGeom prst="rect">
            <a:avLst/>
          </a:prstGeom>
          <a:noFill/>
        </p:spPr>
        <p:txBody>
          <a:bodyPr wrap="none">
            <a:spAutoFit/>
          </a:bodyPr>
          <a:lstStyle/>
          <a:p>
            <a:r>
              <a:rPr lang="en-GB" sz="1108" b="1" dirty="0">
                <a:solidFill>
                  <a:srgbClr val="144066"/>
                </a:solidFill>
              </a:rPr>
              <a:t>Measure</a:t>
            </a:r>
          </a:p>
        </p:txBody>
      </p:sp>
      <p:sp>
        <p:nvSpPr>
          <p:cNvPr id="21" name="Rectangle 20"/>
          <p:cNvSpPr/>
          <p:nvPr userDrawn="1"/>
        </p:nvSpPr>
        <p:spPr>
          <a:xfrm>
            <a:off x="4549721" y="1178276"/>
            <a:ext cx="1934577" cy="603820"/>
          </a:xfrm>
          <a:prstGeom prst="rect">
            <a:avLst/>
          </a:prstGeom>
          <a:noFill/>
        </p:spPr>
        <p:txBody>
          <a:bodyPr wrap="square">
            <a:spAutoFit/>
          </a:bodyPr>
          <a:lstStyle/>
          <a:p>
            <a:r>
              <a:rPr lang="en-GB" sz="1108" b="1" dirty="0">
                <a:solidFill>
                  <a:srgbClr val="144066"/>
                </a:solidFill>
              </a:rPr>
              <a:t>How much have CYP on average changed between </a:t>
            </a:r>
          </a:p>
          <a:p>
            <a:r>
              <a:rPr lang="en-GB" sz="1108" b="1" dirty="0">
                <a:solidFill>
                  <a:srgbClr val="144066"/>
                </a:solidFill>
              </a:rPr>
              <a:t>T1 and T2?</a:t>
            </a:r>
          </a:p>
        </p:txBody>
      </p:sp>
      <p:sp>
        <p:nvSpPr>
          <p:cNvPr id="26" name="Rectangle 25"/>
          <p:cNvSpPr/>
          <p:nvPr userDrawn="1"/>
        </p:nvSpPr>
        <p:spPr>
          <a:xfrm>
            <a:off x="6687891" y="1178276"/>
            <a:ext cx="1930828" cy="603820"/>
          </a:xfrm>
          <a:prstGeom prst="rect">
            <a:avLst/>
          </a:prstGeom>
          <a:noFill/>
        </p:spPr>
        <p:txBody>
          <a:bodyPr wrap="square">
            <a:spAutoFit/>
          </a:bodyPr>
          <a:lstStyle/>
          <a:p>
            <a:r>
              <a:rPr lang="en-GB" sz="1108" b="1" dirty="0">
                <a:solidFill>
                  <a:srgbClr val="144066"/>
                </a:solidFill>
              </a:rPr>
              <a:t>What proportion of CYP improved, stayed the same </a:t>
            </a:r>
            <a:br>
              <a:rPr lang="en-GB" sz="1108" b="1" dirty="0">
                <a:solidFill>
                  <a:srgbClr val="144066"/>
                </a:solidFill>
              </a:rPr>
            </a:br>
            <a:r>
              <a:rPr lang="en-GB" sz="1108" b="1" dirty="0">
                <a:solidFill>
                  <a:srgbClr val="144066"/>
                </a:solidFill>
              </a:rPr>
              <a:t>or</a:t>
            </a:r>
            <a:r>
              <a:rPr lang="en-GB" sz="1108" b="1" baseline="0" dirty="0">
                <a:solidFill>
                  <a:srgbClr val="144066"/>
                </a:solidFill>
              </a:rPr>
              <a:t> deteriorated?</a:t>
            </a:r>
            <a:endParaRPr lang="en-GB" sz="1108" b="1" dirty="0">
              <a:solidFill>
                <a:srgbClr val="144066"/>
              </a:solidFill>
            </a:endParaRPr>
          </a:p>
        </p:txBody>
      </p:sp>
      <p:sp>
        <p:nvSpPr>
          <p:cNvPr id="4" name="Content Placeholder 3"/>
          <p:cNvSpPr>
            <a:spLocks noGrp="1"/>
          </p:cNvSpPr>
          <p:nvPr>
            <p:ph sz="quarter" idx="33"/>
          </p:nvPr>
        </p:nvSpPr>
        <p:spPr>
          <a:xfrm>
            <a:off x="657812" y="2012188"/>
            <a:ext cx="1495385" cy="1601787"/>
          </a:xfrm>
        </p:spPr>
        <p:txBody>
          <a:bodyPr/>
          <a:lstStyle/>
          <a:p>
            <a:pPr lvl="0"/>
            <a:endParaRPr lang="en-GB" dirty="0"/>
          </a:p>
        </p:txBody>
      </p:sp>
      <p:sp>
        <p:nvSpPr>
          <p:cNvPr id="7" name="Content Placeholder 6"/>
          <p:cNvSpPr>
            <a:spLocks noGrp="1"/>
          </p:cNvSpPr>
          <p:nvPr>
            <p:ph sz="quarter" idx="34"/>
          </p:nvPr>
        </p:nvSpPr>
        <p:spPr>
          <a:xfrm>
            <a:off x="657812" y="3973191"/>
            <a:ext cx="1495385" cy="1584000"/>
          </a:xfrm>
        </p:spPr>
        <p:txBody>
          <a:bodyPr>
            <a:normAutofit/>
          </a:bodyPr>
          <a:lstStyle>
            <a:lvl1pPr>
              <a:defRPr sz="1108" b="1"/>
            </a:lvl1pPr>
          </a:lstStyle>
          <a:p>
            <a:pPr lvl="0"/>
            <a:endParaRPr lang="en-GB" dirty="0"/>
          </a:p>
        </p:txBody>
      </p:sp>
      <p:sp>
        <p:nvSpPr>
          <p:cNvPr id="42" name="Rectangle 41"/>
          <p:cNvSpPr/>
          <p:nvPr userDrawn="1"/>
        </p:nvSpPr>
        <p:spPr>
          <a:xfrm>
            <a:off x="7191604" y="-102344"/>
            <a:ext cx="1959574" cy="475748"/>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43" name="Content Placeholder 5"/>
          <p:cNvSpPr>
            <a:spLocks noGrp="1"/>
          </p:cNvSpPr>
          <p:nvPr>
            <p:ph sz="quarter" idx="39" hasCustomPrompt="1"/>
          </p:nvPr>
        </p:nvSpPr>
        <p:spPr>
          <a:xfrm>
            <a:off x="7258930" y="36576"/>
            <a:ext cx="1789672" cy="277813"/>
          </a:xfrm>
        </p:spPr>
        <p:txBody>
          <a:bodyPr/>
          <a:lstStyle>
            <a:lvl1pPr algn="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GB" dirty="0"/>
              <a:t>Team Name</a:t>
            </a:r>
          </a:p>
        </p:txBody>
      </p:sp>
      <p:sp>
        <p:nvSpPr>
          <p:cNvPr id="28" name="Rectangle 27"/>
          <p:cNvSpPr/>
          <p:nvPr userDrawn="1"/>
        </p:nvSpPr>
        <p:spPr>
          <a:xfrm>
            <a:off x="0" y="-116974"/>
            <a:ext cx="244380" cy="7204836"/>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25"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39984626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am_ConclusionONLY">
    <p:spTree>
      <p:nvGrpSpPr>
        <p:cNvPr id="1" name=""/>
        <p:cNvGrpSpPr/>
        <p:nvPr/>
      </p:nvGrpSpPr>
      <p:grpSpPr>
        <a:xfrm>
          <a:off x="0" y="0"/>
          <a:ext cx="0" cy="0"/>
          <a:chOff x="0" y="0"/>
          <a:chExt cx="0" cy="0"/>
        </a:xfrm>
      </p:grpSpPr>
      <p:sp>
        <p:nvSpPr>
          <p:cNvPr id="27" name="Rectangle 26"/>
          <p:cNvSpPr/>
          <p:nvPr userDrawn="1"/>
        </p:nvSpPr>
        <p:spPr>
          <a:xfrm>
            <a:off x="552449" y="1571872"/>
            <a:ext cx="5937316" cy="3512190"/>
          </a:xfrm>
          <a:prstGeom prst="rect">
            <a:avLst/>
          </a:prstGeom>
          <a:solidFill>
            <a:srgbClr val="CC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9" name="Rectangle 28"/>
          <p:cNvSpPr/>
          <p:nvPr userDrawn="1"/>
        </p:nvSpPr>
        <p:spPr>
          <a:xfrm>
            <a:off x="657938" y="1658870"/>
            <a:ext cx="5763683" cy="3315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8" name="TextBox 17"/>
          <p:cNvSpPr txBox="1"/>
          <p:nvPr userDrawn="1"/>
        </p:nvSpPr>
        <p:spPr>
          <a:xfrm>
            <a:off x="552450" y="6356351"/>
            <a:ext cx="5467350" cy="291170"/>
          </a:xfrm>
          <a:prstGeom prst="rect">
            <a:avLst/>
          </a:prstGeom>
          <a:noFill/>
        </p:spPr>
        <p:txBody>
          <a:bodyPr wrap="square" rtlCol="0">
            <a:spAutoFit/>
          </a:bodyPr>
          <a:lstStyle/>
          <a:p>
            <a:r>
              <a:rPr lang="en-GB" sz="1292" b="0" dirty="0">
                <a:solidFill>
                  <a:schemeClr val="tx1">
                    <a:lumMod val="50000"/>
                    <a:lumOff val="50000"/>
                  </a:schemeClr>
                </a:solidFill>
              </a:rPr>
              <a:t>Are children and young people in your team improving? Conclusion</a:t>
            </a:r>
          </a:p>
        </p:txBody>
      </p:sp>
      <p:sp>
        <p:nvSpPr>
          <p:cNvPr id="15" name="Rectangle 14"/>
          <p:cNvSpPr/>
          <p:nvPr userDrawn="1"/>
        </p:nvSpPr>
        <p:spPr>
          <a:xfrm>
            <a:off x="0" y="0"/>
            <a:ext cx="232615" cy="6858000"/>
          </a:xfrm>
          <a:prstGeom prst="rect">
            <a:avLst/>
          </a:prstGeom>
          <a:solidFill>
            <a:srgbClr val="2C9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60" name="Content Placeholder 171"/>
          <p:cNvSpPr>
            <a:spLocks noGrp="1"/>
          </p:cNvSpPr>
          <p:nvPr>
            <p:ph sz="quarter" idx="25"/>
          </p:nvPr>
        </p:nvSpPr>
        <p:spPr>
          <a:xfrm>
            <a:off x="718516" y="1743967"/>
            <a:ext cx="5628827" cy="3106011"/>
          </a:xfrm>
          <a:prstGeom prst="rect">
            <a:avLst/>
          </a:prstGeom>
        </p:spPr>
        <p:txBody>
          <a:bodyPr>
            <a:normAutofit/>
          </a:bodyPr>
          <a:lstStyle>
            <a:lvl1pPr marL="0" indent="0">
              <a:buNone/>
              <a:defRPr sz="1108"/>
            </a:lvl1pPr>
          </a:lstStyle>
          <a:p>
            <a:pPr lvl="0"/>
            <a:endParaRPr lang="en-GB" dirty="0"/>
          </a:p>
        </p:txBody>
      </p:sp>
      <p:sp>
        <p:nvSpPr>
          <p:cNvPr id="76" name="Rectangle 75"/>
          <p:cNvSpPr/>
          <p:nvPr userDrawn="1"/>
        </p:nvSpPr>
        <p:spPr>
          <a:xfrm>
            <a:off x="477745" y="358775"/>
            <a:ext cx="8257442" cy="887935"/>
          </a:xfrm>
          <a:prstGeom prst="rect">
            <a:avLst/>
          </a:prstGeom>
        </p:spPr>
        <p:txBody>
          <a:bodyPr wrap="square">
            <a:spAutoFit/>
          </a:bodyPr>
          <a:lstStyle/>
          <a:p>
            <a:r>
              <a:rPr lang="en-GB" sz="2585" b="1" dirty="0">
                <a:solidFill>
                  <a:schemeClr val="tx1"/>
                </a:solidFill>
              </a:rPr>
              <a:t>Are children</a:t>
            </a:r>
            <a:r>
              <a:rPr lang="en-GB" sz="2585" b="1" baseline="0" dirty="0">
                <a:solidFill>
                  <a:schemeClr val="tx1"/>
                </a:solidFill>
              </a:rPr>
              <a:t> and young people in your team improving?</a:t>
            </a:r>
          </a:p>
          <a:p>
            <a:r>
              <a:rPr lang="en-GB" sz="2585" b="1" baseline="0" dirty="0">
                <a:solidFill>
                  <a:schemeClr val="tx1"/>
                </a:solidFill>
              </a:rPr>
              <a:t>Conclusion</a:t>
            </a:r>
            <a:endParaRPr lang="en-GB" sz="2585" b="1" dirty="0">
              <a:solidFill>
                <a:schemeClr val="tx1"/>
              </a:solidFill>
            </a:endParaRPr>
          </a:p>
        </p:txBody>
      </p:sp>
      <p:sp>
        <p:nvSpPr>
          <p:cNvPr id="42" name="Rectangle 41"/>
          <p:cNvSpPr/>
          <p:nvPr userDrawn="1"/>
        </p:nvSpPr>
        <p:spPr>
          <a:xfrm>
            <a:off x="7191604" y="-102344"/>
            <a:ext cx="1959574" cy="475748"/>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43" name="Content Placeholder 5"/>
          <p:cNvSpPr>
            <a:spLocks noGrp="1"/>
          </p:cNvSpPr>
          <p:nvPr>
            <p:ph sz="quarter" idx="39" hasCustomPrompt="1"/>
          </p:nvPr>
        </p:nvSpPr>
        <p:spPr>
          <a:xfrm>
            <a:off x="7258930" y="36576"/>
            <a:ext cx="1789672" cy="277813"/>
          </a:xfrm>
        </p:spPr>
        <p:txBody>
          <a:bodyPr/>
          <a:lstStyle>
            <a:lvl1pPr algn="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GB" dirty="0"/>
              <a:t>Team Name</a:t>
            </a:r>
          </a:p>
        </p:txBody>
      </p:sp>
      <p:sp>
        <p:nvSpPr>
          <p:cNvPr id="28" name="Rectangle 27"/>
          <p:cNvSpPr/>
          <p:nvPr userDrawn="1"/>
        </p:nvSpPr>
        <p:spPr>
          <a:xfrm>
            <a:off x="0" y="-116974"/>
            <a:ext cx="244380" cy="7204836"/>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12"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3874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6038388" y="1340768"/>
            <a:ext cx="2808659" cy="432048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Date Placeholder 2"/>
          <p:cNvSpPr>
            <a:spLocks noGrp="1"/>
          </p:cNvSpPr>
          <p:nvPr>
            <p:ph type="dt" sz="half" idx="10"/>
          </p:nvPr>
        </p:nvSpPr>
        <p:spPr/>
        <p:txBody>
          <a:bodyPr/>
          <a:lstStyle/>
          <a:p>
            <a:r>
              <a:rPr lang="en-GB" dirty="0"/>
              <a:t>www.corc.uk.net</a:t>
            </a:r>
          </a:p>
        </p:txBody>
      </p:sp>
      <p:graphicFrame>
        <p:nvGraphicFramePr>
          <p:cNvPr id="4" name="Chart 3"/>
          <p:cNvGraphicFramePr/>
          <p:nvPr userDrawn="1">
            <p:extLst>
              <p:ext uri="{D42A27DB-BD31-4B8C-83A1-F6EECF244321}">
                <p14:modId xmlns:p14="http://schemas.microsoft.com/office/powerpoint/2010/main" val="2398212695"/>
              </p:ext>
            </p:extLst>
          </p:nvPr>
        </p:nvGraphicFramePr>
        <p:xfrm>
          <a:off x="179512" y="1268760"/>
          <a:ext cx="5760640"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3"/>
          <p:cNvSpPr>
            <a:spLocks noGrp="1"/>
          </p:cNvSpPr>
          <p:nvPr>
            <p:ph type="body" sz="half" idx="2"/>
          </p:nvPr>
        </p:nvSpPr>
        <p:spPr>
          <a:xfrm>
            <a:off x="6186173" y="1443508"/>
            <a:ext cx="2648273" cy="41149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Title Placeholder 1"/>
          <p:cNvSpPr>
            <a:spLocks noGrp="1"/>
          </p:cNvSpPr>
          <p:nvPr>
            <p:ph type="title"/>
          </p:nvPr>
        </p:nvSpPr>
        <p:spPr>
          <a:xfrm>
            <a:off x="467544" y="188640"/>
            <a:ext cx="8229600" cy="634082"/>
          </a:xfrm>
          <a:prstGeom prst="rect">
            <a:avLst/>
          </a:prstGeom>
        </p:spPr>
        <p:txBody>
          <a:bodyPr vert="horz" lIns="91440" tIns="45720" rIns="91440" bIns="45720" rtlCol="0" anchor="ctr">
            <a:normAutofit/>
          </a:bodyPr>
          <a:lstStyle/>
          <a:p>
            <a:r>
              <a:rPr lang="en-US" dirty="0"/>
              <a:t>Title</a:t>
            </a:r>
            <a:endParaRPr lang="en-GB" dirty="0"/>
          </a:p>
        </p:txBody>
      </p:sp>
    </p:spTree>
    <p:extLst>
      <p:ext uri="{BB962C8B-B14F-4D97-AF65-F5344CB8AC3E}">
        <p14:creationId xmlns:p14="http://schemas.microsoft.com/office/powerpoint/2010/main" val="29654496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am_Measures3boxes">
    <p:spTree>
      <p:nvGrpSpPr>
        <p:cNvPr id="1" name=""/>
        <p:cNvGrpSpPr/>
        <p:nvPr/>
      </p:nvGrpSpPr>
      <p:grpSpPr>
        <a:xfrm>
          <a:off x="0" y="0"/>
          <a:ext cx="0" cy="0"/>
          <a:chOff x="0" y="0"/>
          <a:chExt cx="0" cy="0"/>
        </a:xfrm>
      </p:grpSpPr>
      <p:sp>
        <p:nvSpPr>
          <p:cNvPr id="23" name="Rectangle 22"/>
          <p:cNvSpPr/>
          <p:nvPr userDrawn="1"/>
        </p:nvSpPr>
        <p:spPr>
          <a:xfrm>
            <a:off x="549227" y="1053389"/>
            <a:ext cx="8121407" cy="2236110"/>
          </a:xfrm>
          <a:prstGeom prst="rect">
            <a:avLst/>
          </a:prstGeom>
          <a:solidFill>
            <a:srgbClr val="CC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59" name="Rectangle 58"/>
          <p:cNvSpPr/>
          <p:nvPr userDrawn="1"/>
        </p:nvSpPr>
        <p:spPr>
          <a:xfrm>
            <a:off x="549227" y="3325171"/>
            <a:ext cx="8121407" cy="1350962"/>
          </a:xfrm>
          <a:prstGeom prst="rect">
            <a:avLst/>
          </a:prstGeom>
          <a:solidFill>
            <a:srgbClr val="CC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8" name="TextBox 17"/>
          <p:cNvSpPr txBox="1"/>
          <p:nvPr userDrawn="1"/>
        </p:nvSpPr>
        <p:spPr>
          <a:xfrm>
            <a:off x="552450" y="6356351"/>
            <a:ext cx="5467350" cy="291170"/>
          </a:xfrm>
          <a:prstGeom prst="rect">
            <a:avLst/>
          </a:prstGeom>
          <a:noFill/>
        </p:spPr>
        <p:txBody>
          <a:bodyPr wrap="square" rtlCol="0">
            <a:spAutoFit/>
          </a:bodyPr>
          <a:lstStyle/>
          <a:p>
            <a:r>
              <a:rPr lang="en-GB" sz="1292" b="0" dirty="0">
                <a:solidFill>
                  <a:schemeClr val="tx1">
                    <a:lumMod val="50000"/>
                    <a:lumOff val="50000"/>
                  </a:schemeClr>
                </a:solidFill>
              </a:rPr>
              <a:t>Are children and young people in your team improving?</a:t>
            </a:r>
          </a:p>
        </p:txBody>
      </p:sp>
      <p:sp>
        <p:nvSpPr>
          <p:cNvPr id="15" name="Rectangle 14"/>
          <p:cNvSpPr/>
          <p:nvPr userDrawn="1"/>
        </p:nvSpPr>
        <p:spPr>
          <a:xfrm>
            <a:off x="0" y="0"/>
            <a:ext cx="232615" cy="6858000"/>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1" name="Rectangle 30"/>
          <p:cNvSpPr/>
          <p:nvPr userDrawn="1"/>
        </p:nvSpPr>
        <p:spPr>
          <a:xfrm>
            <a:off x="2362914" y="1214851"/>
            <a:ext cx="1945183" cy="433324"/>
          </a:xfrm>
          <a:prstGeom prst="rect">
            <a:avLst/>
          </a:prstGeom>
          <a:noFill/>
        </p:spPr>
        <p:txBody>
          <a:bodyPr wrap="square">
            <a:spAutoFit/>
          </a:bodyPr>
          <a:lstStyle/>
          <a:p>
            <a:r>
              <a:rPr lang="en-GB" sz="1108" b="1" dirty="0">
                <a:solidFill>
                  <a:srgbClr val="144066"/>
                </a:solidFill>
              </a:rPr>
              <a:t>How many CYP with</a:t>
            </a:r>
            <a:r>
              <a:rPr lang="en-GB" sz="1108" b="1" baseline="0" dirty="0">
                <a:solidFill>
                  <a:srgbClr val="144066"/>
                </a:solidFill>
              </a:rPr>
              <a:t> </a:t>
            </a:r>
            <a:r>
              <a:rPr lang="en-GB" sz="1108" b="1" dirty="0">
                <a:solidFill>
                  <a:srgbClr val="144066"/>
                </a:solidFill>
              </a:rPr>
              <a:t>a T1 measure have a paired T2?</a:t>
            </a:r>
          </a:p>
        </p:txBody>
      </p:sp>
      <p:sp>
        <p:nvSpPr>
          <p:cNvPr id="76" name="Rectangle 75"/>
          <p:cNvSpPr/>
          <p:nvPr userDrawn="1"/>
        </p:nvSpPr>
        <p:spPr>
          <a:xfrm>
            <a:off x="477745" y="358774"/>
            <a:ext cx="8257442" cy="490134"/>
          </a:xfrm>
          <a:prstGeom prst="rect">
            <a:avLst/>
          </a:prstGeom>
        </p:spPr>
        <p:txBody>
          <a:bodyPr wrap="square">
            <a:spAutoFit/>
          </a:bodyPr>
          <a:lstStyle/>
          <a:p>
            <a:r>
              <a:rPr lang="en-GB" sz="2585" b="1" dirty="0"/>
              <a:t>Are children</a:t>
            </a:r>
            <a:r>
              <a:rPr lang="en-GB" sz="2585" b="1" baseline="0" dirty="0"/>
              <a:t> and young people in your team improving?</a:t>
            </a:r>
            <a:endParaRPr lang="en-GB" sz="2585" b="1" dirty="0">
              <a:solidFill>
                <a:srgbClr val="FF0000"/>
              </a:solidFill>
            </a:endParaRPr>
          </a:p>
        </p:txBody>
      </p:sp>
      <p:sp>
        <p:nvSpPr>
          <p:cNvPr id="20" name="Rectangle 19"/>
          <p:cNvSpPr/>
          <p:nvPr userDrawn="1"/>
        </p:nvSpPr>
        <p:spPr>
          <a:xfrm>
            <a:off x="691699" y="1178277"/>
            <a:ext cx="707245" cy="262829"/>
          </a:xfrm>
          <a:prstGeom prst="rect">
            <a:avLst/>
          </a:prstGeom>
          <a:noFill/>
        </p:spPr>
        <p:txBody>
          <a:bodyPr wrap="none">
            <a:spAutoFit/>
          </a:bodyPr>
          <a:lstStyle/>
          <a:p>
            <a:r>
              <a:rPr lang="en-GB" sz="1108" b="1" dirty="0">
                <a:solidFill>
                  <a:srgbClr val="144066"/>
                </a:solidFill>
              </a:rPr>
              <a:t>Measure</a:t>
            </a:r>
          </a:p>
        </p:txBody>
      </p:sp>
      <p:sp>
        <p:nvSpPr>
          <p:cNvPr id="21" name="Rectangle 20"/>
          <p:cNvSpPr/>
          <p:nvPr userDrawn="1"/>
        </p:nvSpPr>
        <p:spPr>
          <a:xfrm>
            <a:off x="4563225" y="1214851"/>
            <a:ext cx="1934577" cy="603820"/>
          </a:xfrm>
          <a:prstGeom prst="rect">
            <a:avLst/>
          </a:prstGeom>
          <a:noFill/>
        </p:spPr>
        <p:txBody>
          <a:bodyPr wrap="square">
            <a:spAutoFit/>
          </a:bodyPr>
          <a:lstStyle/>
          <a:p>
            <a:r>
              <a:rPr lang="en-GB" sz="1108" b="1" dirty="0">
                <a:solidFill>
                  <a:srgbClr val="144066"/>
                </a:solidFill>
              </a:rPr>
              <a:t>How much have CYP on average changed between </a:t>
            </a:r>
          </a:p>
          <a:p>
            <a:r>
              <a:rPr lang="en-GB" sz="1108" b="1" dirty="0">
                <a:solidFill>
                  <a:srgbClr val="144066"/>
                </a:solidFill>
              </a:rPr>
              <a:t>T1 and T2?</a:t>
            </a:r>
          </a:p>
        </p:txBody>
      </p:sp>
      <p:sp>
        <p:nvSpPr>
          <p:cNvPr id="26" name="Rectangle 25"/>
          <p:cNvSpPr/>
          <p:nvPr userDrawn="1"/>
        </p:nvSpPr>
        <p:spPr>
          <a:xfrm>
            <a:off x="6701395" y="1214851"/>
            <a:ext cx="1930828" cy="603820"/>
          </a:xfrm>
          <a:prstGeom prst="rect">
            <a:avLst/>
          </a:prstGeom>
          <a:noFill/>
        </p:spPr>
        <p:txBody>
          <a:bodyPr wrap="square">
            <a:spAutoFit/>
          </a:bodyPr>
          <a:lstStyle/>
          <a:p>
            <a:r>
              <a:rPr lang="en-GB" sz="1108" b="1" dirty="0">
                <a:solidFill>
                  <a:srgbClr val="144066"/>
                </a:solidFill>
              </a:rPr>
              <a:t>What proportion of CYP improved, stayed the same </a:t>
            </a:r>
            <a:br>
              <a:rPr lang="en-GB" sz="1108" b="1" dirty="0">
                <a:solidFill>
                  <a:srgbClr val="144066"/>
                </a:solidFill>
              </a:rPr>
            </a:br>
            <a:r>
              <a:rPr lang="en-GB" sz="1108" b="1" dirty="0">
                <a:solidFill>
                  <a:srgbClr val="144066"/>
                </a:solidFill>
              </a:rPr>
              <a:t>or</a:t>
            </a:r>
            <a:r>
              <a:rPr lang="en-GB" sz="1108" b="1" baseline="0" dirty="0">
                <a:solidFill>
                  <a:srgbClr val="144066"/>
                </a:solidFill>
              </a:rPr>
              <a:t> deteriorated?</a:t>
            </a:r>
            <a:endParaRPr lang="en-GB" sz="1108" b="1" dirty="0">
              <a:solidFill>
                <a:srgbClr val="144066"/>
              </a:solidFill>
            </a:endParaRPr>
          </a:p>
        </p:txBody>
      </p:sp>
      <p:sp>
        <p:nvSpPr>
          <p:cNvPr id="4" name="Content Placeholder 3"/>
          <p:cNvSpPr>
            <a:spLocks noGrp="1"/>
          </p:cNvSpPr>
          <p:nvPr>
            <p:ph sz="quarter" idx="33"/>
          </p:nvPr>
        </p:nvSpPr>
        <p:spPr>
          <a:xfrm>
            <a:off x="671317" y="2012920"/>
            <a:ext cx="1495385" cy="1202196"/>
          </a:xfrm>
        </p:spPr>
        <p:txBody>
          <a:bodyPr/>
          <a:lstStyle/>
          <a:p>
            <a:pPr lvl="0"/>
            <a:endParaRPr lang="en-GB" dirty="0"/>
          </a:p>
        </p:txBody>
      </p:sp>
      <p:sp>
        <p:nvSpPr>
          <p:cNvPr id="7" name="Content Placeholder 6"/>
          <p:cNvSpPr>
            <a:spLocks noGrp="1"/>
          </p:cNvSpPr>
          <p:nvPr>
            <p:ph sz="quarter" idx="34"/>
          </p:nvPr>
        </p:nvSpPr>
        <p:spPr>
          <a:xfrm>
            <a:off x="671317" y="3406230"/>
            <a:ext cx="1495385" cy="1188847"/>
          </a:xfrm>
        </p:spPr>
        <p:txBody>
          <a:bodyPr/>
          <a:lstStyle/>
          <a:p>
            <a:pPr lvl="0"/>
            <a:endParaRPr lang="en-GB" dirty="0"/>
          </a:p>
        </p:txBody>
      </p:sp>
      <p:sp>
        <p:nvSpPr>
          <p:cNvPr id="28" name="Rectangle 27"/>
          <p:cNvSpPr/>
          <p:nvPr userDrawn="1"/>
        </p:nvSpPr>
        <p:spPr>
          <a:xfrm>
            <a:off x="549227" y="4718811"/>
            <a:ext cx="8121407" cy="1350962"/>
          </a:xfrm>
          <a:prstGeom prst="rect">
            <a:avLst/>
          </a:prstGeom>
          <a:solidFill>
            <a:srgbClr val="CC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5" name="Content Placeholder 6"/>
          <p:cNvSpPr>
            <a:spLocks noGrp="1"/>
          </p:cNvSpPr>
          <p:nvPr>
            <p:ph sz="quarter" idx="38"/>
          </p:nvPr>
        </p:nvSpPr>
        <p:spPr>
          <a:xfrm>
            <a:off x="651060" y="4836445"/>
            <a:ext cx="1495385" cy="1188847"/>
          </a:xfrm>
        </p:spPr>
        <p:txBody>
          <a:bodyPr/>
          <a:lstStyle/>
          <a:p>
            <a:pPr lvl="0"/>
            <a:endParaRPr lang="en-GB" dirty="0"/>
          </a:p>
        </p:txBody>
      </p:sp>
      <p:sp>
        <p:nvSpPr>
          <p:cNvPr id="47" name="Rectangle 46"/>
          <p:cNvSpPr/>
          <p:nvPr userDrawn="1"/>
        </p:nvSpPr>
        <p:spPr>
          <a:xfrm>
            <a:off x="7191604" y="-102344"/>
            <a:ext cx="1959574" cy="475748"/>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6" name="Content Placeholder 5"/>
          <p:cNvSpPr>
            <a:spLocks noGrp="1"/>
          </p:cNvSpPr>
          <p:nvPr>
            <p:ph sz="quarter" idx="39" hasCustomPrompt="1"/>
          </p:nvPr>
        </p:nvSpPr>
        <p:spPr>
          <a:xfrm>
            <a:off x="7258930" y="36576"/>
            <a:ext cx="1789672" cy="277813"/>
          </a:xfrm>
        </p:spPr>
        <p:txBody>
          <a:bodyPr/>
          <a:lstStyle>
            <a:lvl1pPr algn="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GB" dirty="0"/>
              <a:t>Team Name</a:t>
            </a:r>
          </a:p>
        </p:txBody>
      </p:sp>
      <p:sp>
        <p:nvSpPr>
          <p:cNvPr id="49" name="Rectangle 48"/>
          <p:cNvSpPr/>
          <p:nvPr userDrawn="1"/>
        </p:nvSpPr>
        <p:spPr>
          <a:xfrm>
            <a:off x="2403535" y="2001255"/>
            <a:ext cx="1946343" cy="12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50" name="Rectangle 49"/>
          <p:cNvSpPr/>
          <p:nvPr userDrawn="1"/>
        </p:nvSpPr>
        <p:spPr>
          <a:xfrm>
            <a:off x="4515327" y="2001255"/>
            <a:ext cx="1941961" cy="12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51" name="Rectangle 50"/>
          <p:cNvSpPr/>
          <p:nvPr userDrawn="1"/>
        </p:nvSpPr>
        <p:spPr>
          <a:xfrm>
            <a:off x="6614489" y="2001255"/>
            <a:ext cx="1941607" cy="12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52" name="Content Placeholder 171"/>
          <p:cNvSpPr>
            <a:spLocks noGrp="1"/>
          </p:cNvSpPr>
          <p:nvPr>
            <p:ph sz="quarter" idx="13"/>
          </p:nvPr>
        </p:nvSpPr>
        <p:spPr>
          <a:xfrm>
            <a:off x="2457554" y="2012078"/>
            <a:ext cx="1827692" cy="1194036"/>
          </a:xfrm>
          <a:prstGeom prst="rect">
            <a:avLst/>
          </a:prstGeom>
        </p:spPr>
        <p:txBody>
          <a:bodyPr/>
          <a:lstStyle>
            <a:lvl1pPr marL="0" indent="0">
              <a:buNone/>
              <a:defRPr/>
            </a:lvl1pPr>
          </a:lstStyle>
          <a:p>
            <a:pPr lvl="0"/>
            <a:endParaRPr lang="en-GB" dirty="0"/>
          </a:p>
        </p:txBody>
      </p:sp>
      <p:sp>
        <p:nvSpPr>
          <p:cNvPr id="53" name="Content Placeholder 171"/>
          <p:cNvSpPr>
            <a:spLocks noGrp="1"/>
          </p:cNvSpPr>
          <p:nvPr>
            <p:ph sz="quarter" idx="18"/>
          </p:nvPr>
        </p:nvSpPr>
        <p:spPr>
          <a:xfrm>
            <a:off x="4565970" y="2012078"/>
            <a:ext cx="1827692" cy="1194036"/>
          </a:xfrm>
          <a:prstGeom prst="rect">
            <a:avLst/>
          </a:prstGeom>
        </p:spPr>
        <p:txBody>
          <a:bodyPr/>
          <a:lstStyle>
            <a:lvl1pPr marL="0" indent="0">
              <a:buNone/>
              <a:defRPr/>
            </a:lvl1pPr>
          </a:lstStyle>
          <a:p>
            <a:pPr lvl="0"/>
            <a:endParaRPr lang="en-GB" dirty="0"/>
          </a:p>
        </p:txBody>
      </p:sp>
      <p:sp>
        <p:nvSpPr>
          <p:cNvPr id="54" name="Content Placeholder 171"/>
          <p:cNvSpPr>
            <a:spLocks noGrp="1"/>
          </p:cNvSpPr>
          <p:nvPr>
            <p:ph sz="quarter" idx="31"/>
          </p:nvPr>
        </p:nvSpPr>
        <p:spPr>
          <a:xfrm>
            <a:off x="6674385" y="2012078"/>
            <a:ext cx="1827692" cy="1194036"/>
          </a:xfrm>
          <a:prstGeom prst="rect">
            <a:avLst/>
          </a:prstGeom>
        </p:spPr>
        <p:txBody>
          <a:bodyPr/>
          <a:lstStyle>
            <a:lvl1pPr marL="0" indent="0">
              <a:buNone/>
              <a:defRPr/>
            </a:lvl1pPr>
          </a:lstStyle>
          <a:p>
            <a:pPr lvl="0"/>
            <a:endParaRPr lang="en-GB" dirty="0"/>
          </a:p>
        </p:txBody>
      </p:sp>
      <p:sp>
        <p:nvSpPr>
          <p:cNvPr id="64" name="Rectangle 63"/>
          <p:cNvSpPr/>
          <p:nvPr userDrawn="1"/>
        </p:nvSpPr>
        <p:spPr>
          <a:xfrm>
            <a:off x="2400791" y="3409214"/>
            <a:ext cx="1946343" cy="12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65" name="Rectangle 64"/>
          <p:cNvSpPr/>
          <p:nvPr userDrawn="1"/>
        </p:nvSpPr>
        <p:spPr>
          <a:xfrm>
            <a:off x="4512583" y="3409214"/>
            <a:ext cx="1941961" cy="12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66" name="Rectangle 65"/>
          <p:cNvSpPr/>
          <p:nvPr userDrawn="1"/>
        </p:nvSpPr>
        <p:spPr>
          <a:xfrm>
            <a:off x="6611745" y="3409214"/>
            <a:ext cx="1941607" cy="12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67" name="Content Placeholder 171"/>
          <p:cNvSpPr>
            <a:spLocks noGrp="1"/>
          </p:cNvSpPr>
          <p:nvPr>
            <p:ph sz="quarter" idx="40"/>
          </p:nvPr>
        </p:nvSpPr>
        <p:spPr>
          <a:xfrm>
            <a:off x="2454810" y="3420038"/>
            <a:ext cx="1827692" cy="1194036"/>
          </a:xfrm>
          <a:prstGeom prst="rect">
            <a:avLst/>
          </a:prstGeom>
        </p:spPr>
        <p:txBody>
          <a:bodyPr/>
          <a:lstStyle>
            <a:lvl1pPr marL="0" indent="0">
              <a:buNone/>
              <a:defRPr/>
            </a:lvl1pPr>
          </a:lstStyle>
          <a:p>
            <a:pPr lvl="0"/>
            <a:endParaRPr lang="en-GB" dirty="0"/>
          </a:p>
        </p:txBody>
      </p:sp>
      <p:sp>
        <p:nvSpPr>
          <p:cNvPr id="68" name="Content Placeholder 171"/>
          <p:cNvSpPr>
            <a:spLocks noGrp="1"/>
          </p:cNvSpPr>
          <p:nvPr>
            <p:ph sz="quarter" idx="41"/>
          </p:nvPr>
        </p:nvSpPr>
        <p:spPr>
          <a:xfrm>
            <a:off x="4563225" y="3420038"/>
            <a:ext cx="1827692" cy="1194036"/>
          </a:xfrm>
          <a:prstGeom prst="rect">
            <a:avLst/>
          </a:prstGeom>
        </p:spPr>
        <p:txBody>
          <a:bodyPr/>
          <a:lstStyle>
            <a:lvl1pPr marL="0" indent="0">
              <a:buNone/>
              <a:defRPr/>
            </a:lvl1pPr>
          </a:lstStyle>
          <a:p>
            <a:pPr lvl="0"/>
            <a:endParaRPr lang="en-GB" dirty="0"/>
          </a:p>
        </p:txBody>
      </p:sp>
      <p:sp>
        <p:nvSpPr>
          <p:cNvPr id="69" name="Content Placeholder 171"/>
          <p:cNvSpPr>
            <a:spLocks noGrp="1"/>
          </p:cNvSpPr>
          <p:nvPr>
            <p:ph sz="quarter" idx="42"/>
          </p:nvPr>
        </p:nvSpPr>
        <p:spPr>
          <a:xfrm>
            <a:off x="6671641" y="3420038"/>
            <a:ext cx="1827692" cy="1194036"/>
          </a:xfrm>
          <a:prstGeom prst="rect">
            <a:avLst/>
          </a:prstGeom>
        </p:spPr>
        <p:txBody>
          <a:bodyPr/>
          <a:lstStyle>
            <a:lvl1pPr marL="0" indent="0">
              <a:buNone/>
              <a:defRPr/>
            </a:lvl1pPr>
          </a:lstStyle>
          <a:p>
            <a:pPr lvl="0"/>
            <a:endParaRPr lang="en-GB" dirty="0"/>
          </a:p>
        </p:txBody>
      </p:sp>
      <p:sp>
        <p:nvSpPr>
          <p:cNvPr id="70" name="Rectangle 69"/>
          <p:cNvSpPr/>
          <p:nvPr userDrawn="1"/>
        </p:nvSpPr>
        <p:spPr>
          <a:xfrm>
            <a:off x="2380534" y="4793807"/>
            <a:ext cx="1946343" cy="12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1" name="Rectangle 70"/>
          <p:cNvSpPr/>
          <p:nvPr userDrawn="1"/>
        </p:nvSpPr>
        <p:spPr>
          <a:xfrm>
            <a:off x="4492326" y="4793807"/>
            <a:ext cx="1941961" cy="12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4" name="Rectangle 73"/>
          <p:cNvSpPr/>
          <p:nvPr userDrawn="1"/>
        </p:nvSpPr>
        <p:spPr>
          <a:xfrm>
            <a:off x="6591488" y="4793807"/>
            <a:ext cx="1941607" cy="12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5" name="Content Placeholder 171"/>
          <p:cNvSpPr>
            <a:spLocks noGrp="1"/>
          </p:cNvSpPr>
          <p:nvPr>
            <p:ph sz="quarter" idx="43"/>
          </p:nvPr>
        </p:nvSpPr>
        <p:spPr>
          <a:xfrm>
            <a:off x="2434553" y="4804630"/>
            <a:ext cx="1827692" cy="1194036"/>
          </a:xfrm>
          <a:prstGeom prst="rect">
            <a:avLst/>
          </a:prstGeom>
        </p:spPr>
        <p:txBody>
          <a:bodyPr/>
          <a:lstStyle>
            <a:lvl1pPr marL="0" indent="0">
              <a:buNone/>
              <a:defRPr/>
            </a:lvl1pPr>
          </a:lstStyle>
          <a:p>
            <a:pPr lvl="0"/>
            <a:endParaRPr lang="en-GB" dirty="0"/>
          </a:p>
        </p:txBody>
      </p:sp>
      <p:sp>
        <p:nvSpPr>
          <p:cNvPr id="77" name="Content Placeholder 171"/>
          <p:cNvSpPr>
            <a:spLocks noGrp="1"/>
          </p:cNvSpPr>
          <p:nvPr>
            <p:ph sz="quarter" idx="44"/>
          </p:nvPr>
        </p:nvSpPr>
        <p:spPr>
          <a:xfrm>
            <a:off x="4542968" y="4804630"/>
            <a:ext cx="1827692" cy="1194036"/>
          </a:xfrm>
          <a:prstGeom prst="rect">
            <a:avLst/>
          </a:prstGeom>
        </p:spPr>
        <p:txBody>
          <a:bodyPr/>
          <a:lstStyle>
            <a:lvl1pPr marL="0" indent="0">
              <a:buNone/>
              <a:defRPr/>
            </a:lvl1pPr>
          </a:lstStyle>
          <a:p>
            <a:pPr lvl="0"/>
            <a:endParaRPr lang="en-GB" dirty="0"/>
          </a:p>
        </p:txBody>
      </p:sp>
      <p:sp>
        <p:nvSpPr>
          <p:cNvPr id="78" name="Content Placeholder 171"/>
          <p:cNvSpPr>
            <a:spLocks noGrp="1"/>
          </p:cNvSpPr>
          <p:nvPr>
            <p:ph sz="quarter" idx="45"/>
          </p:nvPr>
        </p:nvSpPr>
        <p:spPr>
          <a:xfrm>
            <a:off x="6651384" y="4804630"/>
            <a:ext cx="1827692" cy="1194036"/>
          </a:xfrm>
          <a:prstGeom prst="rect">
            <a:avLst/>
          </a:prstGeom>
        </p:spPr>
        <p:txBody>
          <a:bodyPr/>
          <a:lstStyle>
            <a:lvl1pPr marL="0" indent="0">
              <a:buNone/>
              <a:defRPr/>
            </a:lvl1pPr>
          </a:lstStyle>
          <a:p>
            <a:pPr lvl="0"/>
            <a:endParaRPr lang="en-GB" dirty="0"/>
          </a:p>
        </p:txBody>
      </p:sp>
      <p:sp>
        <p:nvSpPr>
          <p:cNvPr id="38" name="Rectangle 37"/>
          <p:cNvSpPr/>
          <p:nvPr userDrawn="1"/>
        </p:nvSpPr>
        <p:spPr>
          <a:xfrm>
            <a:off x="0" y="-116974"/>
            <a:ext cx="244380" cy="7204836"/>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37"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42213851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am_Measures3boxes_Conclusion">
    <p:spTree>
      <p:nvGrpSpPr>
        <p:cNvPr id="1" name=""/>
        <p:cNvGrpSpPr/>
        <p:nvPr/>
      </p:nvGrpSpPr>
      <p:grpSpPr>
        <a:xfrm>
          <a:off x="0" y="0"/>
          <a:ext cx="0" cy="0"/>
          <a:chOff x="0" y="0"/>
          <a:chExt cx="0" cy="0"/>
        </a:xfrm>
      </p:grpSpPr>
      <p:sp>
        <p:nvSpPr>
          <p:cNvPr id="18" name="TextBox 17"/>
          <p:cNvSpPr txBox="1"/>
          <p:nvPr userDrawn="1"/>
        </p:nvSpPr>
        <p:spPr>
          <a:xfrm>
            <a:off x="552450" y="6356351"/>
            <a:ext cx="5467350" cy="291170"/>
          </a:xfrm>
          <a:prstGeom prst="rect">
            <a:avLst/>
          </a:prstGeom>
          <a:noFill/>
        </p:spPr>
        <p:txBody>
          <a:bodyPr wrap="square" rtlCol="0">
            <a:spAutoFit/>
          </a:bodyPr>
          <a:lstStyle/>
          <a:p>
            <a:r>
              <a:rPr lang="en-GB" sz="1292" b="0" dirty="0">
                <a:solidFill>
                  <a:schemeClr val="tx1">
                    <a:lumMod val="50000"/>
                    <a:lumOff val="50000"/>
                  </a:schemeClr>
                </a:solidFill>
              </a:rPr>
              <a:t>Are children and young people in your team improving?</a:t>
            </a:r>
          </a:p>
        </p:txBody>
      </p:sp>
      <p:sp>
        <p:nvSpPr>
          <p:cNvPr id="76" name="Rectangle 75"/>
          <p:cNvSpPr/>
          <p:nvPr userDrawn="1"/>
        </p:nvSpPr>
        <p:spPr>
          <a:xfrm>
            <a:off x="477745" y="358774"/>
            <a:ext cx="8257442" cy="490134"/>
          </a:xfrm>
          <a:prstGeom prst="rect">
            <a:avLst/>
          </a:prstGeom>
        </p:spPr>
        <p:txBody>
          <a:bodyPr wrap="square">
            <a:spAutoFit/>
          </a:bodyPr>
          <a:lstStyle/>
          <a:p>
            <a:r>
              <a:rPr lang="en-GB" sz="2585" b="1" dirty="0"/>
              <a:t>Are children</a:t>
            </a:r>
            <a:r>
              <a:rPr lang="en-GB" sz="2585" b="1" baseline="0" dirty="0"/>
              <a:t> and young people in your team improving?</a:t>
            </a:r>
            <a:endParaRPr lang="en-GB" sz="2585" b="1" dirty="0">
              <a:solidFill>
                <a:srgbClr val="FF0000"/>
              </a:solidFill>
            </a:endParaRPr>
          </a:p>
        </p:txBody>
      </p:sp>
      <p:sp>
        <p:nvSpPr>
          <p:cNvPr id="47" name="Rectangle 46"/>
          <p:cNvSpPr/>
          <p:nvPr userDrawn="1"/>
        </p:nvSpPr>
        <p:spPr>
          <a:xfrm>
            <a:off x="7191604" y="-102344"/>
            <a:ext cx="1959574" cy="475748"/>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6" name="Content Placeholder 5"/>
          <p:cNvSpPr>
            <a:spLocks noGrp="1"/>
          </p:cNvSpPr>
          <p:nvPr>
            <p:ph sz="quarter" idx="39" hasCustomPrompt="1"/>
          </p:nvPr>
        </p:nvSpPr>
        <p:spPr>
          <a:xfrm>
            <a:off x="7258930" y="36576"/>
            <a:ext cx="1789672" cy="277813"/>
          </a:xfrm>
        </p:spPr>
        <p:txBody>
          <a:bodyPr/>
          <a:lstStyle>
            <a:lvl1pPr algn="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GB" dirty="0"/>
              <a:t>Team Name</a:t>
            </a:r>
          </a:p>
        </p:txBody>
      </p:sp>
      <p:sp>
        <p:nvSpPr>
          <p:cNvPr id="48" name="Rectangle 47"/>
          <p:cNvSpPr/>
          <p:nvPr userDrawn="1"/>
        </p:nvSpPr>
        <p:spPr>
          <a:xfrm>
            <a:off x="549227" y="1053389"/>
            <a:ext cx="8121407" cy="2236110"/>
          </a:xfrm>
          <a:prstGeom prst="rect">
            <a:avLst/>
          </a:prstGeom>
          <a:solidFill>
            <a:srgbClr val="CC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9" name="Rectangle 48"/>
          <p:cNvSpPr/>
          <p:nvPr userDrawn="1"/>
        </p:nvSpPr>
        <p:spPr>
          <a:xfrm>
            <a:off x="549227" y="3325171"/>
            <a:ext cx="8121407" cy="1350962"/>
          </a:xfrm>
          <a:prstGeom prst="rect">
            <a:avLst/>
          </a:prstGeom>
          <a:solidFill>
            <a:srgbClr val="CC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50" name="Rectangle 49"/>
          <p:cNvSpPr/>
          <p:nvPr userDrawn="1"/>
        </p:nvSpPr>
        <p:spPr>
          <a:xfrm>
            <a:off x="2362914" y="1214851"/>
            <a:ext cx="1945183" cy="433324"/>
          </a:xfrm>
          <a:prstGeom prst="rect">
            <a:avLst/>
          </a:prstGeom>
          <a:noFill/>
        </p:spPr>
        <p:txBody>
          <a:bodyPr wrap="square">
            <a:spAutoFit/>
          </a:bodyPr>
          <a:lstStyle/>
          <a:p>
            <a:r>
              <a:rPr lang="en-GB" sz="1108" b="1" dirty="0">
                <a:solidFill>
                  <a:srgbClr val="144066"/>
                </a:solidFill>
              </a:rPr>
              <a:t>How many CYP with</a:t>
            </a:r>
            <a:r>
              <a:rPr lang="en-GB" sz="1108" b="1" baseline="0" dirty="0">
                <a:solidFill>
                  <a:srgbClr val="144066"/>
                </a:solidFill>
              </a:rPr>
              <a:t> </a:t>
            </a:r>
            <a:r>
              <a:rPr lang="en-GB" sz="1108" b="1" dirty="0">
                <a:solidFill>
                  <a:srgbClr val="144066"/>
                </a:solidFill>
              </a:rPr>
              <a:t>a T1 measure have a paired T2?</a:t>
            </a:r>
          </a:p>
        </p:txBody>
      </p:sp>
      <p:sp>
        <p:nvSpPr>
          <p:cNvPr id="51" name="Rectangle 50"/>
          <p:cNvSpPr/>
          <p:nvPr userDrawn="1"/>
        </p:nvSpPr>
        <p:spPr>
          <a:xfrm>
            <a:off x="691699" y="1178277"/>
            <a:ext cx="707245" cy="262829"/>
          </a:xfrm>
          <a:prstGeom prst="rect">
            <a:avLst/>
          </a:prstGeom>
          <a:noFill/>
        </p:spPr>
        <p:txBody>
          <a:bodyPr wrap="none">
            <a:spAutoFit/>
          </a:bodyPr>
          <a:lstStyle/>
          <a:p>
            <a:r>
              <a:rPr lang="en-GB" sz="1108" b="1" dirty="0">
                <a:solidFill>
                  <a:srgbClr val="144066"/>
                </a:solidFill>
              </a:rPr>
              <a:t>Measure</a:t>
            </a:r>
          </a:p>
        </p:txBody>
      </p:sp>
      <p:sp>
        <p:nvSpPr>
          <p:cNvPr id="52" name="Rectangle 51"/>
          <p:cNvSpPr/>
          <p:nvPr userDrawn="1"/>
        </p:nvSpPr>
        <p:spPr>
          <a:xfrm>
            <a:off x="4563225" y="1214851"/>
            <a:ext cx="1934577" cy="603820"/>
          </a:xfrm>
          <a:prstGeom prst="rect">
            <a:avLst/>
          </a:prstGeom>
          <a:noFill/>
        </p:spPr>
        <p:txBody>
          <a:bodyPr wrap="square">
            <a:spAutoFit/>
          </a:bodyPr>
          <a:lstStyle/>
          <a:p>
            <a:r>
              <a:rPr lang="en-GB" sz="1108" b="1" dirty="0">
                <a:solidFill>
                  <a:srgbClr val="144066"/>
                </a:solidFill>
              </a:rPr>
              <a:t>How much have CYP on average changed between </a:t>
            </a:r>
          </a:p>
          <a:p>
            <a:r>
              <a:rPr lang="en-GB" sz="1108" b="1" dirty="0">
                <a:solidFill>
                  <a:srgbClr val="144066"/>
                </a:solidFill>
              </a:rPr>
              <a:t>T1 and T2?</a:t>
            </a:r>
          </a:p>
        </p:txBody>
      </p:sp>
      <p:sp>
        <p:nvSpPr>
          <p:cNvPr id="53" name="Rectangle 52"/>
          <p:cNvSpPr/>
          <p:nvPr userDrawn="1"/>
        </p:nvSpPr>
        <p:spPr>
          <a:xfrm>
            <a:off x="6701395" y="1214851"/>
            <a:ext cx="1930828" cy="603820"/>
          </a:xfrm>
          <a:prstGeom prst="rect">
            <a:avLst/>
          </a:prstGeom>
          <a:noFill/>
        </p:spPr>
        <p:txBody>
          <a:bodyPr wrap="square">
            <a:spAutoFit/>
          </a:bodyPr>
          <a:lstStyle/>
          <a:p>
            <a:r>
              <a:rPr lang="en-GB" sz="1108" b="1" dirty="0">
                <a:solidFill>
                  <a:srgbClr val="144066"/>
                </a:solidFill>
              </a:rPr>
              <a:t>What proportion of CYP improved, stayed the same </a:t>
            </a:r>
            <a:br>
              <a:rPr lang="en-GB" sz="1108" b="1" dirty="0">
                <a:solidFill>
                  <a:srgbClr val="144066"/>
                </a:solidFill>
              </a:rPr>
            </a:br>
            <a:r>
              <a:rPr lang="en-GB" sz="1108" b="1" dirty="0">
                <a:solidFill>
                  <a:srgbClr val="144066"/>
                </a:solidFill>
              </a:rPr>
              <a:t>or</a:t>
            </a:r>
            <a:r>
              <a:rPr lang="en-GB" sz="1108" b="1" baseline="0" dirty="0">
                <a:solidFill>
                  <a:srgbClr val="144066"/>
                </a:solidFill>
              </a:rPr>
              <a:t> deteriorated?</a:t>
            </a:r>
            <a:endParaRPr lang="en-GB" sz="1108" b="1" dirty="0">
              <a:solidFill>
                <a:srgbClr val="144066"/>
              </a:solidFill>
            </a:endParaRPr>
          </a:p>
        </p:txBody>
      </p:sp>
      <p:sp>
        <p:nvSpPr>
          <p:cNvPr id="54" name="Content Placeholder 3"/>
          <p:cNvSpPr>
            <a:spLocks noGrp="1"/>
          </p:cNvSpPr>
          <p:nvPr>
            <p:ph sz="quarter" idx="33"/>
          </p:nvPr>
        </p:nvSpPr>
        <p:spPr>
          <a:xfrm>
            <a:off x="671317" y="2012920"/>
            <a:ext cx="1495385" cy="1202196"/>
          </a:xfrm>
        </p:spPr>
        <p:txBody>
          <a:bodyPr/>
          <a:lstStyle/>
          <a:p>
            <a:pPr lvl="0"/>
            <a:endParaRPr lang="en-GB" dirty="0"/>
          </a:p>
        </p:txBody>
      </p:sp>
      <p:sp>
        <p:nvSpPr>
          <p:cNvPr id="55" name="Content Placeholder 6"/>
          <p:cNvSpPr>
            <a:spLocks noGrp="1"/>
          </p:cNvSpPr>
          <p:nvPr>
            <p:ph sz="quarter" idx="34"/>
          </p:nvPr>
        </p:nvSpPr>
        <p:spPr>
          <a:xfrm>
            <a:off x="671317" y="3406230"/>
            <a:ext cx="1495385" cy="1188847"/>
          </a:xfrm>
        </p:spPr>
        <p:txBody>
          <a:bodyPr/>
          <a:lstStyle/>
          <a:p>
            <a:pPr lvl="0"/>
            <a:endParaRPr lang="en-GB" dirty="0"/>
          </a:p>
        </p:txBody>
      </p:sp>
      <p:sp>
        <p:nvSpPr>
          <p:cNvPr id="56" name="Rectangle 55"/>
          <p:cNvSpPr/>
          <p:nvPr userDrawn="1"/>
        </p:nvSpPr>
        <p:spPr>
          <a:xfrm>
            <a:off x="549227" y="4718811"/>
            <a:ext cx="8121407" cy="1350962"/>
          </a:xfrm>
          <a:prstGeom prst="rect">
            <a:avLst/>
          </a:prstGeom>
          <a:solidFill>
            <a:srgbClr val="CC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57" name="Content Placeholder 6"/>
          <p:cNvSpPr>
            <a:spLocks noGrp="1"/>
          </p:cNvSpPr>
          <p:nvPr>
            <p:ph sz="quarter" idx="38"/>
          </p:nvPr>
        </p:nvSpPr>
        <p:spPr>
          <a:xfrm>
            <a:off x="651060" y="4836445"/>
            <a:ext cx="1495385" cy="1188847"/>
          </a:xfrm>
        </p:spPr>
        <p:txBody>
          <a:bodyPr/>
          <a:lstStyle/>
          <a:p>
            <a:pPr lvl="0"/>
            <a:endParaRPr lang="en-GB" dirty="0"/>
          </a:p>
        </p:txBody>
      </p:sp>
      <p:sp>
        <p:nvSpPr>
          <p:cNvPr id="58" name="Rectangle 57"/>
          <p:cNvSpPr/>
          <p:nvPr userDrawn="1"/>
        </p:nvSpPr>
        <p:spPr>
          <a:xfrm>
            <a:off x="2403535" y="2001255"/>
            <a:ext cx="1946343" cy="12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62" name="Rectangle 61"/>
          <p:cNvSpPr/>
          <p:nvPr userDrawn="1"/>
        </p:nvSpPr>
        <p:spPr>
          <a:xfrm>
            <a:off x="4515327" y="2001255"/>
            <a:ext cx="1941961" cy="12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63" name="Rectangle 62"/>
          <p:cNvSpPr/>
          <p:nvPr userDrawn="1"/>
        </p:nvSpPr>
        <p:spPr>
          <a:xfrm>
            <a:off x="6614489" y="2001255"/>
            <a:ext cx="1941607" cy="12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64" name="Content Placeholder 171"/>
          <p:cNvSpPr>
            <a:spLocks noGrp="1"/>
          </p:cNvSpPr>
          <p:nvPr>
            <p:ph sz="quarter" idx="13"/>
          </p:nvPr>
        </p:nvSpPr>
        <p:spPr>
          <a:xfrm>
            <a:off x="2457554" y="2012078"/>
            <a:ext cx="1827692" cy="1194036"/>
          </a:xfrm>
          <a:prstGeom prst="rect">
            <a:avLst/>
          </a:prstGeom>
        </p:spPr>
        <p:txBody>
          <a:bodyPr/>
          <a:lstStyle>
            <a:lvl1pPr marL="0" indent="0">
              <a:buNone/>
              <a:defRPr/>
            </a:lvl1pPr>
          </a:lstStyle>
          <a:p>
            <a:pPr lvl="0"/>
            <a:endParaRPr lang="en-GB" dirty="0"/>
          </a:p>
        </p:txBody>
      </p:sp>
      <p:sp>
        <p:nvSpPr>
          <p:cNvPr id="65" name="Content Placeholder 171"/>
          <p:cNvSpPr>
            <a:spLocks noGrp="1"/>
          </p:cNvSpPr>
          <p:nvPr>
            <p:ph sz="quarter" idx="18"/>
          </p:nvPr>
        </p:nvSpPr>
        <p:spPr>
          <a:xfrm>
            <a:off x="4565970" y="2012078"/>
            <a:ext cx="1827692" cy="1194036"/>
          </a:xfrm>
          <a:prstGeom prst="rect">
            <a:avLst/>
          </a:prstGeom>
        </p:spPr>
        <p:txBody>
          <a:bodyPr/>
          <a:lstStyle>
            <a:lvl1pPr marL="0" indent="0">
              <a:buNone/>
              <a:defRPr/>
            </a:lvl1pPr>
          </a:lstStyle>
          <a:p>
            <a:pPr lvl="0"/>
            <a:endParaRPr lang="en-GB" dirty="0"/>
          </a:p>
        </p:txBody>
      </p:sp>
      <p:sp>
        <p:nvSpPr>
          <p:cNvPr id="66" name="Content Placeholder 171"/>
          <p:cNvSpPr>
            <a:spLocks noGrp="1"/>
          </p:cNvSpPr>
          <p:nvPr>
            <p:ph sz="quarter" idx="31"/>
          </p:nvPr>
        </p:nvSpPr>
        <p:spPr>
          <a:xfrm>
            <a:off x="6674385" y="2012078"/>
            <a:ext cx="1827692" cy="1194036"/>
          </a:xfrm>
          <a:prstGeom prst="rect">
            <a:avLst/>
          </a:prstGeom>
        </p:spPr>
        <p:txBody>
          <a:bodyPr/>
          <a:lstStyle>
            <a:lvl1pPr marL="0" indent="0">
              <a:buNone/>
              <a:defRPr/>
            </a:lvl1pPr>
          </a:lstStyle>
          <a:p>
            <a:pPr lvl="0"/>
            <a:endParaRPr lang="en-GB" dirty="0"/>
          </a:p>
        </p:txBody>
      </p:sp>
      <p:sp>
        <p:nvSpPr>
          <p:cNvPr id="67" name="Rectangle 66"/>
          <p:cNvSpPr/>
          <p:nvPr userDrawn="1"/>
        </p:nvSpPr>
        <p:spPr>
          <a:xfrm>
            <a:off x="2400791" y="3409214"/>
            <a:ext cx="1946343" cy="12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68" name="Rectangle 67"/>
          <p:cNvSpPr/>
          <p:nvPr userDrawn="1"/>
        </p:nvSpPr>
        <p:spPr>
          <a:xfrm>
            <a:off x="4512583" y="3409214"/>
            <a:ext cx="1941961" cy="12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69" name="Rectangle 68"/>
          <p:cNvSpPr/>
          <p:nvPr userDrawn="1"/>
        </p:nvSpPr>
        <p:spPr>
          <a:xfrm>
            <a:off x="6611745" y="3409214"/>
            <a:ext cx="1941607" cy="12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0" name="Content Placeholder 171"/>
          <p:cNvSpPr>
            <a:spLocks noGrp="1"/>
          </p:cNvSpPr>
          <p:nvPr>
            <p:ph sz="quarter" idx="40"/>
          </p:nvPr>
        </p:nvSpPr>
        <p:spPr>
          <a:xfrm>
            <a:off x="2454810" y="3420038"/>
            <a:ext cx="1827692" cy="1194036"/>
          </a:xfrm>
          <a:prstGeom prst="rect">
            <a:avLst/>
          </a:prstGeom>
        </p:spPr>
        <p:txBody>
          <a:bodyPr/>
          <a:lstStyle>
            <a:lvl1pPr marL="0" indent="0">
              <a:buNone/>
              <a:defRPr/>
            </a:lvl1pPr>
          </a:lstStyle>
          <a:p>
            <a:pPr lvl="0"/>
            <a:endParaRPr lang="en-GB" dirty="0"/>
          </a:p>
        </p:txBody>
      </p:sp>
      <p:sp>
        <p:nvSpPr>
          <p:cNvPr id="71" name="Content Placeholder 171"/>
          <p:cNvSpPr>
            <a:spLocks noGrp="1"/>
          </p:cNvSpPr>
          <p:nvPr>
            <p:ph sz="quarter" idx="41"/>
          </p:nvPr>
        </p:nvSpPr>
        <p:spPr>
          <a:xfrm>
            <a:off x="4563225" y="3420038"/>
            <a:ext cx="1827692" cy="1194036"/>
          </a:xfrm>
          <a:prstGeom prst="rect">
            <a:avLst/>
          </a:prstGeom>
        </p:spPr>
        <p:txBody>
          <a:bodyPr/>
          <a:lstStyle>
            <a:lvl1pPr marL="0" indent="0">
              <a:buNone/>
              <a:defRPr/>
            </a:lvl1pPr>
          </a:lstStyle>
          <a:p>
            <a:pPr lvl="0"/>
            <a:endParaRPr lang="en-GB" dirty="0"/>
          </a:p>
        </p:txBody>
      </p:sp>
      <p:sp>
        <p:nvSpPr>
          <p:cNvPr id="74" name="Content Placeholder 171"/>
          <p:cNvSpPr>
            <a:spLocks noGrp="1"/>
          </p:cNvSpPr>
          <p:nvPr>
            <p:ph sz="quarter" idx="42"/>
          </p:nvPr>
        </p:nvSpPr>
        <p:spPr>
          <a:xfrm>
            <a:off x="6671641" y="3420038"/>
            <a:ext cx="1827692" cy="1194036"/>
          </a:xfrm>
          <a:prstGeom prst="rect">
            <a:avLst/>
          </a:prstGeom>
        </p:spPr>
        <p:txBody>
          <a:bodyPr/>
          <a:lstStyle>
            <a:lvl1pPr marL="0" indent="0">
              <a:buNone/>
              <a:defRPr/>
            </a:lvl1pPr>
          </a:lstStyle>
          <a:p>
            <a:pPr lvl="0"/>
            <a:endParaRPr lang="en-GB" dirty="0"/>
          </a:p>
        </p:txBody>
      </p:sp>
      <p:sp>
        <p:nvSpPr>
          <p:cNvPr id="75" name="Rectangle 74"/>
          <p:cNvSpPr/>
          <p:nvPr userDrawn="1"/>
        </p:nvSpPr>
        <p:spPr>
          <a:xfrm>
            <a:off x="2380534" y="4793807"/>
            <a:ext cx="6175562" cy="12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9" name="Content Placeholder 171"/>
          <p:cNvSpPr>
            <a:spLocks noGrp="1"/>
          </p:cNvSpPr>
          <p:nvPr>
            <p:ph sz="quarter" idx="43"/>
          </p:nvPr>
        </p:nvSpPr>
        <p:spPr>
          <a:xfrm>
            <a:off x="2434552" y="4804630"/>
            <a:ext cx="6067526" cy="1194036"/>
          </a:xfrm>
          <a:prstGeom prst="rect">
            <a:avLst/>
          </a:prstGeom>
        </p:spPr>
        <p:txBody>
          <a:bodyPr/>
          <a:lstStyle>
            <a:lvl1pPr marL="0" indent="0">
              <a:buNone/>
              <a:defRPr/>
            </a:lvl1pPr>
          </a:lstStyle>
          <a:p>
            <a:pPr lvl="0"/>
            <a:endParaRPr lang="en-GB" dirty="0"/>
          </a:p>
        </p:txBody>
      </p:sp>
      <p:sp>
        <p:nvSpPr>
          <p:cNvPr id="34" name="Rectangle 33"/>
          <p:cNvSpPr/>
          <p:nvPr userDrawn="1"/>
        </p:nvSpPr>
        <p:spPr>
          <a:xfrm>
            <a:off x="0" y="-116974"/>
            <a:ext cx="244380" cy="7204836"/>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32"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42826129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am_Measures2boxes_ROC">
    <p:spTree>
      <p:nvGrpSpPr>
        <p:cNvPr id="1" name=""/>
        <p:cNvGrpSpPr/>
        <p:nvPr/>
      </p:nvGrpSpPr>
      <p:grpSpPr>
        <a:xfrm>
          <a:off x="0" y="0"/>
          <a:ext cx="0" cy="0"/>
          <a:chOff x="0" y="0"/>
          <a:chExt cx="0" cy="0"/>
        </a:xfrm>
      </p:grpSpPr>
      <p:sp>
        <p:nvSpPr>
          <p:cNvPr id="62" name="Rectangle 61"/>
          <p:cNvSpPr/>
          <p:nvPr userDrawn="1"/>
        </p:nvSpPr>
        <p:spPr>
          <a:xfrm>
            <a:off x="535722" y="1214323"/>
            <a:ext cx="8121407" cy="2509364"/>
          </a:xfrm>
          <a:prstGeom prst="rect">
            <a:avLst/>
          </a:prstGeom>
          <a:solidFill>
            <a:srgbClr val="CC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63" name="Rectangle 62"/>
          <p:cNvSpPr/>
          <p:nvPr userDrawn="1"/>
        </p:nvSpPr>
        <p:spPr>
          <a:xfrm>
            <a:off x="535722" y="3880891"/>
            <a:ext cx="8121407" cy="1800000"/>
          </a:xfrm>
          <a:prstGeom prst="rect">
            <a:avLst/>
          </a:prstGeom>
          <a:solidFill>
            <a:srgbClr val="CC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8" name="TextBox 17"/>
          <p:cNvSpPr txBox="1"/>
          <p:nvPr userDrawn="1"/>
        </p:nvSpPr>
        <p:spPr>
          <a:xfrm>
            <a:off x="552450" y="6356351"/>
            <a:ext cx="5467350" cy="291170"/>
          </a:xfrm>
          <a:prstGeom prst="rect">
            <a:avLst/>
          </a:prstGeom>
          <a:noFill/>
        </p:spPr>
        <p:txBody>
          <a:bodyPr wrap="square" rtlCol="0">
            <a:spAutoFit/>
          </a:bodyPr>
          <a:lstStyle/>
          <a:p>
            <a:r>
              <a:rPr lang="en-GB" sz="1292" b="0" dirty="0">
                <a:solidFill>
                  <a:schemeClr val="tx1">
                    <a:lumMod val="50000"/>
                    <a:lumOff val="50000"/>
                  </a:schemeClr>
                </a:solidFill>
              </a:rPr>
              <a:t>Rest of CORC</a:t>
            </a:r>
            <a:r>
              <a:rPr lang="en-GB" sz="1292" b="0" baseline="0" dirty="0">
                <a:solidFill>
                  <a:schemeClr val="tx1">
                    <a:lumMod val="50000"/>
                    <a:lumOff val="50000"/>
                  </a:schemeClr>
                </a:solidFill>
              </a:rPr>
              <a:t> comparison</a:t>
            </a:r>
            <a:endParaRPr lang="en-GB" sz="1292" b="0" dirty="0">
              <a:solidFill>
                <a:schemeClr val="tx1">
                  <a:lumMod val="50000"/>
                  <a:lumOff val="50000"/>
                </a:schemeClr>
              </a:solidFill>
            </a:endParaRPr>
          </a:p>
        </p:txBody>
      </p:sp>
      <p:sp>
        <p:nvSpPr>
          <p:cNvPr id="31" name="Rectangle 30"/>
          <p:cNvSpPr/>
          <p:nvPr userDrawn="1"/>
        </p:nvSpPr>
        <p:spPr>
          <a:xfrm>
            <a:off x="2356161" y="1339206"/>
            <a:ext cx="1945183" cy="433324"/>
          </a:xfrm>
          <a:prstGeom prst="rect">
            <a:avLst/>
          </a:prstGeom>
          <a:noFill/>
        </p:spPr>
        <p:txBody>
          <a:bodyPr wrap="square">
            <a:spAutoFit/>
          </a:bodyPr>
          <a:lstStyle/>
          <a:p>
            <a:r>
              <a:rPr lang="en-GB" sz="1108" b="1" dirty="0">
                <a:solidFill>
                  <a:srgbClr val="144066"/>
                </a:solidFill>
              </a:rPr>
              <a:t>How many CYP with</a:t>
            </a:r>
            <a:r>
              <a:rPr lang="en-GB" sz="1108" b="1" baseline="0" dirty="0">
                <a:solidFill>
                  <a:srgbClr val="144066"/>
                </a:solidFill>
              </a:rPr>
              <a:t> </a:t>
            </a:r>
            <a:r>
              <a:rPr lang="en-GB" sz="1108" b="1" dirty="0">
                <a:solidFill>
                  <a:srgbClr val="144066"/>
                </a:solidFill>
              </a:rPr>
              <a:t>a T1 measure have a paired T2?</a:t>
            </a:r>
          </a:p>
        </p:txBody>
      </p:sp>
      <p:sp>
        <p:nvSpPr>
          <p:cNvPr id="76" name="Rectangle 75"/>
          <p:cNvSpPr/>
          <p:nvPr userDrawn="1"/>
        </p:nvSpPr>
        <p:spPr>
          <a:xfrm>
            <a:off x="477745" y="358775"/>
            <a:ext cx="8257442" cy="688971"/>
          </a:xfrm>
          <a:prstGeom prst="rect">
            <a:avLst/>
          </a:prstGeom>
        </p:spPr>
        <p:txBody>
          <a:bodyPr wrap="square">
            <a:spAutoFit/>
          </a:bodyPr>
          <a:lstStyle/>
          <a:p>
            <a:r>
              <a:rPr lang="en-GB" sz="2585" b="1" dirty="0"/>
              <a:t>Rest of CORC Comparison</a:t>
            </a:r>
          </a:p>
          <a:p>
            <a:r>
              <a:rPr lang="en-GB" sz="1292" b="1" spc="-37" dirty="0">
                <a:solidFill>
                  <a:srgbClr val="144066"/>
                </a:solidFill>
              </a:rPr>
              <a:t>This</a:t>
            </a:r>
            <a:r>
              <a:rPr lang="en-GB" sz="1292" b="1" spc="-37" baseline="0" dirty="0">
                <a:solidFill>
                  <a:srgbClr val="144066"/>
                </a:solidFill>
              </a:rPr>
              <a:t> section is to be used with caution when comparing it with your team data due to potential unrepresentative sample sizes. </a:t>
            </a:r>
            <a:endParaRPr lang="en-GB" sz="1292" b="1" spc="-37" dirty="0">
              <a:solidFill>
                <a:srgbClr val="144066"/>
              </a:solidFill>
            </a:endParaRPr>
          </a:p>
        </p:txBody>
      </p:sp>
      <p:sp>
        <p:nvSpPr>
          <p:cNvPr id="20" name="Rectangle 19"/>
          <p:cNvSpPr/>
          <p:nvPr userDrawn="1"/>
        </p:nvSpPr>
        <p:spPr>
          <a:xfrm>
            <a:off x="664689" y="1339207"/>
            <a:ext cx="707245" cy="262829"/>
          </a:xfrm>
          <a:prstGeom prst="rect">
            <a:avLst/>
          </a:prstGeom>
          <a:noFill/>
        </p:spPr>
        <p:txBody>
          <a:bodyPr wrap="none">
            <a:spAutoFit/>
          </a:bodyPr>
          <a:lstStyle/>
          <a:p>
            <a:r>
              <a:rPr lang="en-GB" sz="1108" b="1" dirty="0">
                <a:solidFill>
                  <a:srgbClr val="144066"/>
                </a:solidFill>
              </a:rPr>
              <a:t>Measure</a:t>
            </a:r>
          </a:p>
        </p:txBody>
      </p:sp>
      <p:sp>
        <p:nvSpPr>
          <p:cNvPr id="21" name="Rectangle 20"/>
          <p:cNvSpPr/>
          <p:nvPr userDrawn="1"/>
        </p:nvSpPr>
        <p:spPr>
          <a:xfrm>
            <a:off x="4556473" y="1339206"/>
            <a:ext cx="1934577" cy="603820"/>
          </a:xfrm>
          <a:prstGeom prst="rect">
            <a:avLst/>
          </a:prstGeom>
          <a:noFill/>
        </p:spPr>
        <p:txBody>
          <a:bodyPr wrap="square">
            <a:spAutoFit/>
          </a:bodyPr>
          <a:lstStyle/>
          <a:p>
            <a:r>
              <a:rPr lang="en-GB" sz="1108" b="1" dirty="0">
                <a:solidFill>
                  <a:srgbClr val="144066"/>
                </a:solidFill>
              </a:rPr>
              <a:t>How much have CYP on average changed between </a:t>
            </a:r>
          </a:p>
          <a:p>
            <a:r>
              <a:rPr lang="en-GB" sz="1108" b="1" dirty="0">
                <a:solidFill>
                  <a:srgbClr val="144066"/>
                </a:solidFill>
              </a:rPr>
              <a:t>T1 and T2?</a:t>
            </a:r>
          </a:p>
        </p:txBody>
      </p:sp>
      <p:sp>
        <p:nvSpPr>
          <p:cNvPr id="26" name="Rectangle 25"/>
          <p:cNvSpPr/>
          <p:nvPr userDrawn="1"/>
        </p:nvSpPr>
        <p:spPr>
          <a:xfrm>
            <a:off x="6694643" y="1339206"/>
            <a:ext cx="1930828" cy="603820"/>
          </a:xfrm>
          <a:prstGeom prst="rect">
            <a:avLst/>
          </a:prstGeom>
          <a:noFill/>
        </p:spPr>
        <p:txBody>
          <a:bodyPr wrap="square">
            <a:spAutoFit/>
          </a:bodyPr>
          <a:lstStyle/>
          <a:p>
            <a:r>
              <a:rPr lang="en-GB" sz="1108" b="1" dirty="0">
                <a:solidFill>
                  <a:srgbClr val="144066"/>
                </a:solidFill>
              </a:rPr>
              <a:t>What proportion of CYP improved, stayed the </a:t>
            </a:r>
            <a:r>
              <a:rPr lang="en-GB" sz="1108" b="1">
                <a:solidFill>
                  <a:srgbClr val="144066"/>
                </a:solidFill>
              </a:rPr>
              <a:t>same </a:t>
            </a:r>
            <a:br>
              <a:rPr lang="en-GB" sz="1108" b="1">
                <a:solidFill>
                  <a:srgbClr val="144066"/>
                </a:solidFill>
              </a:rPr>
            </a:br>
            <a:r>
              <a:rPr lang="en-GB" sz="1108" b="1">
                <a:solidFill>
                  <a:srgbClr val="144066"/>
                </a:solidFill>
              </a:rPr>
              <a:t>or</a:t>
            </a:r>
            <a:r>
              <a:rPr lang="en-GB" sz="1108" b="1" baseline="0">
                <a:solidFill>
                  <a:srgbClr val="144066"/>
                </a:solidFill>
              </a:rPr>
              <a:t> </a:t>
            </a:r>
            <a:r>
              <a:rPr lang="en-GB" sz="1108" b="1" baseline="0" dirty="0">
                <a:solidFill>
                  <a:srgbClr val="144066"/>
                </a:solidFill>
              </a:rPr>
              <a:t>deteriorated?</a:t>
            </a:r>
            <a:endParaRPr lang="en-GB" sz="1108" b="1" dirty="0">
              <a:solidFill>
                <a:srgbClr val="144066"/>
              </a:solidFill>
            </a:endParaRPr>
          </a:p>
        </p:txBody>
      </p:sp>
      <p:sp>
        <p:nvSpPr>
          <p:cNvPr id="42" name="Rectangle 41"/>
          <p:cNvSpPr/>
          <p:nvPr userDrawn="1"/>
        </p:nvSpPr>
        <p:spPr>
          <a:xfrm>
            <a:off x="7191604" y="-102344"/>
            <a:ext cx="1959574" cy="475748"/>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30" name="TextBox 29"/>
          <p:cNvSpPr txBox="1"/>
          <p:nvPr userDrawn="1"/>
        </p:nvSpPr>
        <p:spPr>
          <a:xfrm>
            <a:off x="7263050" y="29154"/>
            <a:ext cx="1789672" cy="291170"/>
          </a:xfrm>
          <a:prstGeom prst="rect">
            <a:avLst/>
          </a:prstGeom>
          <a:noFill/>
        </p:spPr>
        <p:txBody>
          <a:bodyPr wrap="square" rtlCol="0">
            <a:spAutoFit/>
          </a:bodyPr>
          <a:lstStyle/>
          <a:p>
            <a:pPr algn="r"/>
            <a:r>
              <a:rPr lang="en-GB" sz="1292" b="1" dirty="0">
                <a:solidFill>
                  <a:schemeClr val="bg1"/>
                </a:solidFill>
              </a:rPr>
              <a:t>Rest</a:t>
            </a:r>
            <a:r>
              <a:rPr lang="en-GB" sz="1292" b="1" baseline="0" dirty="0">
                <a:solidFill>
                  <a:schemeClr val="bg1"/>
                </a:solidFill>
              </a:rPr>
              <a:t> of CORC</a:t>
            </a:r>
            <a:endParaRPr lang="en-GB" sz="1292" b="1" dirty="0">
              <a:solidFill>
                <a:schemeClr val="bg1"/>
              </a:solidFill>
            </a:endParaRPr>
          </a:p>
        </p:txBody>
      </p:sp>
      <p:sp>
        <p:nvSpPr>
          <p:cNvPr id="34" name="Content Placeholder 3"/>
          <p:cNvSpPr>
            <a:spLocks noGrp="1"/>
          </p:cNvSpPr>
          <p:nvPr>
            <p:ph sz="quarter" idx="33"/>
          </p:nvPr>
        </p:nvSpPr>
        <p:spPr>
          <a:xfrm>
            <a:off x="657812" y="2012188"/>
            <a:ext cx="1495385" cy="1601787"/>
          </a:xfrm>
        </p:spPr>
        <p:txBody>
          <a:bodyPr/>
          <a:lstStyle/>
          <a:p>
            <a:pPr lvl="0"/>
            <a:endParaRPr lang="en-GB" dirty="0"/>
          </a:p>
        </p:txBody>
      </p:sp>
      <p:sp>
        <p:nvSpPr>
          <p:cNvPr id="44" name="Content Placeholder 6"/>
          <p:cNvSpPr>
            <a:spLocks noGrp="1"/>
          </p:cNvSpPr>
          <p:nvPr>
            <p:ph sz="quarter" idx="34"/>
          </p:nvPr>
        </p:nvSpPr>
        <p:spPr>
          <a:xfrm>
            <a:off x="657812" y="3973191"/>
            <a:ext cx="1495385" cy="1584000"/>
          </a:xfrm>
        </p:spPr>
        <p:txBody>
          <a:bodyPr/>
          <a:lstStyle/>
          <a:p>
            <a:pPr lvl="0"/>
            <a:endParaRPr lang="en-GB" dirty="0"/>
          </a:p>
        </p:txBody>
      </p:sp>
      <p:sp>
        <p:nvSpPr>
          <p:cNvPr id="45" name="Rectangle 44"/>
          <p:cNvSpPr/>
          <p:nvPr userDrawn="1"/>
        </p:nvSpPr>
        <p:spPr>
          <a:xfrm>
            <a:off x="2403535" y="2001254"/>
            <a:ext cx="1946343" cy="161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6" name="Rectangle 45"/>
          <p:cNvSpPr/>
          <p:nvPr userDrawn="1"/>
        </p:nvSpPr>
        <p:spPr>
          <a:xfrm>
            <a:off x="4515327" y="2001254"/>
            <a:ext cx="1941961" cy="161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7" name="Rectangle 46"/>
          <p:cNvSpPr/>
          <p:nvPr userDrawn="1"/>
        </p:nvSpPr>
        <p:spPr>
          <a:xfrm>
            <a:off x="6614489" y="2001254"/>
            <a:ext cx="1941607" cy="161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8" name="Content Placeholder 171"/>
          <p:cNvSpPr>
            <a:spLocks noGrp="1"/>
          </p:cNvSpPr>
          <p:nvPr>
            <p:ph sz="quarter" idx="13"/>
          </p:nvPr>
        </p:nvSpPr>
        <p:spPr>
          <a:xfrm>
            <a:off x="2457554" y="2021080"/>
            <a:ext cx="1827692" cy="1584000"/>
          </a:xfrm>
          <a:prstGeom prst="rect">
            <a:avLst/>
          </a:prstGeom>
        </p:spPr>
        <p:txBody>
          <a:bodyPr/>
          <a:lstStyle>
            <a:lvl1pPr marL="0" indent="0">
              <a:buNone/>
              <a:defRPr/>
            </a:lvl1pPr>
          </a:lstStyle>
          <a:p>
            <a:pPr lvl="0"/>
            <a:endParaRPr lang="en-GB" dirty="0"/>
          </a:p>
        </p:txBody>
      </p:sp>
      <p:sp>
        <p:nvSpPr>
          <p:cNvPr id="49" name="Content Placeholder 171"/>
          <p:cNvSpPr>
            <a:spLocks noGrp="1"/>
          </p:cNvSpPr>
          <p:nvPr>
            <p:ph sz="quarter" idx="18"/>
          </p:nvPr>
        </p:nvSpPr>
        <p:spPr>
          <a:xfrm>
            <a:off x="4565970" y="2021080"/>
            <a:ext cx="1827692" cy="1584000"/>
          </a:xfrm>
          <a:prstGeom prst="rect">
            <a:avLst/>
          </a:prstGeom>
        </p:spPr>
        <p:txBody>
          <a:bodyPr/>
          <a:lstStyle>
            <a:lvl1pPr marL="0" indent="0">
              <a:buNone/>
              <a:defRPr/>
            </a:lvl1pPr>
          </a:lstStyle>
          <a:p>
            <a:pPr lvl="0"/>
            <a:endParaRPr lang="en-GB" dirty="0"/>
          </a:p>
        </p:txBody>
      </p:sp>
      <p:sp>
        <p:nvSpPr>
          <p:cNvPr id="50" name="Content Placeholder 171"/>
          <p:cNvSpPr>
            <a:spLocks noGrp="1"/>
          </p:cNvSpPr>
          <p:nvPr>
            <p:ph sz="quarter" idx="31"/>
          </p:nvPr>
        </p:nvSpPr>
        <p:spPr>
          <a:xfrm>
            <a:off x="6674385" y="2021080"/>
            <a:ext cx="1827692" cy="1584000"/>
          </a:xfrm>
          <a:prstGeom prst="rect">
            <a:avLst/>
          </a:prstGeom>
        </p:spPr>
        <p:txBody>
          <a:bodyPr/>
          <a:lstStyle>
            <a:lvl1pPr marL="0" indent="0">
              <a:buNone/>
              <a:defRPr/>
            </a:lvl1pPr>
          </a:lstStyle>
          <a:p>
            <a:pPr lvl="0"/>
            <a:endParaRPr lang="en-GB" dirty="0"/>
          </a:p>
        </p:txBody>
      </p:sp>
      <p:sp>
        <p:nvSpPr>
          <p:cNvPr id="51" name="Rectangle 50"/>
          <p:cNvSpPr/>
          <p:nvPr userDrawn="1"/>
        </p:nvSpPr>
        <p:spPr>
          <a:xfrm>
            <a:off x="2403535" y="3953365"/>
            <a:ext cx="1946343" cy="161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52" name="Rectangle 51"/>
          <p:cNvSpPr/>
          <p:nvPr userDrawn="1"/>
        </p:nvSpPr>
        <p:spPr>
          <a:xfrm>
            <a:off x="4515327" y="3953365"/>
            <a:ext cx="1941961" cy="161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53" name="Rectangle 52"/>
          <p:cNvSpPr/>
          <p:nvPr userDrawn="1"/>
        </p:nvSpPr>
        <p:spPr>
          <a:xfrm>
            <a:off x="6614489" y="3953365"/>
            <a:ext cx="1941607" cy="161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54" name="Content Placeholder 171"/>
          <p:cNvSpPr>
            <a:spLocks noGrp="1"/>
          </p:cNvSpPr>
          <p:nvPr>
            <p:ph sz="quarter" idx="40"/>
          </p:nvPr>
        </p:nvSpPr>
        <p:spPr>
          <a:xfrm>
            <a:off x="2457554" y="3973191"/>
            <a:ext cx="1827692" cy="1584000"/>
          </a:xfrm>
          <a:prstGeom prst="rect">
            <a:avLst/>
          </a:prstGeom>
        </p:spPr>
        <p:txBody>
          <a:bodyPr/>
          <a:lstStyle>
            <a:lvl1pPr marL="0" indent="0">
              <a:buNone/>
              <a:defRPr/>
            </a:lvl1pPr>
          </a:lstStyle>
          <a:p>
            <a:pPr lvl="0"/>
            <a:endParaRPr lang="en-GB" dirty="0"/>
          </a:p>
        </p:txBody>
      </p:sp>
      <p:sp>
        <p:nvSpPr>
          <p:cNvPr id="55" name="Content Placeholder 171"/>
          <p:cNvSpPr>
            <a:spLocks noGrp="1"/>
          </p:cNvSpPr>
          <p:nvPr>
            <p:ph sz="quarter" idx="41"/>
          </p:nvPr>
        </p:nvSpPr>
        <p:spPr>
          <a:xfrm>
            <a:off x="4565970" y="3973191"/>
            <a:ext cx="1827692" cy="1584000"/>
          </a:xfrm>
          <a:prstGeom prst="rect">
            <a:avLst/>
          </a:prstGeom>
        </p:spPr>
        <p:txBody>
          <a:bodyPr/>
          <a:lstStyle>
            <a:lvl1pPr marL="0" indent="0">
              <a:buNone/>
              <a:defRPr/>
            </a:lvl1pPr>
          </a:lstStyle>
          <a:p>
            <a:pPr lvl="0"/>
            <a:endParaRPr lang="en-GB" dirty="0"/>
          </a:p>
        </p:txBody>
      </p:sp>
      <p:sp>
        <p:nvSpPr>
          <p:cNvPr id="56" name="Content Placeholder 171"/>
          <p:cNvSpPr>
            <a:spLocks noGrp="1"/>
          </p:cNvSpPr>
          <p:nvPr>
            <p:ph sz="quarter" idx="42"/>
          </p:nvPr>
        </p:nvSpPr>
        <p:spPr>
          <a:xfrm>
            <a:off x="6674385" y="3973191"/>
            <a:ext cx="1827692" cy="1584000"/>
          </a:xfrm>
          <a:prstGeom prst="rect">
            <a:avLst/>
          </a:prstGeom>
        </p:spPr>
        <p:txBody>
          <a:bodyPr/>
          <a:lstStyle>
            <a:lvl1pPr marL="0" indent="0">
              <a:buNone/>
              <a:defRPr/>
            </a:lvl1pPr>
          </a:lstStyle>
          <a:p>
            <a:pPr lvl="0"/>
            <a:endParaRPr lang="en-GB" dirty="0"/>
          </a:p>
        </p:txBody>
      </p:sp>
      <p:sp>
        <p:nvSpPr>
          <p:cNvPr id="32" name="Rectangle 31"/>
          <p:cNvSpPr/>
          <p:nvPr userDrawn="1"/>
        </p:nvSpPr>
        <p:spPr>
          <a:xfrm>
            <a:off x="0" y="-116974"/>
            <a:ext cx="244380" cy="7204836"/>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28"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41682747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am_Measures3boxes_ROC">
    <p:spTree>
      <p:nvGrpSpPr>
        <p:cNvPr id="1" name=""/>
        <p:cNvGrpSpPr/>
        <p:nvPr/>
      </p:nvGrpSpPr>
      <p:grpSpPr>
        <a:xfrm>
          <a:off x="0" y="0"/>
          <a:ext cx="0" cy="0"/>
          <a:chOff x="0" y="0"/>
          <a:chExt cx="0" cy="0"/>
        </a:xfrm>
      </p:grpSpPr>
      <p:sp>
        <p:nvSpPr>
          <p:cNvPr id="18" name="TextBox 17"/>
          <p:cNvSpPr txBox="1"/>
          <p:nvPr userDrawn="1"/>
        </p:nvSpPr>
        <p:spPr>
          <a:xfrm>
            <a:off x="552450" y="6356351"/>
            <a:ext cx="5467350" cy="291170"/>
          </a:xfrm>
          <a:prstGeom prst="rect">
            <a:avLst/>
          </a:prstGeom>
          <a:noFill/>
        </p:spPr>
        <p:txBody>
          <a:bodyPr wrap="square" rtlCol="0">
            <a:spAutoFit/>
          </a:bodyPr>
          <a:lstStyle/>
          <a:p>
            <a:r>
              <a:rPr lang="en-GB" sz="1292" b="0" dirty="0">
                <a:solidFill>
                  <a:schemeClr val="tx1">
                    <a:lumMod val="50000"/>
                    <a:lumOff val="50000"/>
                  </a:schemeClr>
                </a:solidFill>
              </a:rPr>
              <a:t>Rest of CORC</a:t>
            </a:r>
            <a:r>
              <a:rPr lang="en-GB" sz="1292" b="0" baseline="0" dirty="0">
                <a:solidFill>
                  <a:schemeClr val="tx1">
                    <a:lumMod val="50000"/>
                    <a:lumOff val="50000"/>
                  </a:schemeClr>
                </a:solidFill>
              </a:rPr>
              <a:t> comparison</a:t>
            </a:r>
            <a:endParaRPr lang="en-GB" sz="1292" b="0" dirty="0">
              <a:solidFill>
                <a:schemeClr val="tx1">
                  <a:lumMod val="50000"/>
                  <a:lumOff val="50000"/>
                </a:schemeClr>
              </a:solidFill>
            </a:endParaRPr>
          </a:p>
        </p:txBody>
      </p:sp>
      <p:sp>
        <p:nvSpPr>
          <p:cNvPr id="76" name="Rectangle 75"/>
          <p:cNvSpPr/>
          <p:nvPr userDrawn="1"/>
        </p:nvSpPr>
        <p:spPr>
          <a:xfrm>
            <a:off x="477745" y="358774"/>
            <a:ext cx="8257442" cy="1086772"/>
          </a:xfrm>
          <a:prstGeom prst="rect">
            <a:avLst/>
          </a:prstGeom>
        </p:spPr>
        <p:txBody>
          <a:bodyPr wrap="square">
            <a:spAutoFit/>
          </a:bodyPr>
          <a:lstStyle/>
          <a:p>
            <a:r>
              <a:rPr lang="en-GB" sz="2585" b="1" dirty="0"/>
              <a:t>Rest of CORC Comparison</a:t>
            </a:r>
          </a:p>
          <a:p>
            <a:pPr marL="0" marR="0" indent="0" algn="l" defTabSz="422041" rtl="0" eaLnBrk="1" fontAlgn="auto" latinLnBrk="0" hangingPunct="1">
              <a:lnSpc>
                <a:spcPct val="100000"/>
              </a:lnSpc>
              <a:spcBef>
                <a:spcPts val="0"/>
              </a:spcBef>
              <a:spcAft>
                <a:spcPts val="0"/>
              </a:spcAft>
              <a:buClrTx/>
              <a:buSzTx/>
              <a:buFontTx/>
              <a:buNone/>
              <a:tabLst/>
              <a:defRPr/>
            </a:pPr>
            <a:r>
              <a:rPr lang="en-GB" sz="1292" b="1" spc="-37" dirty="0">
                <a:solidFill>
                  <a:srgbClr val="144066"/>
                </a:solidFill>
              </a:rPr>
              <a:t>This</a:t>
            </a:r>
            <a:r>
              <a:rPr lang="en-GB" sz="1292" b="1" spc="-37" baseline="0" dirty="0">
                <a:solidFill>
                  <a:srgbClr val="144066"/>
                </a:solidFill>
              </a:rPr>
              <a:t> section is to be used with caution when comparing it with your team data due to potential unrepresentative sample sizes. </a:t>
            </a:r>
            <a:endParaRPr lang="en-GB" sz="1292" b="1" spc="-37" dirty="0">
              <a:solidFill>
                <a:srgbClr val="144066"/>
              </a:solidFill>
            </a:endParaRPr>
          </a:p>
          <a:p>
            <a:endParaRPr lang="en-GB" sz="2585" b="1" dirty="0">
              <a:solidFill>
                <a:srgbClr val="FF0000"/>
              </a:solidFill>
            </a:endParaRPr>
          </a:p>
        </p:txBody>
      </p:sp>
      <p:sp>
        <p:nvSpPr>
          <p:cNvPr id="47" name="Rectangle 46"/>
          <p:cNvSpPr/>
          <p:nvPr userDrawn="1"/>
        </p:nvSpPr>
        <p:spPr>
          <a:xfrm>
            <a:off x="7191604" y="-102344"/>
            <a:ext cx="1959574" cy="475748"/>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48" name="TextBox 47"/>
          <p:cNvSpPr txBox="1"/>
          <p:nvPr userDrawn="1"/>
        </p:nvSpPr>
        <p:spPr>
          <a:xfrm>
            <a:off x="7263050" y="29154"/>
            <a:ext cx="1789672" cy="291170"/>
          </a:xfrm>
          <a:prstGeom prst="rect">
            <a:avLst/>
          </a:prstGeom>
          <a:noFill/>
        </p:spPr>
        <p:txBody>
          <a:bodyPr wrap="square" rtlCol="0">
            <a:spAutoFit/>
          </a:bodyPr>
          <a:lstStyle/>
          <a:p>
            <a:pPr algn="r"/>
            <a:r>
              <a:rPr lang="en-GB" sz="1292" b="1" dirty="0">
                <a:solidFill>
                  <a:schemeClr val="bg1"/>
                </a:solidFill>
              </a:rPr>
              <a:t>Rest</a:t>
            </a:r>
            <a:r>
              <a:rPr lang="en-GB" sz="1292" b="1" baseline="0" dirty="0">
                <a:solidFill>
                  <a:schemeClr val="bg1"/>
                </a:solidFill>
              </a:rPr>
              <a:t> of CORC</a:t>
            </a:r>
            <a:endParaRPr lang="en-GB" sz="1292" b="1" dirty="0">
              <a:solidFill>
                <a:schemeClr val="bg1"/>
              </a:solidFill>
            </a:endParaRPr>
          </a:p>
        </p:txBody>
      </p:sp>
      <p:sp>
        <p:nvSpPr>
          <p:cNvPr id="51" name="Rectangle 50"/>
          <p:cNvSpPr/>
          <p:nvPr userDrawn="1"/>
        </p:nvSpPr>
        <p:spPr>
          <a:xfrm>
            <a:off x="549227" y="1178276"/>
            <a:ext cx="8121407" cy="2111223"/>
          </a:xfrm>
          <a:prstGeom prst="rect">
            <a:avLst/>
          </a:prstGeom>
          <a:solidFill>
            <a:srgbClr val="CC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52" name="Rectangle 51"/>
          <p:cNvSpPr/>
          <p:nvPr userDrawn="1"/>
        </p:nvSpPr>
        <p:spPr>
          <a:xfrm>
            <a:off x="549227" y="3325171"/>
            <a:ext cx="8121407" cy="1350962"/>
          </a:xfrm>
          <a:prstGeom prst="rect">
            <a:avLst/>
          </a:prstGeom>
          <a:solidFill>
            <a:srgbClr val="CC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53" name="Rectangle 52"/>
          <p:cNvSpPr/>
          <p:nvPr userDrawn="1"/>
        </p:nvSpPr>
        <p:spPr>
          <a:xfrm>
            <a:off x="2362914" y="1214851"/>
            <a:ext cx="1945183" cy="433324"/>
          </a:xfrm>
          <a:prstGeom prst="rect">
            <a:avLst/>
          </a:prstGeom>
          <a:noFill/>
        </p:spPr>
        <p:txBody>
          <a:bodyPr wrap="square">
            <a:spAutoFit/>
          </a:bodyPr>
          <a:lstStyle/>
          <a:p>
            <a:r>
              <a:rPr lang="en-GB" sz="1108" b="1" dirty="0">
                <a:solidFill>
                  <a:srgbClr val="144066"/>
                </a:solidFill>
              </a:rPr>
              <a:t>How many CYP with</a:t>
            </a:r>
            <a:r>
              <a:rPr lang="en-GB" sz="1108" b="1" baseline="0" dirty="0">
                <a:solidFill>
                  <a:srgbClr val="144066"/>
                </a:solidFill>
              </a:rPr>
              <a:t> </a:t>
            </a:r>
            <a:r>
              <a:rPr lang="en-GB" sz="1108" b="1" dirty="0">
                <a:solidFill>
                  <a:srgbClr val="144066"/>
                </a:solidFill>
              </a:rPr>
              <a:t>a T1 measure have a paired T2?</a:t>
            </a:r>
          </a:p>
        </p:txBody>
      </p:sp>
      <p:sp>
        <p:nvSpPr>
          <p:cNvPr id="54" name="Rectangle 53"/>
          <p:cNvSpPr/>
          <p:nvPr userDrawn="1"/>
        </p:nvSpPr>
        <p:spPr>
          <a:xfrm>
            <a:off x="691699" y="1178277"/>
            <a:ext cx="707245" cy="262829"/>
          </a:xfrm>
          <a:prstGeom prst="rect">
            <a:avLst/>
          </a:prstGeom>
          <a:noFill/>
        </p:spPr>
        <p:txBody>
          <a:bodyPr wrap="none">
            <a:spAutoFit/>
          </a:bodyPr>
          <a:lstStyle/>
          <a:p>
            <a:r>
              <a:rPr lang="en-GB" sz="1108" b="1" dirty="0">
                <a:solidFill>
                  <a:srgbClr val="144066"/>
                </a:solidFill>
              </a:rPr>
              <a:t>Measure</a:t>
            </a:r>
          </a:p>
        </p:txBody>
      </p:sp>
      <p:sp>
        <p:nvSpPr>
          <p:cNvPr id="55" name="Rectangle 54"/>
          <p:cNvSpPr/>
          <p:nvPr userDrawn="1"/>
        </p:nvSpPr>
        <p:spPr>
          <a:xfrm>
            <a:off x="4563225" y="1214851"/>
            <a:ext cx="1934577" cy="603820"/>
          </a:xfrm>
          <a:prstGeom prst="rect">
            <a:avLst/>
          </a:prstGeom>
          <a:noFill/>
        </p:spPr>
        <p:txBody>
          <a:bodyPr wrap="square">
            <a:spAutoFit/>
          </a:bodyPr>
          <a:lstStyle/>
          <a:p>
            <a:r>
              <a:rPr lang="en-GB" sz="1108" b="1" dirty="0">
                <a:solidFill>
                  <a:srgbClr val="144066"/>
                </a:solidFill>
              </a:rPr>
              <a:t>How much have CYP on average changed between </a:t>
            </a:r>
          </a:p>
          <a:p>
            <a:r>
              <a:rPr lang="en-GB" sz="1108" b="1" dirty="0">
                <a:solidFill>
                  <a:srgbClr val="144066"/>
                </a:solidFill>
              </a:rPr>
              <a:t>T1 and T2?</a:t>
            </a:r>
          </a:p>
        </p:txBody>
      </p:sp>
      <p:sp>
        <p:nvSpPr>
          <p:cNvPr id="56" name="Rectangle 55"/>
          <p:cNvSpPr/>
          <p:nvPr userDrawn="1"/>
        </p:nvSpPr>
        <p:spPr>
          <a:xfrm>
            <a:off x="6701395" y="1214851"/>
            <a:ext cx="1930828" cy="603820"/>
          </a:xfrm>
          <a:prstGeom prst="rect">
            <a:avLst/>
          </a:prstGeom>
          <a:noFill/>
        </p:spPr>
        <p:txBody>
          <a:bodyPr wrap="square">
            <a:spAutoFit/>
          </a:bodyPr>
          <a:lstStyle/>
          <a:p>
            <a:r>
              <a:rPr lang="en-GB" sz="1108" b="1" dirty="0">
                <a:solidFill>
                  <a:srgbClr val="144066"/>
                </a:solidFill>
              </a:rPr>
              <a:t>What proportion of CYP improved, stayed the same </a:t>
            </a:r>
            <a:br>
              <a:rPr lang="en-GB" sz="1108" b="1" dirty="0">
                <a:solidFill>
                  <a:srgbClr val="144066"/>
                </a:solidFill>
              </a:rPr>
            </a:br>
            <a:r>
              <a:rPr lang="en-GB" sz="1108" b="1" dirty="0">
                <a:solidFill>
                  <a:srgbClr val="144066"/>
                </a:solidFill>
              </a:rPr>
              <a:t>or</a:t>
            </a:r>
            <a:r>
              <a:rPr lang="en-GB" sz="1108" b="1" baseline="0" dirty="0">
                <a:solidFill>
                  <a:srgbClr val="144066"/>
                </a:solidFill>
              </a:rPr>
              <a:t> deteriorated?</a:t>
            </a:r>
            <a:endParaRPr lang="en-GB" sz="1108" b="1" dirty="0">
              <a:solidFill>
                <a:srgbClr val="144066"/>
              </a:solidFill>
            </a:endParaRPr>
          </a:p>
        </p:txBody>
      </p:sp>
      <p:sp>
        <p:nvSpPr>
          <p:cNvPr id="57" name="Content Placeholder 3"/>
          <p:cNvSpPr>
            <a:spLocks noGrp="1"/>
          </p:cNvSpPr>
          <p:nvPr>
            <p:ph sz="quarter" idx="33"/>
          </p:nvPr>
        </p:nvSpPr>
        <p:spPr>
          <a:xfrm>
            <a:off x="671317" y="2012920"/>
            <a:ext cx="1495385" cy="1202196"/>
          </a:xfrm>
        </p:spPr>
        <p:txBody>
          <a:bodyPr/>
          <a:lstStyle/>
          <a:p>
            <a:pPr lvl="0"/>
            <a:endParaRPr lang="en-GB" dirty="0"/>
          </a:p>
        </p:txBody>
      </p:sp>
      <p:sp>
        <p:nvSpPr>
          <p:cNvPr id="58" name="Content Placeholder 6"/>
          <p:cNvSpPr>
            <a:spLocks noGrp="1"/>
          </p:cNvSpPr>
          <p:nvPr>
            <p:ph sz="quarter" idx="34"/>
          </p:nvPr>
        </p:nvSpPr>
        <p:spPr>
          <a:xfrm>
            <a:off x="671317" y="3406230"/>
            <a:ext cx="1495385" cy="1188847"/>
          </a:xfrm>
        </p:spPr>
        <p:txBody>
          <a:bodyPr/>
          <a:lstStyle/>
          <a:p>
            <a:pPr lvl="0"/>
            <a:endParaRPr lang="en-GB" dirty="0"/>
          </a:p>
        </p:txBody>
      </p:sp>
      <p:sp>
        <p:nvSpPr>
          <p:cNvPr id="62" name="Rectangle 61"/>
          <p:cNvSpPr/>
          <p:nvPr userDrawn="1"/>
        </p:nvSpPr>
        <p:spPr>
          <a:xfrm>
            <a:off x="549227" y="4718811"/>
            <a:ext cx="8121407" cy="1350962"/>
          </a:xfrm>
          <a:prstGeom prst="rect">
            <a:avLst/>
          </a:prstGeom>
          <a:solidFill>
            <a:srgbClr val="CCD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63" name="Content Placeholder 6"/>
          <p:cNvSpPr>
            <a:spLocks noGrp="1"/>
          </p:cNvSpPr>
          <p:nvPr>
            <p:ph sz="quarter" idx="38"/>
          </p:nvPr>
        </p:nvSpPr>
        <p:spPr>
          <a:xfrm>
            <a:off x="651060" y="4836445"/>
            <a:ext cx="1495385" cy="1188847"/>
          </a:xfrm>
        </p:spPr>
        <p:txBody>
          <a:bodyPr/>
          <a:lstStyle/>
          <a:p>
            <a:pPr lvl="0"/>
            <a:endParaRPr lang="en-GB" dirty="0"/>
          </a:p>
        </p:txBody>
      </p:sp>
      <p:sp>
        <p:nvSpPr>
          <p:cNvPr id="64" name="Rectangle 63"/>
          <p:cNvSpPr/>
          <p:nvPr userDrawn="1"/>
        </p:nvSpPr>
        <p:spPr>
          <a:xfrm>
            <a:off x="2403535" y="2001255"/>
            <a:ext cx="1946343" cy="12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65" name="Rectangle 64"/>
          <p:cNvSpPr/>
          <p:nvPr userDrawn="1"/>
        </p:nvSpPr>
        <p:spPr>
          <a:xfrm>
            <a:off x="4515327" y="2001255"/>
            <a:ext cx="1941961" cy="12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66" name="Rectangle 65"/>
          <p:cNvSpPr/>
          <p:nvPr userDrawn="1"/>
        </p:nvSpPr>
        <p:spPr>
          <a:xfrm>
            <a:off x="6614489" y="2001255"/>
            <a:ext cx="1941607" cy="12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67" name="Content Placeholder 171"/>
          <p:cNvSpPr>
            <a:spLocks noGrp="1"/>
          </p:cNvSpPr>
          <p:nvPr>
            <p:ph sz="quarter" idx="13"/>
          </p:nvPr>
        </p:nvSpPr>
        <p:spPr>
          <a:xfrm>
            <a:off x="2457554" y="2012078"/>
            <a:ext cx="1827692" cy="1194036"/>
          </a:xfrm>
          <a:prstGeom prst="rect">
            <a:avLst/>
          </a:prstGeom>
        </p:spPr>
        <p:txBody>
          <a:bodyPr/>
          <a:lstStyle>
            <a:lvl1pPr marL="0" indent="0">
              <a:buNone/>
              <a:defRPr/>
            </a:lvl1pPr>
          </a:lstStyle>
          <a:p>
            <a:pPr lvl="0"/>
            <a:endParaRPr lang="en-GB" dirty="0"/>
          </a:p>
        </p:txBody>
      </p:sp>
      <p:sp>
        <p:nvSpPr>
          <p:cNvPr id="68" name="Content Placeholder 171"/>
          <p:cNvSpPr>
            <a:spLocks noGrp="1"/>
          </p:cNvSpPr>
          <p:nvPr>
            <p:ph sz="quarter" idx="18"/>
          </p:nvPr>
        </p:nvSpPr>
        <p:spPr>
          <a:xfrm>
            <a:off x="4565970" y="2012078"/>
            <a:ext cx="1827692" cy="1194036"/>
          </a:xfrm>
          <a:prstGeom prst="rect">
            <a:avLst/>
          </a:prstGeom>
        </p:spPr>
        <p:txBody>
          <a:bodyPr/>
          <a:lstStyle>
            <a:lvl1pPr marL="0" indent="0">
              <a:buNone/>
              <a:defRPr/>
            </a:lvl1pPr>
          </a:lstStyle>
          <a:p>
            <a:pPr lvl="0"/>
            <a:endParaRPr lang="en-GB" dirty="0"/>
          </a:p>
        </p:txBody>
      </p:sp>
      <p:sp>
        <p:nvSpPr>
          <p:cNvPr id="69" name="Content Placeholder 171"/>
          <p:cNvSpPr>
            <a:spLocks noGrp="1"/>
          </p:cNvSpPr>
          <p:nvPr>
            <p:ph sz="quarter" idx="31"/>
          </p:nvPr>
        </p:nvSpPr>
        <p:spPr>
          <a:xfrm>
            <a:off x="6674385" y="2012078"/>
            <a:ext cx="1827692" cy="1194036"/>
          </a:xfrm>
          <a:prstGeom prst="rect">
            <a:avLst/>
          </a:prstGeom>
        </p:spPr>
        <p:txBody>
          <a:bodyPr/>
          <a:lstStyle>
            <a:lvl1pPr marL="0" indent="0">
              <a:buNone/>
              <a:defRPr/>
            </a:lvl1pPr>
          </a:lstStyle>
          <a:p>
            <a:pPr lvl="0"/>
            <a:endParaRPr lang="en-GB" dirty="0"/>
          </a:p>
        </p:txBody>
      </p:sp>
      <p:sp>
        <p:nvSpPr>
          <p:cNvPr id="70" name="Rectangle 69"/>
          <p:cNvSpPr/>
          <p:nvPr userDrawn="1"/>
        </p:nvSpPr>
        <p:spPr>
          <a:xfrm>
            <a:off x="2400791" y="3409214"/>
            <a:ext cx="1946343" cy="12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1" name="Rectangle 70"/>
          <p:cNvSpPr/>
          <p:nvPr userDrawn="1"/>
        </p:nvSpPr>
        <p:spPr>
          <a:xfrm>
            <a:off x="4512583" y="3409214"/>
            <a:ext cx="1941961" cy="12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4" name="Rectangle 73"/>
          <p:cNvSpPr/>
          <p:nvPr userDrawn="1"/>
        </p:nvSpPr>
        <p:spPr>
          <a:xfrm>
            <a:off x="6611745" y="3409214"/>
            <a:ext cx="1941607" cy="12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5" name="Content Placeholder 171"/>
          <p:cNvSpPr>
            <a:spLocks noGrp="1"/>
          </p:cNvSpPr>
          <p:nvPr>
            <p:ph sz="quarter" idx="40"/>
          </p:nvPr>
        </p:nvSpPr>
        <p:spPr>
          <a:xfrm>
            <a:off x="2454810" y="3420038"/>
            <a:ext cx="1827692" cy="1194036"/>
          </a:xfrm>
          <a:prstGeom prst="rect">
            <a:avLst/>
          </a:prstGeom>
        </p:spPr>
        <p:txBody>
          <a:bodyPr/>
          <a:lstStyle>
            <a:lvl1pPr marL="0" indent="0">
              <a:buNone/>
              <a:defRPr/>
            </a:lvl1pPr>
          </a:lstStyle>
          <a:p>
            <a:pPr lvl="0"/>
            <a:endParaRPr lang="en-GB" dirty="0"/>
          </a:p>
        </p:txBody>
      </p:sp>
      <p:sp>
        <p:nvSpPr>
          <p:cNvPr id="77" name="Content Placeholder 171"/>
          <p:cNvSpPr>
            <a:spLocks noGrp="1"/>
          </p:cNvSpPr>
          <p:nvPr>
            <p:ph sz="quarter" idx="41"/>
          </p:nvPr>
        </p:nvSpPr>
        <p:spPr>
          <a:xfrm>
            <a:off x="4563225" y="3420038"/>
            <a:ext cx="1827692" cy="1194036"/>
          </a:xfrm>
          <a:prstGeom prst="rect">
            <a:avLst/>
          </a:prstGeom>
        </p:spPr>
        <p:txBody>
          <a:bodyPr/>
          <a:lstStyle>
            <a:lvl1pPr marL="0" indent="0">
              <a:buNone/>
              <a:defRPr/>
            </a:lvl1pPr>
          </a:lstStyle>
          <a:p>
            <a:pPr lvl="0"/>
            <a:endParaRPr lang="en-GB" dirty="0"/>
          </a:p>
        </p:txBody>
      </p:sp>
      <p:sp>
        <p:nvSpPr>
          <p:cNvPr id="78" name="Content Placeholder 171"/>
          <p:cNvSpPr>
            <a:spLocks noGrp="1"/>
          </p:cNvSpPr>
          <p:nvPr>
            <p:ph sz="quarter" idx="42"/>
          </p:nvPr>
        </p:nvSpPr>
        <p:spPr>
          <a:xfrm>
            <a:off x="6671641" y="3420038"/>
            <a:ext cx="1827692" cy="1194036"/>
          </a:xfrm>
          <a:prstGeom prst="rect">
            <a:avLst/>
          </a:prstGeom>
        </p:spPr>
        <p:txBody>
          <a:bodyPr/>
          <a:lstStyle>
            <a:lvl1pPr marL="0" indent="0">
              <a:buNone/>
              <a:defRPr/>
            </a:lvl1pPr>
          </a:lstStyle>
          <a:p>
            <a:pPr lvl="0"/>
            <a:endParaRPr lang="en-GB" dirty="0"/>
          </a:p>
        </p:txBody>
      </p:sp>
      <p:sp>
        <p:nvSpPr>
          <p:cNvPr id="79" name="Rectangle 78"/>
          <p:cNvSpPr/>
          <p:nvPr userDrawn="1"/>
        </p:nvSpPr>
        <p:spPr>
          <a:xfrm>
            <a:off x="2380534" y="4793807"/>
            <a:ext cx="1946343" cy="12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80" name="Rectangle 79"/>
          <p:cNvSpPr/>
          <p:nvPr userDrawn="1"/>
        </p:nvSpPr>
        <p:spPr>
          <a:xfrm>
            <a:off x="4492326" y="4793807"/>
            <a:ext cx="1941961" cy="12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81" name="Rectangle 80"/>
          <p:cNvSpPr/>
          <p:nvPr userDrawn="1"/>
        </p:nvSpPr>
        <p:spPr>
          <a:xfrm>
            <a:off x="6591488" y="4793807"/>
            <a:ext cx="1941607" cy="12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82" name="Content Placeholder 171"/>
          <p:cNvSpPr>
            <a:spLocks noGrp="1"/>
          </p:cNvSpPr>
          <p:nvPr>
            <p:ph sz="quarter" idx="43"/>
          </p:nvPr>
        </p:nvSpPr>
        <p:spPr>
          <a:xfrm>
            <a:off x="2434553" y="4804630"/>
            <a:ext cx="1827692" cy="1194036"/>
          </a:xfrm>
          <a:prstGeom prst="rect">
            <a:avLst/>
          </a:prstGeom>
        </p:spPr>
        <p:txBody>
          <a:bodyPr/>
          <a:lstStyle>
            <a:lvl1pPr marL="0" indent="0">
              <a:buNone/>
              <a:defRPr/>
            </a:lvl1pPr>
          </a:lstStyle>
          <a:p>
            <a:pPr lvl="0"/>
            <a:endParaRPr lang="en-GB" dirty="0"/>
          </a:p>
        </p:txBody>
      </p:sp>
      <p:sp>
        <p:nvSpPr>
          <p:cNvPr id="83" name="Content Placeholder 171"/>
          <p:cNvSpPr>
            <a:spLocks noGrp="1"/>
          </p:cNvSpPr>
          <p:nvPr>
            <p:ph sz="quarter" idx="44"/>
          </p:nvPr>
        </p:nvSpPr>
        <p:spPr>
          <a:xfrm>
            <a:off x="4542968" y="4804630"/>
            <a:ext cx="1827692" cy="1194036"/>
          </a:xfrm>
          <a:prstGeom prst="rect">
            <a:avLst/>
          </a:prstGeom>
        </p:spPr>
        <p:txBody>
          <a:bodyPr/>
          <a:lstStyle>
            <a:lvl1pPr marL="0" indent="0">
              <a:buNone/>
              <a:defRPr/>
            </a:lvl1pPr>
          </a:lstStyle>
          <a:p>
            <a:pPr lvl="0"/>
            <a:endParaRPr lang="en-GB" dirty="0"/>
          </a:p>
        </p:txBody>
      </p:sp>
      <p:sp>
        <p:nvSpPr>
          <p:cNvPr id="84" name="Content Placeholder 171"/>
          <p:cNvSpPr>
            <a:spLocks noGrp="1"/>
          </p:cNvSpPr>
          <p:nvPr>
            <p:ph sz="quarter" idx="45"/>
          </p:nvPr>
        </p:nvSpPr>
        <p:spPr>
          <a:xfrm>
            <a:off x="6651384" y="4804630"/>
            <a:ext cx="1827692" cy="1194036"/>
          </a:xfrm>
          <a:prstGeom prst="rect">
            <a:avLst/>
          </a:prstGeom>
        </p:spPr>
        <p:txBody>
          <a:bodyPr/>
          <a:lstStyle>
            <a:lvl1pPr marL="0" indent="0">
              <a:buNone/>
              <a:defRPr/>
            </a:lvl1pPr>
          </a:lstStyle>
          <a:p>
            <a:pPr lvl="0"/>
            <a:endParaRPr lang="en-GB" dirty="0"/>
          </a:p>
        </p:txBody>
      </p:sp>
      <p:sp>
        <p:nvSpPr>
          <p:cNvPr id="38" name="Rectangle 37"/>
          <p:cNvSpPr/>
          <p:nvPr userDrawn="1"/>
        </p:nvSpPr>
        <p:spPr>
          <a:xfrm>
            <a:off x="0" y="-116974"/>
            <a:ext cx="244380" cy="7204836"/>
          </a:xfrm>
          <a:prstGeom prst="rect">
            <a:avLst/>
          </a:prstGeom>
          <a:solidFill>
            <a:srgbClr val="3D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36"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42392974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ppendix Header">
    <p:spTree>
      <p:nvGrpSpPr>
        <p:cNvPr id="1" name=""/>
        <p:cNvGrpSpPr/>
        <p:nvPr/>
      </p:nvGrpSpPr>
      <p:grpSpPr>
        <a:xfrm>
          <a:off x="0" y="0"/>
          <a:ext cx="0" cy="0"/>
          <a:chOff x="0" y="0"/>
          <a:chExt cx="0" cy="0"/>
        </a:xfrm>
      </p:grpSpPr>
      <p:sp>
        <p:nvSpPr>
          <p:cNvPr id="8" name="Rectangle 7"/>
          <p:cNvSpPr/>
          <p:nvPr userDrawn="1"/>
        </p:nvSpPr>
        <p:spPr>
          <a:xfrm>
            <a:off x="-104588" y="-116974"/>
            <a:ext cx="9248588" cy="7204836"/>
          </a:xfrm>
          <a:prstGeom prst="rect">
            <a:avLst/>
          </a:prstGeom>
          <a:solidFill>
            <a:srgbClr val="9D9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rgbClr val="FFFFFF"/>
              </a:solidFill>
            </a:endParaRPr>
          </a:p>
        </p:txBody>
      </p:sp>
      <p:sp>
        <p:nvSpPr>
          <p:cNvPr id="19" name="Text Placeholder 3"/>
          <p:cNvSpPr>
            <a:spLocks noGrp="1"/>
          </p:cNvSpPr>
          <p:nvPr>
            <p:ph type="body" sz="quarter" idx="12" hasCustomPrompt="1"/>
          </p:nvPr>
        </p:nvSpPr>
        <p:spPr>
          <a:xfrm>
            <a:off x="641351" y="1463677"/>
            <a:ext cx="6904038" cy="1447327"/>
          </a:xfrm>
        </p:spPr>
        <p:txBody>
          <a:bodyPr>
            <a:normAutofit/>
          </a:bodyPr>
          <a:lstStyle>
            <a:lvl1pPr>
              <a:defRPr sz="4062" b="1">
                <a:solidFill>
                  <a:srgbClr val="FFFFFF"/>
                </a:solidFill>
              </a:defRPr>
            </a:lvl1pPr>
          </a:lstStyle>
          <a:p>
            <a:pPr lvl="0"/>
            <a:r>
              <a:rPr lang="en-GB" dirty="0"/>
              <a:t>Appendix: X</a:t>
            </a:r>
            <a:endParaRPr lang="en-US" dirty="0"/>
          </a:p>
        </p:txBody>
      </p:sp>
      <p:sp>
        <p:nvSpPr>
          <p:cNvPr id="20" name="Text Placeholder 19"/>
          <p:cNvSpPr>
            <a:spLocks noGrp="1"/>
          </p:cNvSpPr>
          <p:nvPr>
            <p:ph type="body" sz="quarter" idx="13" hasCustomPrompt="1"/>
          </p:nvPr>
        </p:nvSpPr>
        <p:spPr>
          <a:xfrm>
            <a:off x="685800" y="3121868"/>
            <a:ext cx="4348163" cy="2308225"/>
          </a:xfrm>
        </p:spPr>
        <p:txBody>
          <a:bodyPr>
            <a:normAutofit/>
          </a:bodyPr>
          <a:lstStyle>
            <a:lvl1pPr>
              <a:defRPr sz="1846">
                <a:solidFill>
                  <a:schemeClr val="bg1"/>
                </a:solidFill>
              </a:defRPr>
            </a:lvl1pPr>
          </a:lstStyle>
          <a:p>
            <a:pPr lvl="0"/>
            <a:r>
              <a:rPr lang="en-GB" dirty="0"/>
              <a:t>A: Technical Glossary</a:t>
            </a:r>
            <a:br>
              <a:rPr lang="en-GB" dirty="0"/>
            </a:br>
            <a:r>
              <a:rPr lang="en-GB" dirty="0"/>
              <a:t>B: Reference Tables</a:t>
            </a:r>
            <a:br>
              <a:rPr lang="en-GB" dirty="0"/>
            </a:br>
            <a:r>
              <a:rPr lang="en-GB" dirty="0"/>
              <a:t>C: Demographics</a:t>
            </a:r>
            <a:br>
              <a:rPr lang="en-GB" dirty="0"/>
            </a:br>
            <a:r>
              <a:rPr lang="en-GB" dirty="0"/>
              <a:t>D: Outcome Measures</a:t>
            </a:r>
          </a:p>
          <a:p>
            <a:pPr lvl="0"/>
            <a:r>
              <a:rPr lang="en-GB" dirty="0"/>
              <a:t>E: Our Data Slide</a:t>
            </a:r>
            <a:endParaRPr lang="en-US" dirty="0"/>
          </a:p>
        </p:txBody>
      </p:sp>
      <p:sp>
        <p:nvSpPr>
          <p:cNvPr id="9" name="TextBox 8"/>
          <p:cNvSpPr txBox="1"/>
          <p:nvPr userDrawn="1"/>
        </p:nvSpPr>
        <p:spPr>
          <a:xfrm>
            <a:off x="552450" y="6356351"/>
            <a:ext cx="5467350" cy="291170"/>
          </a:xfrm>
          <a:prstGeom prst="rect">
            <a:avLst/>
          </a:prstGeom>
          <a:noFill/>
        </p:spPr>
        <p:txBody>
          <a:bodyPr wrap="square" rtlCol="0">
            <a:spAutoFit/>
          </a:bodyPr>
          <a:lstStyle/>
          <a:p>
            <a:r>
              <a:rPr lang="en-US" sz="1292" dirty="0">
                <a:solidFill>
                  <a:schemeClr val="bg1"/>
                </a:solidFill>
              </a:rPr>
              <a:t>Appendix</a:t>
            </a:r>
          </a:p>
        </p:txBody>
      </p:sp>
      <p:sp>
        <p:nvSpPr>
          <p:cNvPr id="7"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pic>
        <p:nvPicPr>
          <p:cNvPr id="11" name="Picture 3" descr="C:\Users\EBPUIntern\Downloads\CORC LOGO 2016_RGBMedium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65904" y="5692775"/>
            <a:ext cx="2158969" cy="102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0804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ppendix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8" name="Rectangle 7"/>
          <p:cNvSpPr/>
          <p:nvPr userDrawn="1"/>
        </p:nvSpPr>
        <p:spPr>
          <a:xfrm>
            <a:off x="0" y="-116974"/>
            <a:ext cx="244380" cy="7204836"/>
          </a:xfrm>
          <a:prstGeom prst="rect">
            <a:avLst/>
          </a:prstGeom>
          <a:solidFill>
            <a:srgbClr val="9D9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12" name="Footer Placeholder 2"/>
          <p:cNvSpPr>
            <a:spLocks noGrp="1"/>
          </p:cNvSpPr>
          <p:nvPr>
            <p:ph type="ftr" sz="quarter" idx="3"/>
          </p:nvPr>
        </p:nvSpPr>
        <p:spPr>
          <a:xfrm>
            <a:off x="552450" y="6356352"/>
            <a:ext cx="5467350" cy="365125"/>
          </a:xfrm>
          <a:prstGeom prst="rect">
            <a:avLst/>
          </a:prstGeom>
        </p:spPr>
        <p:txBody>
          <a:bodyPr/>
          <a:lstStyle>
            <a:lvl1pPr algn="l">
              <a:defRPr sz="1292">
                <a:solidFill>
                  <a:srgbClr val="7F7F7F"/>
                </a:solidFill>
              </a:defRPr>
            </a:lvl1pPr>
          </a:lstStyle>
          <a:p>
            <a:endParaRPr lang="en-GB" dirty="0"/>
          </a:p>
        </p:txBody>
      </p:sp>
      <p:sp>
        <p:nvSpPr>
          <p:cNvPr id="4" name="Text Placeholder 3"/>
          <p:cNvSpPr>
            <a:spLocks noGrp="1"/>
          </p:cNvSpPr>
          <p:nvPr>
            <p:ph type="body" sz="quarter" idx="10"/>
          </p:nvPr>
        </p:nvSpPr>
        <p:spPr>
          <a:xfrm>
            <a:off x="457200" y="1554163"/>
            <a:ext cx="8229600" cy="4406900"/>
          </a:xfrm>
        </p:spPr>
        <p:txBody>
          <a:bodyPr/>
          <a:lstStyle/>
          <a:p>
            <a:pPr lvl="0"/>
            <a:endParaRPr lang="en-US" dirty="0"/>
          </a:p>
        </p:txBody>
      </p:sp>
      <p:sp>
        <p:nvSpPr>
          <p:cNvPr id="7"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40890875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ppendix_Table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8" name="Rectangle 7"/>
          <p:cNvSpPr/>
          <p:nvPr userDrawn="1"/>
        </p:nvSpPr>
        <p:spPr>
          <a:xfrm>
            <a:off x="0" y="-116974"/>
            <a:ext cx="244380" cy="7204836"/>
          </a:xfrm>
          <a:prstGeom prst="rect">
            <a:avLst/>
          </a:prstGeom>
          <a:solidFill>
            <a:srgbClr val="9D9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12" name="Footer Placeholder 2"/>
          <p:cNvSpPr>
            <a:spLocks noGrp="1"/>
          </p:cNvSpPr>
          <p:nvPr>
            <p:ph type="ftr" sz="quarter" idx="3"/>
          </p:nvPr>
        </p:nvSpPr>
        <p:spPr>
          <a:xfrm>
            <a:off x="552450" y="6356352"/>
            <a:ext cx="5467350" cy="365125"/>
          </a:xfrm>
          <a:prstGeom prst="rect">
            <a:avLst/>
          </a:prstGeom>
        </p:spPr>
        <p:txBody>
          <a:bodyPr/>
          <a:lstStyle>
            <a:lvl1pPr algn="l">
              <a:defRPr sz="1292">
                <a:solidFill>
                  <a:srgbClr val="7F7F7F"/>
                </a:solidFill>
              </a:defRPr>
            </a:lvl1pPr>
          </a:lstStyle>
          <a:p>
            <a:endParaRPr lang="en-GB" dirty="0"/>
          </a:p>
        </p:txBody>
      </p:sp>
      <p:sp>
        <p:nvSpPr>
          <p:cNvPr id="4" name="Text Placeholder 3"/>
          <p:cNvSpPr>
            <a:spLocks noGrp="1"/>
          </p:cNvSpPr>
          <p:nvPr>
            <p:ph type="body" sz="quarter" idx="10"/>
          </p:nvPr>
        </p:nvSpPr>
        <p:spPr>
          <a:xfrm>
            <a:off x="457200" y="3840164"/>
            <a:ext cx="8229600" cy="2160587"/>
          </a:xfrm>
        </p:spPr>
        <p:txBody>
          <a:bodyPr/>
          <a:lstStyle/>
          <a:p>
            <a:pPr lvl="0"/>
            <a:endParaRPr lang="en-US" dirty="0"/>
          </a:p>
        </p:txBody>
      </p:sp>
      <p:sp>
        <p:nvSpPr>
          <p:cNvPr id="5" name="Text Placeholder 4"/>
          <p:cNvSpPr>
            <a:spLocks noGrp="1"/>
          </p:cNvSpPr>
          <p:nvPr>
            <p:ph type="body" sz="quarter" idx="11"/>
          </p:nvPr>
        </p:nvSpPr>
        <p:spPr>
          <a:xfrm>
            <a:off x="457200" y="1554164"/>
            <a:ext cx="8229600" cy="2160587"/>
          </a:xfrm>
        </p:spPr>
        <p:txBody>
          <a:bodyPr/>
          <a:lstStyle>
            <a:lvl5pPr>
              <a:defRPr/>
            </a:lvl5pPr>
          </a:lstStyle>
          <a:p>
            <a:pPr lvl="0"/>
            <a:endParaRPr lang="en-GB" dirty="0"/>
          </a:p>
        </p:txBody>
      </p:sp>
      <p:sp>
        <p:nvSpPr>
          <p:cNvPr id="9"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11273273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ppendix_Table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8" name="Rectangle 7"/>
          <p:cNvSpPr/>
          <p:nvPr userDrawn="1"/>
        </p:nvSpPr>
        <p:spPr>
          <a:xfrm>
            <a:off x="0" y="-116974"/>
            <a:ext cx="244380" cy="7204836"/>
          </a:xfrm>
          <a:prstGeom prst="rect">
            <a:avLst/>
          </a:prstGeom>
          <a:solidFill>
            <a:srgbClr val="9D9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12" name="Footer Placeholder 2"/>
          <p:cNvSpPr>
            <a:spLocks noGrp="1"/>
          </p:cNvSpPr>
          <p:nvPr>
            <p:ph type="ftr" sz="quarter" idx="3"/>
          </p:nvPr>
        </p:nvSpPr>
        <p:spPr>
          <a:xfrm>
            <a:off x="552450" y="6356352"/>
            <a:ext cx="5467350" cy="365125"/>
          </a:xfrm>
          <a:prstGeom prst="rect">
            <a:avLst/>
          </a:prstGeom>
        </p:spPr>
        <p:txBody>
          <a:bodyPr/>
          <a:lstStyle>
            <a:lvl1pPr algn="l">
              <a:defRPr sz="1292">
                <a:solidFill>
                  <a:srgbClr val="7F7F7F"/>
                </a:solidFill>
              </a:defRPr>
            </a:lvl1pPr>
          </a:lstStyle>
          <a:p>
            <a:endParaRPr lang="en-GB" dirty="0"/>
          </a:p>
        </p:txBody>
      </p:sp>
      <p:sp>
        <p:nvSpPr>
          <p:cNvPr id="5" name="Text Placeholder 4"/>
          <p:cNvSpPr>
            <a:spLocks noGrp="1"/>
          </p:cNvSpPr>
          <p:nvPr>
            <p:ph type="body" sz="quarter" idx="11"/>
          </p:nvPr>
        </p:nvSpPr>
        <p:spPr>
          <a:xfrm>
            <a:off x="457200" y="1554164"/>
            <a:ext cx="8229600" cy="1398587"/>
          </a:xfrm>
        </p:spPr>
        <p:txBody>
          <a:bodyPr/>
          <a:lstStyle>
            <a:lvl5pPr>
              <a:defRPr/>
            </a:lvl5pPr>
          </a:lstStyle>
          <a:p>
            <a:pPr lvl="0"/>
            <a:endParaRPr lang="en-GB" dirty="0"/>
          </a:p>
        </p:txBody>
      </p:sp>
      <p:sp>
        <p:nvSpPr>
          <p:cNvPr id="9" name="Text Placeholder 4"/>
          <p:cNvSpPr>
            <a:spLocks noGrp="1"/>
          </p:cNvSpPr>
          <p:nvPr>
            <p:ph type="body" sz="quarter" idx="12"/>
          </p:nvPr>
        </p:nvSpPr>
        <p:spPr>
          <a:xfrm>
            <a:off x="457200" y="3097213"/>
            <a:ext cx="8229600" cy="1398587"/>
          </a:xfrm>
        </p:spPr>
        <p:txBody>
          <a:bodyPr/>
          <a:lstStyle>
            <a:lvl5pPr>
              <a:defRPr/>
            </a:lvl5pPr>
          </a:lstStyle>
          <a:p>
            <a:pPr lvl="0"/>
            <a:endParaRPr lang="en-GB" dirty="0"/>
          </a:p>
        </p:txBody>
      </p:sp>
      <p:sp>
        <p:nvSpPr>
          <p:cNvPr id="10" name="Text Placeholder 4"/>
          <p:cNvSpPr>
            <a:spLocks noGrp="1"/>
          </p:cNvSpPr>
          <p:nvPr>
            <p:ph type="body" sz="quarter" idx="13"/>
          </p:nvPr>
        </p:nvSpPr>
        <p:spPr>
          <a:xfrm>
            <a:off x="457200" y="4659314"/>
            <a:ext cx="8229600" cy="1398587"/>
          </a:xfrm>
        </p:spPr>
        <p:txBody>
          <a:bodyPr/>
          <a:lstStyle>
            <a:lvl5pPr>
              <a:defRPr/>
            </a:lvl5pPr>
          </a:lstStyle>
          <a:p>
            <a:pPr lvl="0"/>
            <a:endParaRPr lang="en-GB" dirty="0"/>
          </a:p>
        </p:txBody>
      </p:sp>
      <p:sp>
        <p:nvSpPr>
          <p:cNvPr id="16"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33132334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ppendix_Table4">
    <p:spTree>
      <p:nvGrpSpPr>
        <p:cNvPr id="1" name=""/>
        <p:cNvGrpSpPr/>
        <p:nvPr/>
      </p:nvGrpSpPr>
      <p:grpSpPr>
        <a:xfrm>
          <a:off x="0" y="0"/>
          <a:ext cx="0" cy="0"/>
          <a:chOff x="0" y="0"/>
          <a:chExt cx="0" cy="0"/>
        </a:xfrm>
      </p:grpSpPr>
      <p:sp>
        <p:nvSpPr>
          <p:cNvPr id="2" name="Title 1"/>
          <p:cNvSpPr>
            <a:spLocks noGrp="1"/>
          </p:cNvSpPr>
          <p:nvPr>
            <p:ph type="title"/>
          </p:nvPr>
        </p:nvSpPr>
        <p:spPr>
          <a:xfrm>
            <a:off x="457454" y="274638"/>
            <a:ext cx="8229600" cy="1143000"/>
          </a:xfrm>
        </p:spPr>
        <p:txBody>
          <a:bodyPr/>
          <a:lstStyle/>
          <a:p>
            <a:r>
              <a:rPr lang="en-GB"/>
              <a:t>Click to edit Master title style</a:t>
            </a:r>
            <a:endParaRPr lang="en-US"/>
          </a:p>
        </p:txBody>
      </p:sp>
      <p:sp>
        <p:nvSpPr>
          <p:cNvPr id="8" name="Rectangle 7"/>
          <p:cNvSpPr/>
          <p:nvPr userDrawn="1"/>
        </p:nvSpPr>
        <p:spPr>
          <a:xfrm>
            <a:off x="0" y="-116974"/>
            <a:ext cx="244380" cy="7204836"/>
          </a:xfrm>
          <a:prstGeom prst="rect">
            <a:avLst/>
          </a:prstGeom>
          <a:solidFill>
            <a:srgbClr val="9D9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12" name="Footer Placeholder 2"/>
          <p:cNvSpPr>
            <a:spLocks noGrp="1"/>
          </p:cNvSpPr>
          <p:nvPr>
            <p:ph type="ftr" sz="quarter" idx="3"/>
          </p:nvPr>
        </p:nvSpPr>
        <p:spPr>
          <a:xfrm>
            <a:off x="552450" y="6356352"/>
            <a:ext cx="5467350" cy="365125"/>
          </a:xfrm>
          <a:prstGeom prst="rect">
            <a:avLst/>
          </a:prstGeom>
        </p:spPr>
        <p:txBody>
          <a:bodyPr/>
          <a:lstStyle>
            <a:lvl1pPr algn="l">
              <a:defRPr sz="1292">
                <a:solidFill>
                  <a:srgbClr val="7F7F7F"/>
                </a:solidFill>
              </a:defRPr>
            </a:lvl1pPr>
          </a:lstStyle>
          <a:p>
            <a:endParaRPr lang="en-GB" dirty="0"/>
          </a:p>
        </p:txBody>
      </p:sp>
      <p:sp>
        <p:nvSpPr>
          <p:cNvPr id="4" name="Text Placeholder 3"/>
          <p:cNvSpPr>
            <a:spLocks noGrp="1"/>
          </p:cNvSpPr>
          <p:nvPr>
            <p:ph type="body" sz="quarter" idx="10"/>
          </p:nvPr>
        </p:nvSpPr>
        <p:spPr>
          <a:xfrm>
            <a:off x="457200" y="3840164"/>
            <a:ext cx="4009292" cy="2160587"/>
          </a:xfrm>
        </p:spPr>
        <p:txBody>
          <a:bodyPr/>
          <a:lstStyle/>
          <a:p>
            <a:pPr lvl="0"/>
            <a:endParaRPr lang="en-US" dirty="0"/>
          </a:p>
        </p:txBody>
      </p:sp>
      <p:sp>
        <p:nvSpPr>
          <p:cNvPr id="5" name="Text Placeholder 4"/>
          <p:cNvSpPr>
            <a:spLocks noGrp="1"/>
          </p:cNvSpPr>
          <p:nvPr>
            <p:ph type="body" sz="quarter" idx="11"/>
          </p:nvPr>
        </p:nvSpPr>
        <p:spPr>
          <a:xfrm>
            <a:off x="457200" y="1539503"/>
            <a:ext cx="4009292" cy="2160587"/>
          </a:xfrm>
        </p:spPr>
        <p:txBody>
          <a:bodyPr/>
          <a:lstStyle>
            <a:lvl5pPr>
              <a:defRPr/>
            </a:lvl5pPr>
          </a:lstStyle>
          <a:p>
            <a:pPr lvl="0"/>
            <a:endParaRPr lang="en-GB" dirty="0"/>
          </a:p>
        </p:txBody>
      </p:sp>
      <p:sp>
        <p:nvSpPr>
          <p:cNvPr id="6" name="Text Placeholder 5"/>
          <p:cNvSpPr>
            <a:spLocks noGrp="1"/>
          </p:cNvSpPr>
          <p:nvPr>
            <p:ph type="body" sz="quarter" idx="12"/>
          </p:nvPr>
        </p:nvSpPr>
        <p:spPr>
          <a:xfrm>
            <a:off x="4677509" y="1557433"/>
            <a:ext cx="4009545" cy="2160587"/>
          </a:xfrm>
        </p:spPr>
        <p:txBody>
          <a:bodyPr/>
          <a:lstStyle>
            <a:lvl5pPr>
              <a:defRPr/>
            </a:lvl5pPr>
          </a:lstStyle>
          <a:p>
            <a:pPr lvl="0"/>
            <a:endParaRPr lang="en-GB" dirty="0"/>
          </a:p>
        </p:txBody>
      </p:sp>
      <p:sp>
        <p:nvSpPr>
          <p:cNvPr id="9" name="Text Placeholder 8"/>
          <p:cNvSpPr>
            <a:spLocks noGrp="1"/>
          </p:cNvSpPr>
          <p:nvPr>
            <p:ph type="body" sz="quarter" idx="13"/>
          </p:nvPr>
        </p:nvSpPr>
        <p:spPr>
          <a:xfrm>
            <a:off x="4677509" y="3840164"/>
            <a:ext cx="4009545" cy="2160587"/>
          </a:xfrm>
        </p:spPr>
        <p:txBody>
          <a:bodyPr/>
          <a:lstStyle>
            <a:lvl5pPr>
              <a:defRPr/>
            </a:lvl5pPr>
          </a:lstStyle>
          <a:p>
            <a:pPr lvl="0"/>
            <a:endParaRPr lang="en-GB" dirty="0"/>
          </a:p>
        </p:txBody>
      </p:sp>
      <p:sp>
        <p:nvSpPr>
          <p:cNvPr id="10"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33249286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ppendix_Table2H">
    <p:spTree>
      <p:nvGrpSpPr>
        <p:cNvPr id="1" name=""/>
        <p:cNvGrpSpPr/>
        <p:nvPr/>
      </p:nvGrpSpPr>
      <p:grpSpPr>
        <a:xfrm>
          <a:off x="0" y="0"/>
          <a:ext cx="0" cy="0"/>
          <a:chOff x="0" y="0"/>
          <a:chExt cx="0" cy="0"/>
        </a:xfrm>
      </p:grpSpPr>
      <p:sp>
        <p:nvSpPr>
          <p:cNvPr id="2" name="Title 1"/>
          <p:cNvSpPr>
            <a:spLocks noGrp="1"/>
          </p:cNvSpPr>
          <p:nvPr>
            <p:ph type="title"/>
          </p:nvPr>
        </p:nvSpPr>
        <p:spPr>
          <a:xfrm>
            <a:off x="457454" y="274638"/>
            <a:ext cx="8229600" cy="1143000"/>
          </a:xfrm>
        </p:spPr>
        <p:txBody>
          <a:bodyPr/>
          <a:lstStyle/>
          <a:p>
            <a:r>
              <a:rPr lang="en-GB"/>
              <a:t>Click to edit Master title style</a:t>
            </a:r>
            <a:endParaRPr lang="en-US"/>
          </a:p>
        </p:txBody>
      </p:sp>
      <p:sp>
        <p:nvSpPr>
          <p:cNvPr id="8" name="Rectangle 7"/>
          <p:cNvSpPr/>
          <p:nvPr userDrawn="1"/>
        </p:nvSpPr>
        <p:spPr>
          <a:xfrm>
            <a:off x="0" y="-116974"/>
            <a:ext cx="244380" cy="7204836"/>
          </a:xfrm>
          <a:prstGeom prst="rect">
            <a:avLst/>
          </a:prstGeom>
          <a:solidFill>
            <a:srgbClr val="9D9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12" name="Footer Placeholder 2"/>
          <p:cNvSpPr>
            <a:spLocks noGrp="1"/>
          </p:cNvSpPr>
          <p:nvPr>
            <p:ph type="ftr" sz="quarter" idx="3"/>
          </p:nvPr>
        </p:nvSpPr>
        <p:spPr>
          <a:xfrm>
            <a:off x="552450" y="6356352"/>
            <a:ext cx="5467350" cy="365125"/>
          </a:xfrm>
          <a:prstGeom prst="rect">
            <a:avLst/>
          </a:prstGeom>
        </p:spPr>
        <p:txBody>
          <a:bodyPr/>
          <a:lstStyle>
            <a:lvl1pPr algn="l">
              <a:defRPr sz="1292">
                <a:solidFill>
                  <a:srgbClr val="7F7F7F"/>
                </a:solidFill>
              </a:defRPr>
            </a:lvl1pPr>
          </a:lstStyle>
          <a:p>
            <a:endParaRPr lang="en-GB" dirty="0"/>
          </a:p>
        </p:txBody>
      </p:sp>
      <p:sp>
        <p:nvSpPr>
          <p:cNvPr id="5" name="Text Placeholder 4"/>
          <p:cNvSpPr>
            <a:spLocks noGrp="1"/>
          </p:cNvSpPr>
          <p:nvPr>
            <p:ph type="body" sz="quarter" idx="11"/>
          </p:nvPr>
        </p:nvSpPr>
        <p:spPr>
          <a:xfrm>
            <a:off x="457200" y="1539502"/>
            <a:ext cx="4009292" cy="4604122"/>
          </a:xfrm>
        </p:spPr>
        <p:txBody>
          <a:bodyPr/>
          <a:lstStyle>
            <a:lvl5pPr>
              <a:defRPr/>
            </a:lvl5pPr>
          </a:lstStyle>
          <a:p>
            <a:pPr lvl="0"/>
            <a:endParaRPr lang="en-GB" dirty="0"/>
          </a:p>
        </p:txBody>
      </p:sp>
      <p:sp>
        <p:nvSpPr>
          <p:cNvPr id="6" name="Text Placeholder 5"/>
          <p:cNvSpPr>
            <a:spLocks noGrp="1"/>
          </p:cNvSpPr>
          <p:nvPr>
            <p:ph type="body" sz="quarter" idx="12"/>
          </p:nvPr>
        </p:nvSpPr>
        <p:spPr>
          <a:xfrm>
            <a:off x="4677509" y="1557432"/>
            <a:ext cx="4009545" cy="4586193"/>
          </a:xfrm>
        </p:spPr>
        <p:txBody>
          <a:bodyPr/>
          <a:lstStyle>
            <a:lvl5pPr>
              <a:defRPr/>
            </a:lvl5pPr>
          </a:lstStyle>
          <a:p>
            <a:pPr lvl="0"/>
            <a:endParaRPr lang="en-GB" dirty="0"/>
          </a:p>
        </p:txBody>
      </p:sp>
      <p:sp>
        <p:nvSpPr>
          <p:cNvPr id="9"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1977010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dirty="0"/>
              <a:t>www.corc.uk.net</a:t>
            </a:r>
          </a:p>
        </p:txBody>
      </p:sp>
      <p:graphicFrame>
        <p:nvGraphicFramePr>
          <p:cNvPr id="4" name="Chart 3"/>
          <p:cNvGraphicFramePr/>
          <p:nvPr userDrawn="1">
            <p:extLst>
              <p:ext uri="{D42A27DB-BD31-4B8C-83A1-F6EECF244321}">
                <p14:modId xmlns:p14="http://schemas.microsoft.com/office/powerpoint/2010/main" val="3834288033"/>
              </p:ext>
            </p:extLst>
          </p:nvPr>
        </p:nvGraphicFramePr>
        <p:xfrm>
          <a:off x="467544" y="1196752"/>
          <a:ext cx="8280920"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Placeholder 1"/>
          <p:cNvSpPr>
            <a:spLocks noGrp="1"/>
          </p:cNvSpPr>
          <p:nvPr>
            <p:ph type="title"/>
          </p:nvPr>
        </p:nvSpPr>
        <p:spPr>
          <a:xfrm>
            <a:off x="467544" y="188640"/>
            <a:ext cx="8229600" cy="634082"/>
          </a:xfrm>
          <a:prstGeom prst="rect">
            <a:avLst/>
          </a:prstGeom>
        </p:spPr>
        <p:txBody>
          <a:bodyPr vert="horz" lIns="91440" tIns="45720" rIns="91440" bIns="45720" rtlCol="0" anchor="ctr">
            <a:normAutofit/>
          </a:bodyPr>
          <a:lstStyle/>
          <a:p>
            <a:r>
              <a:rPr lang="en-US" dirty="0"/>
              <a:t>Title</a:t>
            </a:r>
            <a:endParaRPr lang="en-GB" dirty="0"/>
          </a:p>
        </p:txBody>
      </p:sp>
    </p:spTree>
    <p:extLst>
      <p:ext uri="{BB962C8B-B14F-4D97-AF65-F5344CB8AC3E}">
        <p14:creationId xmlns:p14="http://schemas.microsoft.com/office/powerpoint/2010/main" val="34989960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ppendix_One Graph">
    <p:spTree>
      <p:nvGrpSpPr>
        <p:cNvPr id="1" name=""/>
        <p:cNvGrpSpPr/>
        <p:nvPr/>
      </p:nvGrpSpPr>
      <p:grpSpPr>
        <a:xfrm>
          <a:off x="0" y="0"/>
          <a:ext cx="0" cy="0"/>
          <a:chOff x="0" y="0"/>
          <a:chExt cx="0" cy="0"/>
        </a:xfrm>
      </p:grpSpPr>
      <p:sp>
        <p:nvSpPr>
          <p:cNvPr id="19" name="Rectangle 18"/>
          <p:cNvSpPr/>
          <p:nvPr userDrawn="1"/>
        </p:nvSpPr>
        <p:spPr>
          <a:xfrm>
            <a:off x="-16609" y="-89330"/>
            <a:ext cx="244380" cy="7204836"/>
          </a:xfrm>
          <a:prstGeom prst="rect">
            <a:avLst/>
          </a:prstGeom>
          <a:solidFill>
            <a:srgbClr val="9D9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6" name="Text Placeholder 14"/>
          <p:cNvSpPr>
            <a:spLocks noGrp="1"/>
          </p:cNvSpPr>
          <p:nvPr>
            <p:ph type="body" sz="quarter" idx="12" hasCustomPrompt="1"/>
          </p:nvPr>
        </p:nvSpPr>
        <p:spPr>
          <a:xfrm>
            <a:off x="552450" y="358775"/>
            <a:ext cx="8257442" cy="725488"/>
          </a:xfrm>
        </p:spPr>
        <p:txBody>
          <a:bodyPr>
            <a:normAutofit/>
          </a:bodyPr>
          <a:lstStyle>
            <a:lvl1pPr marL="0" indent="0">
              <a:buNone/>
              <a:defRPr sz="2585" b="1"/>
            </a:lvl1pPr>
          </a:lstStyle>
          <a:p>
            <a:pPr lvl="0"/>
            <a:r>
              <a:rPr lang="en-GB" dirty="0"/>
              <a:t>Title</a:t>
            </a:r>
          </a:p>
        </p:txBody>
      </p:sp>
      <p:sp>
        <p:nvSpPr>
          <p:cNvPr id="27" name="Rectangle 26"/>
          <p:cNvSpPr/>
          <p:nvPr userDrawn="1"/>
        </p:nvSpPr>
        <p:spPr>
          <a:xfrm>
            <a:off x="550948" y="1107183"/>
            <a:ext cx="8258944" cy="50339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4" name="Footer Placeholder 2"/>
          <p:cNvSpPr>
            <a:spLocks noGrp="1"/>
          </p:cNvSpPr>
          <p:nvPr>
            <p:ph type="ftr" sz="quarter" idx="3"/>
          </p:nvPr>
        </p:nvSpPr>
        <p:spPr>
          <a:xfrm>
            <a:off x="552450" y="6356352"/>
            <a:ext cx="5467350" cy="365125"/>
          </a:xfrm>
          <a:prstGeom prst="rect">
            <a:avLst/>
          </a:prstGeom>
        </p:spPr>
        <p:txBody>
          <a:bodyPr/>
          <a:lstStyle>
            <a:lvl1pPr algn="l">
              <a:defRPr sz="1292">
                <a:solidFill>
                  <a:srgbClr val="7F7F7F"/>
                </a:solidFill>
              </a:defRPr>
            </a:lvl1pPr>
          </a:lstStyle>
          <a:p>
            <a:endParaRPr lang="en-GB" dirty="0"/>
          </a:p>
        </p:txBody>
      </p:sp>
      <p:sp>
        <p:nvSpPr>
          <p:cNvPr id="9" name="Text Placeholder 3"/>
          <p:cNvSpPr>
            <a:spLocks noGrp="1"/>
          </p:cNvSpPr>
          <p:nvPr>
            <p:ph type="body" sz="quarter" idx="10"/>
          </p:nvPr>
        </p:nvSpPr>
        <p:spPr>
          <a:xfrm>
            <a:off x="717175" y="1187669"/>
            <a:ext cx="7946868" cy="4773394"/>
          </a:xfrm>
        </p:spPr>
        <p:txBody>
          <a:bodyPr/>
          <a:lstStyle/>
          <a:p>
            <a:pPr lvl="0"/>
            <a:endParaRPr lang="en-US" dirty="0"/>
          </a:p>
        </p:txBody>
      </p:sp>
      <p:sp>
        <p:nvSpPr>
          <p:cNvPr id="8"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28830988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chnical_Glossary">
    <p:spTree>
      <p:nvGrpSpPr>
        <p:cNvPr id="1" name=""/>
        <p:cNvGrpSpPr/>
        <p:nvPr/>
      </p:nvGrpSpPr>
      <p:grpSpPr>
        <a:xfrm>
          <a:off x="0" y="0"/>
          <a:ext cx="0" cy="0"/>
          <a:chOff x="0" y="0"/>
          <a:chExt cx="0" cy="0"/>
        </a:xfrm>
      </p:grpSpPr>
      <p:sp>
        <p:nvSpPr>
          <p:cNvPr id="19" name="Rectangle 18"/>
          <p:cNvSpPr/>
          <p:nvPr userDrawn="1"/>
        </p:nvSpPr>
        <p:spPr>
          <a:xfrm>
            <a:off x="-16609" y="-89330"/>
            <a:ext cx="244380" cy="7204836"/>
          </a:xfrm>
          <a:prstGeom prst="rect">
            <a:avLst/>
          </a:prstGeom>
          <a:solidFill>
            <a:srgbClr val="9D9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6" name="Text Placeholder 14"/>
          <p:cNvSpPr>
            <a:spLocks noGrp="1"/>
          </p:cNvSpPr>
          <p:nvPr>
            <p:ph type="body" sz="quarter" idx="12" hasCustomPrompt="1"/>
          </p:nvPr>
        </p:nvSpPr>
        <p:spPr>
          <a:xfrm>
            <a:off x="552450" y="358775"/>
            <a:ext cx="8257442" cy="725488"/>
          </a:xfrm>
        </p:spPr>
        <p:txBody>
          <a:bodyPr>
            <a:normAutofit/>
          </a:bodyPr>
          <a:lstStyle>
            <a:lvl1pPr marL="0" indent="0">
              <a:buNone/>
              <a:defRPr sz="2585" b="1"/>
            </a:lvl1pPr>
          </a:lstStyle>
          <a:p>
            <a:r>
              <a:rPr lang="en-GB" dirty="0"/>
              <a:t>Technical Glossary</a:t>
            </a:r>
          </a:p>
        </p:txBody>
      </p:sp>
      <p:sp>
        <p:nvSpPr>
          <p:cNvPr id="14" name="Footer Placeholder 2"/>
          <p:cNvSpPr>
            <a:spLocks noGrp="1"/>
          </p:cNvSpPr>
          <p:nvPr>
            <p:ph type="ftr" sz="quarter" idx="3"/>
          </p:nvPr>
        </p:nvSpPr>
        <p:spPr>
          <a:xfrm>
            <a:off x="552450" y="6356352"/>
            <a:ext cx="5467350" cy="365125"/>
          </a:xfrm>
          <a:prstGeom prst="rect">
            <a:avLst/>
          </a:prstGeom>
        </p:spPr>
        <p:txBody>
          <a:bodyPr/>
          <a:lstStyle>
            <a:lvl1pPr algn="l">
              <a:defRPr sz="1292">
                <a:solidFill>
                  <a:srgbClr val="7F7F7F"/>
                </a:solidFill>
              </a:defRPr>
            </a:lvl1pPr>
          </a:lstStyle>
          <a:p>
            <a:endParaRPr lang="en-GB" dirty="0"/>
          </a:p>
        </p:txBody>
      </p:sp>
      <p:sp>
        <p:nvSpPr>
          <p:cNvPr id="9" name="Text Placeholder 3"/>
          <p:cNvSpPr>
            <a:spLocks noGrp="1"/>
          </p:cNvSpPr>
          <p:nvPr>
            <p:ph type="body" sz="quarter" idx="10"/>
          </p:nvPr>
        </p:nvSpPr>
        <p:spPr>
          <a:xfrm>
            <a:off x="552451" y="1187669"/>
            <a:ext cx="8257441" cy="4773394"/>
          </a:xfrm>
        </p:spPr>
        <p:txBody>
          <a:bodyPr/>
          <a:lstStyle>
            <a:lvl1pPr rtl="0" eaLnBrk="1" fontAlgn="t" latinLnBrk="0" hangingPunct="1">
              <a:defRPr lang="en-GB" sz="1662" b="0" i="0" u="none" strike="noStrike" smtClean="0">
                <a:effectLst/>
              </a:defRPr>
            </a:lvl1pPr>
          </a:lstStyle>
          <a:p>
            <a:pPr lvl="0"/>
            <a:endParaRPr lang="en-US" dirty="0"/>
          </a:p>
        </p:txBody>
      </p:sp>
      <p:graphicFrame>
        <p:nvGraphicFramePr>
          <p:cNvPr id="2" name="Table 1"/>
          <p:cNvGraphicFramePr>
            <a:graphicFrameLocks noGrp="1"/>
          </p:cNvGraphicFramePr>
          <p:nvPr userDrawn="1">
            <p:extLst/>
          </p:nvPr>
        </p:nvGraphicFramePr>
        <p:xfrm>
          <a:off x="615462" y="1207914"/>
          <a:ext cx="7004537" cy="4767405"/>
        </p:xfrm>
        <a:graphic>
          <a:graphicData uri="http://schemas.openxmlformats.org/drawingml/2006/table">
            <a:tbl>
              <a:tblPr firstRow="1" bandRow="1">
                <a:tableStyleId>{5C22544A-7EE6-4342-B048-85BDC9FD1C3A}</a:tableStyleId>
              </a:tblPr>
              <a:tblGrid>
                <a:gridCol w="2334846">
                  <a:extLst>
                    <a:ext uri="{9D8B030D-6E8A-4147-A177-3AD203B41FA5}">
                      <a16:colId xmlns:a16="http://schemas.microsoft.com/office/drawing/2014/main" xmlns="" val="20000"/>
                    </a:ext>
                  </a:extLst>
                </a:gridCol>
                <a:gridCol w="2334846">
                  <a:extLst>
                    <a:ext uri="{9D8B030D-6E8A-4147-A177-3AD203B41FA5}">
                      <a16:colId xmlns:a16="http://schemas.microsoft.com/office/drawing/2014/main" xmlns="" val="20001"/>
                    </a:ext>
                  </a:extLst>
                </a:gridCol>
                <a:gridCol w="2334846">
                  <a:extLst>
                    <a:ext uri="{9D8B030D-6E8A-4147-A177-3AD203B41FA5}">
                      <a16:colId xmlns:a16="http://schemas.microsoft.com/office/drawing/2014/main" xmlns="" val="20002"/>
                    </a:ext>
                  </a:extLst>
                </a:gridCol>
              </a:tblGrid>
              <a:tr h="6258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a:solidFill>
                            <a:sysClr val="windowText" lastClr="000000"/>
                          </a:solidFill>
                        </a:rPr>
                        <a:t>Term</a:t>
                      </a:r>
                    </a:p>
                    <a:p>
                      <a:endParaRPr lang="en-GB" b="1" dirty="0">
                        <a:solidFill>
                          <a:sysClr val="windowText" lastClr="000000"/>
                        </a:solidFill>
                      </a:endParaRPr>
                    </a:p>
                  </a:txBody>
                  <a:tcPr marL="84406" marR="84406">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n-lt"/>
                          <a:ea typeface="+mn-ea"/>
                          <a:cs typeface="+mn-cs"/>
                        </a:rPr>
                        <a:t>Definition </a:t>
                      </a:r>
                    </a:p>
                    <a:p>
                      <a:endParaRPr lang="en-GB" b="1" dirty="0">
                        <a:solidFill>
                          <a:sysClr val="windowText" lastClr="000000"/>
                        </a:solidFill>
                      </a:endParaRPr>
                    </a:p>
                  </a:txBody>
                  <a:tcPr marL="84406" marR="84406">
                    <a:noFill/>
                  </a:tcPr>
                </a:tc>
                <a:tc>
                  <a:txBody>
                    <a:bodyPr/>
                    <a:lstStyle/>
                    <a:p>
                      <a:r>
                        <a:rPr lang="en-GB" dirty="0">
                          <a:solidFill>
                            <a:sysClr val="windowText" lastClr="000000"/>
                          </a:solidFill>
                        </a:rPr>
                        <a:t>Methodology</a:t>
                      </a:r>
                    </a:p>
                  </a:txBody>
                  <a:tcPr marL="84406" marR="84406">
                    <a:noFill/>
                  </a:tcPr>
                </a:tc>
                <a:extLst>
                  <a:ext uri="{0D108BD9-81ED-4DB2-BD59-A6C34878D82A}">
                    <a16:rowId xmlns:a16="http://schemas.microsoft.com/office/drawing/2014/main" xmlns="" val="10000"/>
                  </a:ext>
                </a:extLst>
              </a:tr>
              <a:tr h="1375775">
                <a:tc>
                  <a:txBody>
                    <a:bodyPr/>
                    <a:lstStyle/>
                    <a:p>
                      <a:r>
                        <a:rPr lang="en-GB" sz="1400" dirty="0"/>
                        <a:t>Paired Outcome Rate</a:t>
                      </a:r>
                    </a:p>
                  </a:txBody>
                  <a:tcPr marL="84406" marR="84406">
                    <a:noFill/>
                  </a:tcPr>
                </a:tc>
                <a:tc>
                  <a:txBody>
                    <a:bodyPr/>
                    <a:lstStyle/>
                    <a:p>
                      <a:r>
                        <a:rPr lang="en-GB" sz="1400" dirty="0"/>
                        <a:t>The percentage</a:t>
                      </a:r>
                      <a:r>
                        <a:rPr lang="en-GB" sz="1400" baseline="0" dirty="0"/>
                        <a:t> of children and young people who have </a:t>
                      </a:r>
                      <a:r>
                        <a:rPr lang="en-GB" sz="1400" b="1" baseline="0" dirty="0"/>
                        <a:t>any</a:t>
                      </a:r>
                      <a:r>
                        <a:rPr lang="en-GB" sz="1400" baseline="0" dirty="0"/>
                        <a:t> paired outcome measure.</a:t>
                      </a:r>
                      <a:endParaRPr lang="en-GB" sz="1400" dirty="0"/>
                    </a:p>
                  </a:txBody>
                  <a:tcPr marL="84406" marR="84406">
                    <a:noFill/>
                  </a:tcPr>
                </a:tc>
                <a:tc>
                  <a:txBody>
                    <a:bodyPr/>
                    <a:lstStyle/>
                    <a:p>
                      <a:r>
                        <a:rPr lang="en-GB" sz="1400" dirty="0">
                          <a:solidFill>
                            <a:sysClr val="windowText" lastClr="000000"/>
                          </a:solidFill>
                        </a:rPr>
                        <a:t>The number of individuals with at</a:t>
                      </a:r>
                      <a:r>
                        <a:rPr lang="en-GB" sz="1400" baseline="0" dirty="0">
                          <a:solidFill>
                            <a:sysClr val="windowText" lastClr="000000"/>
                          </a:solidFill>
                        </a:rPr>
                        <a:t> least one paired outcome measure (completed by child, parent or clinician) is divided by the total number of individuals in the data submitted.</a:t>
                      </a:r>
                      <a:endParaRPr lang="en-GB" sz="1400" dirty="0">
                        <a:solidFill>
                          <a:sysClr val="windowText" lastClr="000000"/>
                        </a:solidFill>
                      </a:endParaRPr>
                    </a:p>
                  </a:txBody>
                  <a:tcPr marL="84406" marR="84406">
                    <a:noFill/>
                  </a:tcPr>
                </a:tc>
                <a:extLst>
                  <a:ext uri="{0D108BD9-81ED-4DB2-BD59-A6C34878D82A}">
                    <a16:rowId xmlns:a16="http://schemas.microsoft.com/office/drawing/2014/main" xmlns="" val="10001"/>
                  </a:ext>
                </a:extLst>
              </a:tr>
              <a:tr h="1375775">
                <a:tc>
                  <a:txBody>
                    <a:bodyPr/>
                    <a:lstStyle/>
                    <a:p>
                      <a:r>
                        <a:rPr lang="en-GB" sz="1400" dirty="0"/>
                        <a:t>Follow up rate</a:t>
                      </a:r>
                    </a:p>
                  </a:txBody>
                  <a:tcPr marL="84406" marR="84406">
                    <a:noFill/>
                  </a:tcPr>
                </a:tc>
                <a:tc>
                  <a:txBody>
                    <a:bodyPr/>
                    <a:lstStyle/>
                    <a:p>
                      <a:r>
                        <a:rPr lang="en-GB" sz="1400" b="1" dirty="0"/>
                        <a:t>For each </a:t>
                      </a:r>
                      <a:r>
                        <a:rPr lang="en-GB" sz="1400" dirty="0"/>
                        <a:t>outcome</a:t>
                      </a:r>
                      <a:r>
                        <a:rPr lang="en-GB" sz="1400" baseline="0" dirty="0"/>
                        <a:t> measure, out of those with a time 1 measure, the percentage of those with a time 2.</a:t>
                      </a:r>
                      <a:endParaRPr lang="en-GB" sz="1400" dirty="0"/>
                    </a:p>
                  </a:txBody>
                  <a:tcPr marL="84406" marR="84406">
                    <a:noFill/>
                  </a:tcPr>
                </a:tc>
                <a:tc>
                  <a:txBody>
                    <a:bodyPr/>
                    <a:lstStyle/>
                    <a:p>
                      <a:r>
                        <a:rPr lang="en-GB" sz="1400" dirty="0">
                          <a:solidFill>
                            <a:sysClr val="windowText" lastClr="000000"/>
                          </a:solidFill>
                        </a:rPr>
                        <a:t>The number of individuals</a:t>
                      </a:r>
                      <a:r>
                        <a:rPr lang="en-GB" sz="1400" baseline="0" dirty="0">
                          <a:solidFill>
                            <a:sysClr val="windowText" lastClr="000000"/>
                          </a:solidFill>
                        </a:rPr>
                        <a:t> with both a time 1 and time 2 measure is divided by the number of those with a time 1 measure, for each outcome measure separately.</a:t>
                      </a:r>
                      <a:endParaRPr lang="en-GB" sz="1400" dirty="0">
                        <a:solidFill>
                          <a:sysClr val="windowText" lastClr="000000"/>
                        </a:solidFill>
                      </a:endParaRPr>
                    </a:p>
                  </a:txBody>
                  <a:tcPr marL="84406" marR="84406">
                    <a:noFill/>
                  </a:tcPr>
                </a:tc>
                <a:extLst>
                  <a:ext uri="{0D108BD9-81ED-4DB2-BD59-A6C34878D82A}">
                    <a16:rowId xmlns:a16="http://schemas.microsoft.com/office/drawing/2014/main" xmlns="" val="10002"/>
                  </a:ext>
                </a:extLst>
              </a:tr>
              <a:tr h="1375775">
                <a:tc>
                  <a:txBody>
                    <a:bodyPr/>
                    <a:lstStyle/>
                    <a:p>
                      <a:r>
                        <a:rPr lang="en-GB" sz="1400" dirty="0"/>
                        <a:t>Margin of Error</a:t>
                      </a:r>
                    </a:p>
                  </a:txBody>
                  <a:tcPr marL="84406" marR="84406">
                    <a:noFill/>
                  </a:tcPr>
                </a:tc>
                <a:tc>
                  <a:txBody>
                    <a:bodyPr/>
                    <a:lstStyle/>
                    <a:p>
                      <a:r>
                        <a:rPr lang="en-GB" sz="1400" dirty="0"/>
                        <a:t>A confidence interval: a</a:t>
                      </a:r>
                      <a:r>
                        <a:rPr lang="en-GB" sz="1400" baseline="0" dirty="0"/>
                        <a:t> numeric interval around an estimated number (for example, the mean), which contains the mean with a certain level of confidence.</a:t>
                      </a:r>
                      <a:endParaRPr lang="en-GB" sz="1400" dirty="0"/>
                    </a:p>
                  </a:txBody>
                  <a:tcPr marL="84406" marR="84406">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Confidence intervals are calculated at the 99% level, using the ‘basic’ non-parametric bootstrap method.</a:t>
                      </a:r>
                    </a:p>
                    <a:p>
                      <a:endParaRPr lang="en-GB" sz="1400" dirty="0">
                        <a:solidFill>
                          <a:sysClr val="windowText" lastClr="000000"/>
                        </a:solidFill>
                      </a:endParaRPr>
                    </a:p>
                  </a:txBody>
                  <a:tcPr marL="84406" marR="84406">
                    <a:noFill/>
                  </a:tcPr>
                </a:tc>
                <a:extLst>
                  <a:ext uri="{0D108BD9-81ED-4DB2-BD59-A6C34878D82A}">
                    <a16:rowId xmlns:a16="http://schemas.microsoft.com/office/drawing/2014/main" xmlns="" val="10003"/>
                  </a:ext>
                </a:extLst>
              </a:tr>
            </a:tbl>
          </a:graphicData>
        </a:graphic>
      </p:graphicFrame>
      <p:sp>
        <p:nvSpPr>
          <p:cNvPr id="8" name="Slide Number Placeholder 3"/>
          <p:cNvSpPr>
            <a:spLocks noGrp="1"/>
          </p:cNvSpPr>
          <p:nvPr>
            <p:ph type="sldNum" sz="quarter" idx="4"/>
          </p:nvPr>
        </p:nvSpPr>
        <p:spPr>
          <a:xfrm>
            <a:off x="6747984"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spTree>
    <p:extLst>
      <p:ext uri="{BB962C8B-B14F-4D97-AF65-F5344CB8AC3E}">
        <p14:creationId xmlns:p14="http://schemas.microsoft.com/office/powerpoint/2010/main" val="36049322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YPIAPT_Chi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3C8A0453-8D44-407F-A65F-8B45DB121FC7}" type="slidenum">
              <a:rPr lang="en-GB" smtClean="0"/>
              <a:t>‹#›</a:t>
            </a:fld>
            <a:endParaRPr lang="en-GB"/>
          </a:p>
        </p:txBody>
      </p:sp>
      <p:sp>
        <p:nvSpPr>
          <p:cNvPr id="5" name="Rectangle 4"/>
          <p:cNvSpPr/>
          <p:nvPr userDrawn="1"/>
        </p:nvSpPr>
        <p:spPr>
          <a:xfrm>
            <a:off x="-16609" y="-89330"/>
            <a:ext cx="244380" cy="7204836"/>
          </a:xfrm>
          <a:prstGeom prst="rect">
            <a:avLst/>
          </a:prstGeom>
          <a:solidFill>
            <a:srgbClr val="9D9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TextBox 7"/>
          <p:cNvSpPr txBox="1">
            <a:spLocks noChangeArrowheads="1"/>
          </p:cNvSpPr>
          <p:nvPr userDrawn="1"/>
        </p:nvSpPr>
        <p:spPr bwMode="auto">
          <a:xfrm>
            <a:off x="518747" y="6319839"/>
            <a:ext cx="6331926"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1400">
                <a:solidFill>
                  <a:schemeClr val="tx1"/>
                </a:solidFill>
                <a:latin typeface="Calibri" pitchFamily="34" charset="0"/>
              </a:defRPr>
            </a:lvl1pPr>
            <a:lvl2pPr marL="742950" indent="-285750" eaLnBrk="0" hangingPunct="0">
              <a:spcBef>
                <a:spcPct val="20000"/>
              </a:spcBef>
              <a:defRPr sz="1400">
                <a:solidFill>
                  <a:schemeClr val="tx1"/>
                </a:solidFill>
                <a:latin typeface="Calibri" pitchFamily="34" charset="0"/>
              </a:defRPr>
            </a:lvl2pPr>
            <a:lvl3pPr marL="1143000" indent="-228600" eaLnBrk="0" hangingPunct="0">
              <a:spcBef>
                <a:spcPct val="20000"/>
              </a:spcBef>
              <a:defRPr sz="1400">
                <a:solidFill>
                  <a:schemeClr val="tx1"/>
                </a:solidFill>
                <a:latin typeface="Calibri" pitchFamily="34" charset="0"/>
              </a:defRPr>
            </a:lvl3pPr>
            <a:lvl4pPr marL="1600200" indent="-228600" eaLnBrk="0" hangingPunct="0">
              <a:spcBef>
                <a:spcPct val="20000"/>
              </a:spcBef>
              <a:defRPr sz="1400">
                <a:solidFill>
                  <a:schemeClr val="tx1"/>
                </a:solidFill>
                <a:latin typeface="Calibri" pitchFamily="34" charset="0"/>
              </a:defRPr>
            </a:lvl4pPr>
            <a:lvl5pPr marL="2057400" indent="-228600" eaLnBrk="0" hangingPunct="0">
              <a:spcBef>
                <a:spcPct val="20000"/>
              </a:spcBef>
              <a:defRPr sz="1400">
                <a:solidFill>
                  <a:schemeClr val="tx1"/>
                </a:solidFill>
                <a:latin typeface="Calibri" pitchFamily="34" charset="0"/>
              </a:defRPr>
            </a:lvl5pPr>
            <a:lvl6pPr marL="2514600" indent="-228600" defTabSz="457200" eaLnBrk="0" fontAlgn="base" hangingPunct="0">
              <a:spcBef>
                <a:spcPct val="20000"/>
              </a:spcBef>
              <a:spcAft>
                <a:spcPct val="0"/>
              </a:spcAft>
              <a:defRPr sz="1400">
                <a:solidFill>
                  <a:schemeClr val="tx1"/>
                </a:solidFill>
                <a:latin typeface="Calibri" pitchFamily="34" charset="0"/>
              </a:defRPr>
            </a:lvl6pPr>
            <a:lvl7pPr marL="2971800" indent="-228600" defTabSz="457200" eaLnBrk="0" fontAlgn="base" hangingPunct="0">
              <a:spcBef>
                <a:spcPct val="20000"/>
              </a:spcBef>
              <a:spcAft>
                <a:spcPct val="0"/>
              </a:spcAft>
              <a:defRPr sz="1400">
                <a:solidFill>
                  <a:schemeClr val="tx1"/>
                </a:solidFill>
                <a:latin typeface="Calibri" pitchFamily="34" charset="0"/>
              </a:defRPr>
            </a:lvl7pPr>
            <a:lvl8pPr marL="3429000" indent="-228600" defTabSz="457200" eaLnBrk="0" fontAlgn="base" hangingPunct="0">
              <a:spcBef>
                <a:spcPct val="20000"/>
              </a:spcBef>
              <a:spcAft>
                <a:spcPct val="0"/>
              </a:spcAft>
              <a:defRPr sz="1400">
                <a:solidFill>
                  <a:schemeClr val="tx1"/>
                </a:solidFill>
                <a:latin typeface="Calibri" pitchFamily="34" charset="0"/>
              </a:defRPr>
            </a:lvl8pPr>
            <a:lvl9pPr marL="3886200" indent="-228600" defTabSz="457200" eaLnBrk="0" fontAlgn="base" hangingPunct="0">
              <a:spcBef>
                <a:spcPct val="20000"/>
              </a:spcBef>
              <a:spcAft>
                <a:spcPct val="0"/>
              </a:spcAft>
              <a:defRPr sz="1400">
                <a:solidFill>
                  <a:schemeClr val="tx1"/>
                </a:solidFill>
                <a:latin typeface="Calibri" pitchFamily="34" charset="0"/>
              </a:defRPr>
            </a:lvl9pPr>
          </a:lstStyle>
          <a:p>
            <a:pPr eaLnBrk="1" hangingPunct="1">
              <a:spcBef>
                <a:spcPct val="0"/>
              </a:spcBef>
            </a:pPr>
            <a:r>
              <a:rPr lang="en-GB" altLang="en-US" sz="923" dirty="0">
                <a:solidFill>
                  <a:srgbClr val="000000"/>
                </a:solidFill>
              </a:rPr>
              <a:t>Wolpert, M., Jacob, J., Napoleone, E., Whale, A., Calderon, A., &amp; </a:t>
            </a:r>
            <a:r>
              <a:rPr lang="en-GB" altLang="en-US" sz="923" dirty="0" err="1">
                <a:solidFill>
                  <a:srgbClr val="000000"/>
                </a:solidFill>
              </a:rPr>
              <a:t>Edbrooke</a:t>
            </a:r>
            <a:r>
              <a:rPr lang="en-GB" altLang="en-US" sz="923" dirty="0">
                <a:solidFill>
                  <a:srgbClr val="000000"/>
                </a:solidFill>
              </a:rPr>
              <a:t>-Childs, J. (2016). </a:t>
            </a:r>
            <a:r>
              <a:rPr lang="en-GB" altLang="en-US" sz="923" i="1" dirty="0">
                <a:solidFill>
                  <a:srgbClr val="000000"/>
                </a:solidFill>
              </a:rPr>
              <a:t>Child- and Parent-reported Outcomes and Experience from Child and Young People’s Mental Health Services 2011-2015</a:t>
            </a:r>
            <a:r>
              <a:rPr lang="en-GB" altLang="en-US" sz="923" dirty="0">
                <a:solidFill>
                  <a:srgbClr val="000000"/>
                </a:solidFill>
              </a:rPr>
              <a:t>. London: CAMHS Press</a:t>
            </a:r>
          </a:p>
        </p:txBody>
      </p:sp>
      <p:sp>
        <p:nvSpPr>
          <p:cNvPr id="8" name="Rectangle 7"/>
          <p:cNvSpPr/>
          <p:nvPr userDrawn="1"/>
        </p:nvSpPr>
        <p:spPr>
          <a:xfrm>
            <a:off x="6850673" y="1323976"/>
            <a:ext cx="1929911" cy="45894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2" dirty="0">
              <a:solidFill>
                <a:prstClr val="white"/>
              </a:solidFill>
            </a:endParaRPr>
          </a:p>
        </p:txBody>
      </p:sp>
      <p:sp>
        <p:nvSpPr>
          <p:cNvPr id="9" name="Rectangle 8"/>
          <p:cNvSpPr/>
          <p:nvPr userDrawn="1"/>
        </p:nvSpPr>
        <p:spPr>
          <a:xfrm>
            <a:off x="628651" y="1323976"/>
            <a:ext cx="6119446" cy="4589463"/>
          </a:xfrm>
          <a:prstGeom prst="rect">
            <a:avLst/>
          </a:prstGeom>
          <a:solidFill>
            <a:srgbClr val="DCF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2">
              <a:solidFill>
                <a:prstClr val="white"/>
              </a:solidFill>
            </a:endParaRPr>
          </a:p>
        </p:txBody>
      </p:sp>
      <p:graphicFrame>
        <p:nvGraphicFramePr>
          <p:cNvPr id="10" name="Table 9"/>
          <p:cNvGraphicFramePr>
            <a:graphicFrameLocks noGrp="1"/>
          </p:cNvGraphicFramePr>
          <p:nvPr userDrawn="1">
            <p:extLst/>
          </p:nvPr>
        </p:nvGraphicFramePr>
        <p:xfrm>
          <a:off x="808893" y="1509713"/>
          <a:ext cx="5760428" cy="4335101"/>
        </p:xfrm>
        <a:graphic>
          <a:graphicData uri="http://schemas.openxmlformats.org/drawingml/2006/table">
            <a:tbl>
              <a:tblPr>
                <a:tableStyleId>{5FD0F851-EC5A-4D38-B0AD-8093EC10F338}</a:tableStyleId>
              </a:tblPr>
              <a:tblGrid>
                <a:gridCol w="1440106">
                  <a:extLst>
                    <a:ext uri="{9D8B030D-6E8A-4147-A177-3AD203B41FA5}">
                      <a16:colId xmlns:a16="http://schemas.microsoft.com/office/drawing/2014/main" xmlns="" val="20000"/>
                    </a:ext>
                  </a:extLst>
                </a:gridCol>
                <a:gridCol w="2865411">
                  <a:extLst>
                    <a:ext uri="{9D8B030D-6E8A-4147-A177-3AD203B41FA5}">
                      <a16:colId xmlns:a16="http://schemas.microsoft.com/office/drawing/2014/main" xmlns="" val="20001"/>
                    </a:ext>
                  </a:extLst>
                </a:gridCol>
                <a:gridCol w="389105">
                  <a:extLst>
                    <a:ext uri="{9D8B030D-6E8A-4147-A177-3AD203B41FA5}">
                      <a16:colId xmlns:a16="http://schemas.microsoft.com/office/drawing/2014/main" xmlns="" val="20002"/>
                    </a:ext>
                  </a:extLst>
                </a:gridCol>
                <a:gridCol w="1065806">
                  <a:extLst>
                    <a:ext uri="{9D8B030D-6E8A-4147-A177-3AD203B41FA5}">
                      <a16:colId xmlns:a16="http://schemas.microsoft.com/office/drawing/2014/main" xmlns="" val="20003"/>
                    </a:ext>
                  </a:extLst>
                </a:gridCol>
              </a:tblGrid>
              <a:tr h="517889">
                <a:tc>
                  <a:txBody>
                    <a:bodyPr/>
                    <a:lstStyle/>
                    <a:p>
                      <a:pPr algn="ctr" fontAlgn="b"/>
                      <a:r>
                        <a:rPr lang="en-GB" sz="1100" b="1" u="none" strike="noStrike" dirty="0">
                          <a:solidFill>
                            <a:schemeClr val="bg1"/>
                          </a:solidFill>
                          <a:effectLst/>
                        </a:rPr>
                        <a:t>Indicator</a:t>
                      </a:r>
                      <a:endParaRPr lang="en-GB" sz="1100" b="1" i="0" u="none" strike="noStrike" dirty="0">
                        <a:solidFill>
                          <a:schemeClr val="bg1"/>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ABAC8"/>
                    </a:solidFill>
                  </a:tcPr>
                </a:tc>
                <a:tc>
                  <a:txBody>
                    <a:bodyPr/>
                    <a:lstStyle/>
                    <a:p>
                      <a:pPr algn="ctr" fontAlgn="b"/>
                      <a:r>
                        <a:rPr lang="en-GB" sz="1100" b="1" u="none" strike="noStrike" kern="1200" dirty="0">
                          <a:solidFill>
                            <a:schemeClr val="bg1"/>
                          </a:solidFill>
                          <a:effectLst/>
                          <a:latin typeface="+mn-lt"/>
                          <a:ea typeface="+mn-ea"/>
                          <a:cs typeface="+mn-cs"/>
                        </a:rPr>
                        <a:t>Definition</a:t>
                      </a: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ABAC8"/>
                    </a:solidFill>
                  </a:tcPr>
                </a:tc>
                <a:tc>
                  <a:txBody>
                    <a:bodyPr/>
                    <a:lstStyle/>
                    <a:p>
                      <a:pPr algn="ctr" fontAlgn="b"/>
                      <a:r>
                        <a:rPr lang="en-GB" sz="1100" b="1" u="none" strike="noStrike" dirty="0">
                          <a:solidFill>
                            <a:schemeClr val="bg1"/>
                          </a:solidFill>
                          <a:effectLst/>
                        </a:rPr>
                        <a:t>N</a:t>
                      </a:r>
                      <a:endParaRPr lang="en-GB" sz="1100" b="1" i="0" u="none" strike="noStrike" dirty="0">
                        <a:solidFill>
                          <a:schemeClr val="bg1"/>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BAC8"/>
                    </a:solidFill>
                  </a:tcPr>
                </a:tc>
                <a:tc>
                  <a:txBody>
                    <a:bodyPr/>
                    <a:lstStyle/>
                    <a:p>
                      <a:pPr algn="ctr" fontAlgn="b"/>
                      <a:r>
                        <a:rPr lang="en-GB" sz="1100" b="1" u="none" strike="noStrike" dirty="0">
                          <a:solidFill>
                            <a:schemeClr val="bg1"/>
                          </a:solidFill>
                          <a:effectLst/>
                        </a:rPr>
                        <a:t>% of paired clinical sample</a:t>
                      </a:r>
                      <a:endParaRPr lang="en-GB" sz="1100" b="1" i="0" u="none" strike="noStrike" dirty="0">
                        <a:solidFill>
                          <a:schemeClr val="bg1"/>
                        </a:solidFill>
                        <a:effectLst/>
                        <a:latin typeface="Calibri" panose="020F0502020204030204" pitchFamily="34" charset="0"/>
                      </a:endParaRPr>
                    </a:p>
                    <a:p>
                      <a:pPr algn="ctr" fontAlgn="b"/>
                      <a:r>
                        <a:rPr lang="en-GB" sz="900" b="1" i="0" u="none" strike="noStrike" dirty="0">
                          <a:solidFill>
                            <a:schemeClr val="bg1"/>
                          </a:solidFill>
                          <a:effectLst/>
                          <a:latin typeface="Calibri" panose="020F0502020204030204" pitchFamily="34" charset="0"/>
                        </a:rPr>
                        <a:t>[95% Margins</a:t>
                      </a:r>
                      <a:r>
                        <a:rPr lang="en-GB" sz="900" b="1" i="0" u="none" strike="noStrike" baseline="0" dirty="0">
                          <a:solidFill>
                            <a:schemeClr val="bg1"/>
                          </a:solidFill>
                          <a:effectLst/>
                          <a:latin typeface="Calibri" panose="020F0502020204030204" pitchFamily="34" charset="0"/>
                        </a:rPr>
                        <a:t> of Error]</a:t>
                      </a:r>
                      <a:endParaRPr lang="en-GB" sz="900" b="1" u="none" strike="noStrike" dirty="0">
                        <a:solidFill>
                          <a:schemeClr val="bg1"/>
                        </a:solidFill>
                        <a:effectLst/>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BAC8"/>
                    </a:solidFill>
                  </a:tcPr>
                </a:tc>
                <a:extLst>
                  <a:ext uri="{0D108BD9-81ED-4DB2-BD59-A6C34878D82A}">
                    <a16:rowId xmlns:a16="http://schemas.microsoft.com/office/drawing/2014/main" xmlns="" val="10000"/>
                  </a:ext>
                </a:extLst>
              </a:tr>
              <a:tr h="325843">
                <a:tc rowSpan="2">
                  <a:txBody>
                    <a:bodyPr/>
                    <a:lstStyle/>
                    <a:p>
                      <a:pPr algn="ctr" fontAlgn="b"/>
                      <a:r>
                        <a:rPr lang="en-GB" sz="1100" b="0" u="none" strike="noStrike" dirty="0">
                          <a:effectLst/>
                        </a:rPr>
                        <a:t>“Recovery”</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b"/>
                      <a:r>
                        <a:rPr lang="en-GB" sz="1100" u="none" strike="noStrike" kern="1200" dirty="0">
                          <a:solidFill>
                            <a:schemeClr val="tx1"/>
                          </a:solidFill>
                          <a:effectLst/>
                          <a:latin typeface="+mn-lt"/>
                          <a:ea typeface="+mn-ea"/>
                          <a:cs typeface="+mn-cs"/>
                        </a:rPr>
                        <a:t>Moved from above a clinical threshold on at least one paired measure at a first time point, to below on all completed measures at a last time point</a:t>
                      </a:r>
                    </a:p>
                  </a:txBody>
                  <a:tcPr marL="8792" marR="8792" marT="952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panose="020F0502020204030204" pitchFamily="34" charset="0"/>
                        </a:rPr>
                        <a:t>2117</a:t>
                      </a:r>
                    </a:p>
                  </a:txBody>
                  <a:tcPr marL="8792" marR="8792" marT="952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dirty="0">
                          <a:effectLst/>
                        </a:rPr>
                        <a:t>36%</a:t>
                      </a: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25843">
                <a:tc vMerge="1">
                  <a:txBody>
                    <a:bodyPr/>
                    <a:lstStyle/>
                    <a:p>
                      <a:endParaRPr lang="en-GB"/>
                    </a:p>
                  </a:txBody>
                  <a:tcPr/>
                </a:tc>
                <a:tc vMerge="1">
                  <a:txBody>
                    <a:bodyPr/>
                    <a:lstStyle/>
                    <a:p>
                      <a:endParaRPr lang="en-GB"/>
                    </a:p>
                  </a:txBody>
                  <a:tcPr/>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900" u="none" strike="noStrike" dirty="0">
                          <a:effectLst/>
                        </a:rPr>
                        <a:t>[35% - 37%</a:t>
                      </a:r>
                      <a:r>
                        <a:rPr lang="en-GB" sz="900" u="none" strike="noStrike" baseline="0" dirty="0">
                          <a:effectLst/>
                        </a:rPr>
                        <a:t>]</a:t>
                      </a:r>
                      <a:endParaRPr lang="en-GB" sz="900" u="none" strike="noStrike" dirty="0">
                        <a:effectLst/>
                      </a:endParaRPr>
                    </a:p>
                  </a:txBody>
                  <a:tcPr marL="8792" marR="8792" marT="952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457744">
                <a:tc rowSpan="2">
                  <a:txBody>
                    <a:bodyPr/>
                    <a:lstStyle/>
                    <a:p>
                      <a:pPr algn="ctr" fontAlgn="b"/>
                      <a:r>
                        <a:rPr lang="en-GB" sz="1100" b="0" u="none" strike="noStrike" dirty="0">
                          <a:effectLst/>
                        </a:rPr>
                        <a:t>Reliable Improvement</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b"/>
                      <a:r>
                        <a:rPr lang="en-GB" sz="1100" b="0" i="0" u="none" strike="noStrike" dirty="0">
                          <a:solidFill>
                            <a:srgbClr val="000000"/>
                          </a:solidFill>
                          <a:effectLst/>
                          <a:latin typeface="Calibri" panose="020F0502020204030204" pitchFamily="34" charset="0"/>
                        </a:rPr>
                        <a:t>Change from</a:t>
                      </a:r>
                      <a:r>
                        <a:rPr lang="en-GB" sz="1100" b="0" i="0" u="none" strike="noStrike" baseline="0" dirty="0">
                          <a:solidFill>
                            <a:srgbClr val="000000"/>
                          </a:solidFill>
                          <a:effectLst/>
                          <a:latin typeface="Calibri" panose="020F0502020204030204" pitchFamily="34" charset="0"/>
                        </a:rPr>
                        <a:t> a first to a last time point was more than what would be expected due to measurement error, in a positive direction, on at least one measure, and no measure reliably deteriorated</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chemeClr val="tx1"/>
                          </a:solidFill>
                          <a:effectLst/>
                          <a:latin typeface="+mn-lt"/>
                        </a:rPr>
                        <a:t>3056</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dirty="0">
                          <a:effectLst/>
                        </a:rPr>
                        <a:t>52%</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457744">
                <a:tc vMerge="1">
                  <a:txBody>
                    <a:bodyPr/>
                    <a:lstStyle/>
                    <a:p>
                      <a:endParaRPr lang="en-GB"/>
                    </a:p>
                  </a:txBody>
                  <a:tcPr/>
                </a:tc>
                <a:tc vMerge="1">
                  <a:txBody>
                    <a:bodyPr/>
                    <a:lstStyle/>
                    <a:p>
                      <a:endParaRPr lang="en-GB"/>
                    </a:p>
                  </a:txBody>
                  <a:tcPr/>
                </a:tc>
                <a:tc>
                  <a:txBody>
                    <a:bodyPr/>
                    <a:lstStyle/>
                    <a:p>
                      <a:pPr algn="ctr" fontAlgn="b"/>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u="none" strike="noStrike" kern="1200" dirty="0">
                          <a:solidFill>
                            <a:schemeClr val="tx1"/>
                          </a:solidFill>
                          <a:effectLst/>
                          <a:latin typeface="+mn-lt"/>
                          <a:ea typeface="+mn-ea"/>
                          <a:cs typeface="+mn-cs"/>
                        </a:rPr>
                        <a:t>[51% - 53%]</a:t>
                      </a:r>
                    </a:p>
                  </a:txBody>
                  <a:tcPr marL="8792" marR="8792" marT="952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276534">
                <a:tc rowSpan="2">
                  <a:txBody>
                    <a:bodyPr/>
                    <a:lstStyle/>
                    <a:p>
                      <a:pPr algn="ctr" fontAlgn="b"/>
                      <a:r>
                        <a:rPr lang="en-GB" sz="1100" b="0" u="none" strike="noStrike" dirty="0">
                          <a:effectLst/>
                        </a:rPr>
                        <a:t>No Reliable Change</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Change from</a:t>
                      </a:r>
                      <a:r>
                        <a:rPr lang="en-GB" sz="1100" b="0" i="0" u="none" strike="noStrike" baseline="0" dirty="0">
                          <a:solidFill>
                            <a:srgbClr val="000000"/>
                          </a:solidFill>
                          <a:effectLst/>
                          <a:latin typeface="Calibri" panose="020F0502020204030204" pitchFamily="34" charset="0"/>
                        </a:rPr>
                        <a:t> a first to a last time point was less than what would be expected due to measurement error</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chemeClr val="tx1"/>
                          </a:solidFill>
                          <a:effectLst/>
                          <a:latin typeface="+mn-lt"/>
                        </a:rPr>
                        <a:t>2223</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dirty="0">
                          <a:effectLst/>
                        </a:rPr>
                        <a:t>38%</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276534">
                <a:tc vMerge="1">
                  <a:txBody>
                    <a:bodyPr/>
                    <a:lstStyle/>
                    <a:p>
                      <a:endParaRPr lang="en-GB"/>
                    </a:p>
                  </a:txBody>
                  <a:tcPr/>
                </a:tc>
                <a:tc vMerge="1">
                  <a:txBody>
                    <a:bodyPr/>
                    <a:lstStyle/>
                    <a:p>
                      <a:endParaRPr lang="en-GB"/>
                    </a:p>
                  </a:txBody>
                  <a:tcPr/>
                </a:tc>
                <a:tc>
                  <a:txBody>
                    <a:bodyPr/>
                    <a:lstStyle/>
                    <a:p>
                      <a:pPr algn="ctr" fontAlgn="b"/>
                      <a:endParaRPr lang="en-GB" sz="900" u="none" strike="noStrike" kern="1200" dirty="0">
                        <a:solidFill>
                          <a:schemeClr val="tx1"/>
                        </a:solidFill>
                        <a:effectLst/>
                        <a:latin typeface="+mn-lt"/>
                        <a:ea typeface="+mn-ea"/>
                        <a:cs typeface="+mn-cs"/>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u="none" strike="noStrike" kern="1200" dirty="0">
                          <a:solidFill>
                            <a:schemeClr val="tx1"/>
                          </a:solidFill>
                          <a:effectLst/>
                          <a:latin typeface="+mn-lt"/>
                          <a:ea typeface="+mn-ea"/>
                          <a:cs typeface="+mn-cs"/>
                        </a:rPr>
                        <a:t>[36% - 39%]</a:t>
                      </a:r>
                    </a:p>
                  </a:txBody>
                  <a:tcPr marL="8792" marR="8792" marT="952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367139">
                <a:tc rowSpan="2">
                  <a:txBody>
                    <a:bodyPr/>
                    <a:lstStyle/>
                    <a:p>
                      <a:pPr algn="ctr" fontAlgn="b"/>
                      <a:r>
                        <a:rPr lang="en-GB" sz="1100" b="0" u="none" strike="noStrike" dirty="0">
                          <a:effectLst/>
                        </a:rPr>
                        <a:t>Reliable Deterioration</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Change from</a:t>
                      </a:r>
                      <a:r>
                        <a:rPr lang="en-GB" sz="1100" b="0" i="0" u="none" strike="noStrike" baseline="0" dirty="0">
                          <a:solidFill>
                            <a:srgbClr val="000000"/>
                          </a:solidFill>
                          <a:effectLst/>
                          <a:latin typeface="Calibri" panose="020F0502020204030204" pitchFamily="34" charset="0"/>
                        </a:rPr>
                        <a:t> a first to a last time point was more than what would be expected due to measurement error, in a negative direction, on at least one measure</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chemeClr val="tx1"/>
                          </a:solidFill>
                          <a:effectLst/>
                          <a:latin typeface="+mn-lt"/>
                        </a:rPr>
                        <a:t>617</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dirty="0">
                          <a:effectLst/>
                        </a:rPr>
                        <a:t>11%</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r h="367139">
                <a:tc vMerge="1">
                  <a:txBody>
                    <a:bodyPr/>
                    <a:lstStyle/>
                    <a:p>
                      <a:endParaRPr lang="en-GB"/>
                    </a:p>
                  </a:txBody>
                  <a:tcPr/>
                </a:tc>
                <a:tc vMerge="1">
                  <a:txBody>
                    <a:bodyPr/>
                    <a:lstStyle/>
                    <a:p>
                      <a:endParaRPr lang="en-GB"/>
                    </a:p>
                  </a:txBody>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900" u="none" strike="noStrike" kern="1200" dirty="0">
                        <a:solidFill>
                          <a:schemeClr val="tx1"/>
                        </a:solidFill>
                        <a:effectLst/>
                        <a:latin typeface="+mn-lt"/>
                        <a:ea typeface="+mn-ea"/>
                        <a:cs typeface="+mn-cs"/>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u="none" strike="noStrike" kern="1200" dirty="0">
                          <a:solidFill>
                            <a:schemeClr val="tx1"/>
                          </a:solidFill>
                          <a:effectLst/>
                          <a:latin typeface="+mn-lt"/>
                          <a:ea typeface="+mn-ea"/>
                          <a:cs typeface="+mn-cs"/>
                        </a:rPr>
                        <a:t>[9% - 12%]</a:t>
                      </a:r>
                    </a:p>
                  </a:txBody>
                  <a:tcPr marL="8792" marR="8792" marT="952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8"/>
                  </a:ext>
                </a:extLst>
              </a:tr>
              <a:tr h="457744">
                <a:tc rowSpan="2">
                  <a:txBody>
                    <a:bodyPr/>
                    <a:lstStyle/>
                    <a:p>
                      <a:pPr algn="ctr" fontAlgn="b"/>
                      <a:r>
                        <a:rPr lang="en-GB" sz="1100" b="0" u="none" strike="noStrike" dirty="0">
                          <a:effectLst/>
                        </a:rPr>
                        <a:t>Reliable “Recovery”</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b"/>
                      <a:r>
                        <a:rPr lang="en-GB" sz="1100" u="none" strike="noStrike" kern="1200" dirty="0">
                          <a:solidFill>
                            <a:schemeClr val="tx1"/>
                          </a:solidFill>
                          <a:effectLst/>
                          <a:latin typeface="+mn-lt"/>
                          <a:ea typeface="+mn-ea"/>
                          <a:cs typeface="+mn-cs"/>
                        </a:rPr>
                        <a:t>Moved from above a clinical threshold on at least one paired measure at a first time point, to</a:t>
                      </a:r>
                      <a:r>
                        <a:rPr lang="en-GB" sz="1100" u="none" strike="noStrike" kern="1200" baseline="0" dirty="0">
                          <a:solidFill>
                            <a:schemeClr val="tx1"/>
                          </a:solidFill>
                          <a:effectLst/>
                          <a:latin typeface="+mn-lt"/>
                          <a:ea typeface="+mn-ea"/>
                          <a:cs typeface="+mn-cs"/>
                        </a:rPr>
                        <a:t> below</a:t>
                      </a:r>
                      <a:r>
                        <a:rPr lang="en-GB" sz="1100" u="none" strike="noStrike" kern="1200" dirty="0">
                          <a:solidFill>
                            <a:schemeClr val="tx1"/>
                          </a:solidFill>
                          <a:effectLst/>
                          <a:latin typeface="+mn-lt"/>
                          <a:ea typeface="+mn-ea"/>
                          <a:cs typeface="+mn-cs"/>
                        </a:rPr>
                        <a:t> on all completed measures at a last time point, and the change was reliable in a positive direction, with no measures</a:t>
                      </a:r>
                      <a:r>
                        <a:rPr lang="en-GB" sz="1100" u="none" strike="noStrike" kern="1200" baseline="0" dirty="0">
                          <a:solidFill>
                            <a:schemeClr val="tx1"/>
                          </a:solidFill>
                          <a:effectLst/>
                          <a:latin typeface="+mn-lt"/>
                          <a:ea typeface="+mn-ea"/>
                          <a:cs typeface="+mn-cs"/>
                        </a:rPr>
                        <a:t> reliably deteriorating</a:t>
                      </a:r>
                      <a:endParaRPr lang="en-GB" sz="1100" u="none" strike="noStrike" kern="1200" dirty="0">
                        <a:solidFill>
                          <a:schemeClr val="tx1"/>
                        </a:solidFill>
                        <a:effectLst/>
                        <a:latin typeface="+mn-lt"/>
                        <a:ea typeface="+mn-ea"/>
                        <a:cs typeface="+mn-cs"/>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chemeClr val="tx1"/>
                          </a:solidFill>
                          <a:effectLst/>
                          <a:latin typeface="+mn-lt"/>
                        </a:rPr>
                        <a:t>1569</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dirty="0">
                          <a:effectLst/>
                        </a:rPr>
                        <a:t>27%</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9"/>
                  </a:ext>
                </a:extLst>
              </a:tr>
              <a:tr h="403709">
                <a:tc vMerge="1">
                  <a:txBody>
                    <a:bodyPr/>
                    <a:lstStyle/>
                    <a:p>
                      <a:endParaRPr lang="en-GB"/>
                    </a:p>
                  </a:txBody>
                  <a:tcPr/>
                </a:tc>
                <a:tc vMerge="1">
                  <a:txBody>
                    <a:bodyPr/>
                    <a:lstStyle/>
                    <a:p>
                      <a:endParaRPr lang="en-GB"/>
                    </a:p>
                  </a:txBody>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900" u="none" strike="noStrike" kern="1200" dirty="0">
                        <a:solidFill>
                          <a:schemeClr val="tx1"/>
                        </a:solidFill>
                        <a:effectLst/>
                        <a:latin typeface="+mn-lt"/>
                        <a:ea typeface="+mn-ea"/>
                        <a:cs typeface="+mn-cs"/>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u="none" strike="noStrike" kern="1200" dirty="0">
                          <a:solidFill>
                            <a:schemeClr val="tx1"/>
                          </a:solidFill>
                          <a:effectLst/>
                          <a:latin typeface="+mn-lt"/>
                          <a:ea typeface="+mn-ea"/>
                          <a:cs typeface="+mn-cs"/>
                        </a:rPr>
                        <a:t>[25% - 28%]</a:t>
                      </a:r>
                    </a:p>
                  </a:txBody>
                  <a:tcPr marL="8792" marR="8792" marT="952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0"/>
                  </a:ext>
                </a:extLst>
              </a:tr>
            </a:tbl>
          </a:graphicData>
        </a:graphic>
      </p:graphicFrame>
      <p:sp>
        <p:nvSpPr>
          <p:cNvPr id="2" name="TextBox 1"/>
          <p:cNvSpPr txBox="1"/>
          <p:nvPr userDrawn="1"/>
        </p:nvSpPr>
        <p:spPr>
          <a:xfrm>
            <a:off x="457200" y="346264"/>
            <a:ext cx="7812803" cy="490134"/>
          </a:xfrm>
          <a:prstGeom prst="rect">
            <a:avLst/>
          </a:prstGeom>
          <a:noFill/>
        </p:spPr>
        <p:txBody>
          <a:bodyPr wrap="square" rtlCol="0">
            <a:spAutoFit/>
          </a:bodyPr>
          <a:lstStyle/>
          <a:p>
            <a:r>
              <a:rPr lang="en-GB" sz="2585" b="1" dirty="0"/>
              <a:t>“Recovery” and Reliable Change (</a:t>
            </a:r>
            <a:r>
              <a:rPr lang="en-GB" sz="2585" b="1" dirty="0" err="1"/>
              <a:t>Wolpert</a:t>
            </a:r>
            <a:r>
              <a:rPr lang="en-GB" sz="2585" b="1" dirty="0"/>
              <a:t> et al. 2016)</a:t>
            </a:r>
          </a:p>
        </p:txBody>
      </p:sp>
      <p:sp>
        <p:nvSpPr>
          <p:cNvPr id="6" name="TextBox 5"/>
          <p:cNvSpPr txBox="1"/>
          <p:nvPr userDrawn="1"/>
        </p:nvSpPr>
        <p:spPr>
          <a:xfrm>
            <a:off x="552450" y="824569"/>
            <a:ext cx="2410558" cy="348109"/>
          </a:xfrm>
          <a:prstGeom prst="rect">
            <a:avLst/>
          </a:prstGeom>
          <a:noFill/>
        </p:spPr>
        <p:txBody>
          <a:bodyPr wrap="square" rtlCol="0">
            <a:spAutoFit/>
          </a:bodyPr>
          <a:lstStyle/>
          <a:p>
            <a:r>
              <a:rPr lang="en-GB" sz="1662" dirty="0"/>
              <a:t>Child Reported Measures</a:t>
            </a:r>
          </a:p>
        </p:txBody>
      </p:sp>
      <p:sp>
        <p:nvSpPr>
          <p:cNvPr id="11" name="TextBox 10"/>
          <p:cNvSpPr txBox="1"/>
          <p:nvPr userDrawn="1"/>
        </p:nvSpPr>
        <p:spPr>
          <a:xfrm>
            <a:off x="6833088" y="1333500"/>
            <a:ext cx="2029558" cy="4267900"/>
          </a:xfrm>
          <a:prstGeom prst="rect">
            <a:avLst/>
          </a:prstGeom>
          <a:noFill/>
        </p:spPr>
        <p:txBody>
          <a:bodyPr wrap="square" rtlCol="0">
            <a:spAutoFit/>
          </a:bodyPr>
          <a:lstStyle/>
          <a:p>
            <a:pPr marL="0" marR="0" lvl="0" indent="0" algn="l" defTabSz="422041" rtl="0" eaLnBrk="1" fontAlgn="auto" latinLnBrk="0" hangingPunct="1">
              <a:lnSpc>
                <a:spcPct val="100000"/>
              </a:lnSpc>
              <a:spcBef>
                <a:spcPct val="20000"/>
              </a:spcBef>
              <a:spcAft>
                <a:spcPts val="0"/>
              </a:spcAft>
              <a:buClrTx/>
              <a:buSzTx/>
              <a:buFontTx/>
              <a:buNone/>
              <a:tabLst/>
              <a:defRPr/>
            </a:pPr>
            <a:r>
              <a:rPr kumimoji="0" lang="en-GB" altLang="en-US" sz="923" b="1" i="0" u="none" strike="noStrike" kern="1200" cap="none" spc="0" normalizeH="0" baseline="0" noProof="0" dirty="0">
                <a:ln>
                  <a:noFill/>
                </a:ln>
                <a:solidFill>
                  <a:prstClr val="black"/>
                </a:solidFill>
                <a:effectLst/>
                <a:uLnTx/>
                <a:uFillTx/>
                <a:latin typeface="+mn-lt"/>
              </a:rPr>
              <a:t>Sample included</a:t>
            </a:r>
          </a:p>
          <a:p>
            <a:pPr marL="0" marR="0" lvl="0" indent="0" algn="l" defTabSz="422041" rtl="0" eaLnBrk="1" fontAlgn="auto" latinLnBrk="0" hangingPunct="1">
              <a:lnSpc>
                <a:spcPct val="100000"/>
              </a:lnSpc>
              <a:spcBef>
                <a:spcPct val="20000"/>
              </a:spcBef>
              <a:spcAft>
                <a:spcPts val="0"/>
              </a:spcAft>
              <a:buClrTx/>
              <a:buSzTx/>
              <a:buFontTx/>
              <a:buNone/>
              <a:tabLst/>
              <a:defRPr/>
            </a:pPr>
            <a:r>
              <a:rPr kumimoji="0" lang="en-GB" altLang="en-US" sz="923" b="0" i="0" u="none" strike="noStrike" kern="1200" cap="none" spc="0" normalizeH="0" baseline="0" noProof="0" dirty="0">
                <a:ln>
                  <a:noFill/>
                </a:ln>
                <a:solidFill>
                  <a:prstClr val="black"/>
                </a:solidFill>
                <a:effectLst/>
                <a:uLnTx/>
                <a:uFillTx/>
                <a:latin typeface="+mn-lt"/>
              </a:rPr>
              <a:t>The results are those reported in </a:t>
            </a:r>
            <a:r>
              <a:rPr kumimoji="0" lang="en-GB" altLang="en-US" sz="923" b="0" i="0" u="none" strike="noStrike" kern="1200" cap="none" spc="0" normalizeH="0" baseline="0" noProof="0" dirty="0" err="1">
                <a:ln>
                  <a:noFill/>
                </a:ln>
                <a:solidFill>
                  <a:prstClr val="black"/>
                </a:solidFill>
                <a:effectLst/>
                <a:uLnTx/>
                <a:uFillTx/>
                <a:latin typeface="+mn-lt"/>
                <a:hlinkClick r:id="rId2"/>
              </a:rPr>
              <a:t>Wolpert</a:t>
            </a:r>
            <a:r>
              <a:rPr kumimoji="0" lang="en-GB" altLang="en-US" sz="923" b="0" i="0" u="none" strike="noStrike" kern="1200" cap="none" spc="0" normalizeH="0" baseline="0" noProof="0" dirty="0">
                <a:ln>
                  <a:noFill/>
                </a:ln>
                <a:solidFill>
                  <a:prstClr val="black"/>
                </a:solidFill>
                <a:effectLst/>
                <a:uLnTx/>
                <a:uFillTx/>
                <a:latin typeface="+mn-lt"/>
                <a:hlinkClick r:id="rId2"/>
              </a:rPr>
              <a:t> et al., (2016)</a:t>
            </a:r>
            <a:r>
              <a:rPr kumimoji="0" lang="en-GB" altLang="en-US" sz="923" b="0" i="0" u="none" strike="noStrike" kern="1200" cap="none" spc="0" normalizeH="0" baseline="0" noProof="0" dirty="0">
                <a:ln>
                  <a:noFill/>
                </a:ln>
                <a:solidFill>
                  <a:prstClr val="black"/>
                </a:solidFill>
                <a:effectLst/>
                <a:uLnTx/>
                <a:uFillTx/>
                <a:latin typeface="+mn-lt"/>
              </a:rPr>
              <a:t>. Any closed cases with three or more recorded events, and above a clinical threshold on at least one paired child-reported measure at a first time point (the ‘paired clinical sample’), n = 5,896.</a:t>
            </a:r>
          </a:p>
          <a:p>
            <a:pPr marL="0" marR="0" lvl="0" indent="0" algn="l" defTabSz="422041" rtl="0" eaLnBrk="1" fontAlgn="auto" latinLnBrk="0" hangingPunct="1">
              <a:lnSpc>
                <a:spcPct val="100000"/>
              </a:lnSpc>
              <a:spcBef>
                <a:spcPct val="20000"/>
              </a:spcBef>
              <a:spcAft>
                <a:spcPts val="0"/>
              </a:spcAft>
              <a:buClrTx/>
              <a:buSzTx/>
              <a:buFontTx/>
              <a:buNone/>
              <a:tabLst/>
              <a:defRPr/>
            </a:pPr>
            <a:endParaRPr kumimoji="0" lang="en-GB" altLang="en-US" sz="923" b="1" i="0" u="none" strike="noStrike" kern="1200" cap="none" spc="0" normalizeH="0" baseline="0" noProof="0" dirty="0">
              <a:ln>
                <a:noFill/>
              </a:ln>
              <a:solidFill>
                <a:prstClr val="black"/>
              </a:solidFill>
              <a:effectLst/>
              <a:uLnTx/>
              <a:uFillTx/>
              <a:latin typeface="+mn-lt"/>
            </a:endParaRPr>
          </a:p>
          <a:p>
            <a:pPr marL="0" marR="0" lvl="0" indent="0" algn="l" defTabSz="422041" rtl="0" eaLnBrk="1" fontAlgn="auto" latinLnBrk="0" hangingPunct="1">
              <a:lnSpc>
                <a:spcPct val="100000"/>
              </a:lnSpc>
              <a:spcBef>
                <a:spcPct val="20000"/>
              </a:spcBef>
              <a:spcAft>
                <a:spcPts val="0"/>
              </a:spcAft>
              <a:buClrTx/>
              <a:buSzTx/>
              <a:buFontTx/>
              <a:buNone/>
              <a:tabLst/>
              <a:defRPr/>
            </a:pPr>
            <a:r>
              <a:rPr kumimoji="0" lang="en-GB" altLang="en-US" sz="923" b="1" i="0" u="none" strike="noStrike" kern="1200" cap="none" spc="0" normalizeH="0" baseline="0" noProof="0" dirty="0">
                <a:ln>
                  <a:noFill/>
                </a:ln>
                <a:solidFill>
                  <a:prstClr val="black"/>
                </a:solidFill>
                <a:effectLst/>
                <a:uLnTx/>
                <a:uFillTx/>
                <a:latin typeface="+mn-lt"/>
              </a:rPr>
              <a:t>How representative is this sample?</a:t>
            </a:r>
          </a:p>
          <a:p>
            <a:pPr marL="0" marR="0" lvl="0" indent="0" algn="l" defTabSz="422041" rtl="0" eaLnBrk="1" fontAlgn="auto" latinLnBrk="0" hangingPunct="1">
              <a:lnSpc>
                <a:spcPct val="100000"/>
              </a:lnSpc>
              <a:spcBef>
                <a:spcPct val="20000"/>
              </a:spcBef>
              <a:spcAft>
                <a:spcPts val="0"/>
              </a:spcAft>
              <a:buClrTx/>
              <a:buSzTx/>
              <a:buFontTx/>
              <a:buNone/>
              <a:tabLst/>
              <a:defRPr/>
            </a:pPr>
            <a:r>
              <a:rPr kumimoji="0" lang="en-GB" altLang="en-US" sz="923" b="0" i="0" u="none" strike="noStrike" kern="1200" cap="none" spc="0" normalizeH="0" baseline="0" noProof="0" dirty="0">
                <a:ln>
                  <a:noFill/>
                </a:ln>
                <a:solidFill>
                  <a:prstClr val="black"/>
                </a:solidFill>
                <a:effectLst/>
                <a:uLnTx/>
                <a:uFillTx/>
                <a:latin typeface="+mn-lt"/>
              </a:rPr>
              <a:t>Of all closed treatment cases (n= 23,373), 25% </a:t>
            </a:r>
            <a:r>
              <a:rPr kumimoji="0" lang="en-GB" altLang="en-US" sz="923" b="0" i="0" u="none" strike="noStrike" kern="1200" cap="none" spc="0" normalizeH="0" baseline="0" noProof="0" dirty="0">
                <a:ln>
                  <a:noFill/>
                </a:ln>
                <a:solidFill>
                  <a:srgbClr val="000000"/>
                </a:solidFill>
                <a:effectLst/>
                <a:uLnTx/>
                <a:uFillTx/>
                <a:latin typeface="+mn-lt"/>
                <a:ea typeface="Calibri" pitchFamily="34" charset="0"/>
                <a:cs typeface="Calibri" pitchFamily="34" charset="0"/>
              </a:rPr>
              <a:t>fell in the ‘paired clinical sample’. This means we cannot be confident this sample represents all children and young people who were seen for a course of treatment (of at least three events, excluding assessment only).</a:t>
            </a:r>
          </a:p>
          <a:p>
            <a:pPr marL="0" marR="0" lvl="0" indent="0" algn="l" defTabSz="422041" rtl="0" eaLnBrk="1" fontAlgn="auto" latinLnBrk="0" hangingPunct="1">
              <a:lnSpc>
                <a:spcPct val="100000"/>
              </a:lnSpc>
              <a:spcBef>
                <a:spcPct val="20000"/>
              </a:spcBef>
              <a:spcAft>
                <a:spcPts val="0"/>
              </a:spcAft>
              <a:buClrTx/>
              <a:buSzTx/>
              <a:buFontTx/>
              <a:buNone/>
              <a:tabLst/>
              <a:defRPr/>
            </a:pPr>
            <a:endParaRPr kumimoji="0" lang="en-GB" altLang="en-US" sz="923" b="0" i="0" u="none" strike="noStrike" kern="1200" cap="none" spc="0" normalizeH="0" baseline="0" noProof="0" dirty="0">
              <a:ln>
                <a:noFill/>
              </a:ln>
              <a:solidFill>
                <a:srgbClr val="000000"/>
              </a:solidFill>
              <a:effectLst/>
              <a:uLnTx/>
              <a:uFillTx/>
              <a:latin typeface="+mn-lt"/>
            </a:endParaRPr>
          </a:p>
          <a:p>
            <a:pPr marL="0" marR="0" lvl="0" indent="0" algn="l" defTabSz="422041" rtl="0" eaLnBrk="1" fontAlgn="auto" latinLnBrk="0" hangingPunct="1">
              <a:lnSpc>
                <a:spcPct val="100000"/>
              </a:lnSpc>
              <a:spcBef>
                <a:spcPct val="20000"/>
              </a:spcBef>
              <a:spcAft>
                <a:spcPts val="0"/>
              </a:spcAft>
              <a:buClrTx/>
              <a:buSzTx/>
              <a:buFontTx/>
              <a:buNone/>
              <a:tabLst/>
              <a:defRPr/>
            </a:pPr>
            <a:r>
              <a:rPr kumimoji="0" lang="en-GB" altLang="en-US" sz="923" b="1" i="0" u="none" strike="noStrike" kern="1200" cap="none" spc="0" normalizeH="0" baseline="0" noProof="0" dirty="0">
                <a:ln>
                  <a:noFill/>
                </a:ln>
                <a:solidFill>
                  <a:srgbClr val="000000"/>
                </a:solidFill>
                <a:effectLst/>
                <a:uLnTx/>
                <a:uFillTx/>
                <a:latin typeface="+mn-lt"/>
              </a:rPr>
              <a:t>What does the table show?</a:t>
            </a:r>
          </a:p>
          <a:p>
            <a:pPr marL="0" marR="0" lvl="0" indent="0" algn="l" defTabSz="422041" rtl="0" eaLnBrk="1" fontAlgn="auto" latinLnBrk="0" hangingPunct="1">
              <a:lnSpc>
                <a:spcPct val="100000"/>
              </a:lnSpc>
              <a:spcBef>
                <a:spcPct val="20000"/>
              </a:spcBef>
              <a:spcAft>
                <a:spcPts val="0"/>
              </a:spcAft>
              <a:buClrTx/>
              <a:buSzTx/>
              <a:buFontTx/>
              <a:buNone/>
              <a:tabLst/>
              <a:defRPr/>
            </a:pPr>
            <a:r>
              <a:rPr kumimoji="0" lang="en-GB" altLang="en-US" sz="923" b="0" i="0" u="none" strike="noStrike" kern="1200" cap="none" spc="0" normalizeH="0" baseline="0" noProof="0" dirty="0">
                <a:ln>
                  <a:noFill/>
                </a:ln>
                <a:solidFill>
                  <a:prstClr val="black"/>
                </a:solidFill>
                <a:effectLst/>
                <a:uLnTx/>
                <a:uFillTx/>
                <a:latin typeface="+mn-lt"/>
              </a:rPr>
              <a:t>Scores for 36% (margin of error between 35% and 37%) of children and young people showed “recovery”, 52% (margin of error between 51% and 53%) showed reliable improvement, and 27% (margin of error between 25% and 28%) showed reliable “recovery”.</a:t>
            </a:r>
          </a:p>
        </p:txBody>
      </p:sp>
      <p:pic>
        <p:nvPicPr>
          <p:cNvPr id="1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72854" y="1"/>
            <a:ext cx="329712"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02522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YPIAPT_Par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3C8A0453-8D44-407F-A65F-8B45DB121FC7}" type="slidenum">
              <a:rPr lang="en-GB" smtClean="0"/>
              <a:t>‹#›</a:t>
            </a:fld>
            <a:endParaRPr lang="en-GB"/>
          </a:p>
        </p:txBody>
      </p:sp>
      <p:sp>
        <p:nvSpPr>
          <p:cNvPr id="5" name="Rectangle 4"/>
          <p:cNvSpPr/>
          <p:nvPr userDrawn="1"/>
        </p:nvSpPr>
        <p:spPr>
          <a:xfrm>
            <a:off x="-16609" y="-89330"/>
            <a:ext cx="244380" cy="7204836"/>
          </a:xfrm>
          <a:prstGeom prst="rect">
            <a:avLst/>
          </a:prstGeom>
          <a:solidFill>
            <a:srgbClr val="9D9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TextBox 7"/>
          <p:cNvSpPr txBox="1">
            <a:spLocks noChangeArrowheads="1"/>
          </p:cNvSpPr>
          <p:nvPr userDrawn="1"/>
        </p:nvSpPr>
        <p:spPr bwMode="auto">
          <a:xfrm>
            <a:off x="518747" y="6319839"/>
            <a:ext cx="6331926"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1400">
                <a:solidFill>
                  <a:schemeClr val="tx1"/>
                </a:solidFill>
                <a:latin typeface="Calibri" pitchFamily="34" charset="0"/>
              </a:defRPr>
            </a:lvl1pPr>
            <a:lvl2pPr marL="742950" indent="-285750" eaLnBrk="0" hangingPunct="0">
              <a:spcBef>
                <a:spcPct val="20000"/>
              </a:spcBef>
              <a:defRPr sz="1400">
                <a:solidFill>
                  <a:schemeClr val="tx1"/>
                </a:solidFill>
                <a:latin typeface="Calibri" pitchFamily="34" charset="0"/>
              </a:defRPr>
            </a:lvl2pPr>
            <a:lvl3pPr marL="1143000" indent="-228600" eaLnBrk="0" hangingPunct="0">
              <a:spcBef>
                <a:spcPct val="20000"/>
              </a:spcBef>
              <a:defRPr sz="1400">
                <a:solidFill>
                  <a:schemeClr val="tx1"/>
                </a:solidFill>
                <a:latin typeface="Calibri" pitchFamily="34" charset="0"/>
              </a:defRPr>
            </a:lvl3pPr>
            <a:lvl4pPr marL="1600200" indent="-228600" eaLnBrk="0" hangingPunct="0">
              <a:spcBef>
                <a:spcPct val="20000"/>
              </a:spcBef>
              <a:defRPr sz="1400">
                <a:solidFill>
                  <a:schemeClr val="tx1"/>
                </a:solidFill>
                <a:latin typeface="Calibri" pitchFamily="34" charset="0"/>
              </a:defRPr>
            </a:lvl4pPr>
            <a:lvl5pPr marL="2057400" indent="-228600" eaLnBrk="0" hangingPunct="0">
              <a:spcBef>
                <a:spcPct val="20000"/>
              </a:spcBef>
              <a:defRPr sz="1400">
                <a:solidFill>
                  <a:schemeClr val="tx1"/>
                </a:solidFill>
                <a:latin typeface="Calibri" pitchFamily="34" charset="0"/>
              </a:defRPr>
            </a:lvl5pPr>
            <a:lvl6pPr marL="2514600" indent="-228600" defTabSz="457200" eaLnBrk="0" fontAlgn="base" hangingPunct="0">
              <a:spcBef>
                <a:spcPct val="20000"/>
              </a:spcBef>
              <a:spcAft>
                <a:spcPct val="0"/>
              </a:spcAft>
              <a:defRPr sz="1400">
                <a:solidFill>
                  <a:schemeClr val="tx1"/>
                </a:solidFill>
                <a:latin typeface="Calibri" pitchFamily="34" charset="0"/>
              </a:defRPr>
            </a:lvl6pPr>
            <a:lvl7pPr marL="2971800" indent="-228600" defTabSz="457200" eaLnBrk="0" fontAlgn="base" hangingPunct="0">
              <a:spcBef>
                <a:spcPct val="20000"/>
              </a:spcBef>
              <a:spcAft>
                <a:spcPct val="0"/>
              </a:spcAft>
              <a:defRPr sz="1400">
                <a:solidFill>
                  <a:schemeClr val="tx1"/>
                </a:solidFill>
                <a:latin typeface="Calibri" pitchFamily="34" charset="0"/>
              </a:defRPr>
            </a:lvl7pPr>
            <a:lvl8pPr marL="3429000" indent="-228600" defTabSz="457200" eaLnBrk="0" fontAlgn="base" hangingPunct="0">
              <a:spcBef>
                <a:spcPct val="20000"/>
              </a:spcBef>
              <a:spcAft>
                <a:spcPct val="0"/>
              </a:spcAft>
              <a:defRPr sz="1400">
                <a:solidFill>
                  <a:schemeClr val="tx1"/>
                </a:solidFill>
                <a:latin typeface="Calibri" pitchFamily="34" charset="0"/>
              </a:defRPr>
            </a:lvl8pPr>
            <a:lvl9pPr marL="3886200" indent="-228600" defTabSz="457200" eaLnBrk="0" fontAlgn="base" hangingPunct="0">
              <a:spcBef>
                <a:spcPct val="20000"/>
              </a:spcBef>
              <a:spcAft>
                <a:spcPct val="0"/>
              </a:spcAft>
              <a:defRPr sz="1400">
                <a:solidFill>
                  <a:schemeClr val="tx1"/>
                </a:solidFill>
                <a:latin typeface="Calibri" pitchFamily="34" charset="0"/>
              </a:defRPr>
            </a:lvl9pPr>
          </a:lstStyle>
          <a:p>
            <a:pPr eaLnBrk="1" hangingPunct="1">
              <a:spcBef>
                <a:spcPct val="0"/>
              </a:spcBef>
            </a:pPr>
            <a:r>
              <a:rPr lang="en-GB" altLang="en-US" sz="923" dirty="0">
                <a:solidFill>
                  <a:srgbClr val="000000"/>
                </a:solidFill>
              </a:rPr>
              <a:t>Wolpert, M., Jacob, J., Napoleone, E., Whale, A., Calderon, A., &amp; </a:t>
            </a:r>
            <a:r>
              <a:rPr lang="en-GB" altLang="en-US" sz="923" dirty="0" err="1">
                <a:solidFill>
                  <a:srgbClr val="000000"/>
                </a:solidFill>
              </a:rPr>
              <a:t>Edbrooke</a:t>
            </a:r>
            <a:r>
              <a:rPr lang="en-GB" altLang="en-US" sz="923" dirty="0">
                <a:solidFill>
                  <a:srgbClr val="000000"/>
                </a:solidFill>
              </a:rPr>
              <a:t>-Childs, J. (2016). </a:t>
            </a:r>
            <a:r>
              <a:rPr lang="en-GB" altLang="en-US" sz="923" i="1" dirty="0">
                <a:solidFill>
                  <a:srgbClr val="000000"/>
                </a:solidFill>
              </a:rPr>
              <a:t>Child- and Parent-reported Outcomes and Experience from Child and Young People’s Mental Health Services 2011-2015</a:t>
            </a:r>
            <a:r>
              <a:rPr lang="en-GB" altLang="en-US" sz="923" dirty="0">
                <a:solidFill>
                  <a:srgbClr val="000000"/>
                </a:solidFill>
              </a:rPr>
              <a:t>. London: CAMHS Press</a:t>
            </a:r>
          </a:p>
        </p:txBody>
      </p:sp>
      <p:sp>
        <p:nvSpPr>
          <p:cNvPr id="8" name="Rectangle 7"/>
          <p:cNvSpPr/>
          <p:nvPr userDrawn="1"/>
        </p:nvSpPr>
        <p:spPr>
          <a:xfrm>
            <a:off x="6850673" y="1323976"/>
            <a:ext cx="1929911" cy="45894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2" dirty="0">
              <a:solidFill>
                <a:prstClr val="white"/>
              </a:solidFill>
            </a:endParaRPr>
          </a:p>
        </p:txBody>
      </p:sp>
      <p:sp>
        <p:nvSpPr>
          <p:cNvPr id="9" name="Rectangle 8"/>
          <p:cNvSpPr/>
          <p:nvPr userDrawn="1"/>
        </p:nvSpPr>
        <p:spPr>
          <a:xfrm>
            <a:off x="628651" y="1323976"/>
            <a:ext cx="6119446" cy="4589463"/>
          </a:xfrm>
          <a:prstGeom prst="rect">
            <a:avLst/>
          </a:prstGeom>
          <a:solidFill>
            <a:srgbClr val="DCF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2">
              <a:solidFill>
                <a:prstClr val="white"/>
              </a:solidFill>
            </a:endParaRPr>
          </a:p>
        </p:txBody>
      </p:sp>
      <p:sp>
        <p:nvSpPr>
          <p:cNvPr id="2" name="TextBox 1"/>
          <p:cNvSpPr txBox="1"/>
          <p:nvPr userDrawn="1"/>
        </p:nvSpPr>
        <p:spPr>
          <a:xfrm>
            <a:off x="457200" y="346264"/>
            <a:ext cx="7812803" cy="490134"/>
          </a:xfrm>
          <a:prstGeom prst="rect">
            <a:avLst/>
          </a:prstGeom>
          <a:noFill/>
        </p:spPr>
        <p:txBody>
          <a:bodyPr wrap="square" rtlCol="0">
            <a:spAutoFit/>
          </a:bodyPr>
          <a:lstStyle/>
          <a:p>
            <a:r>
              <a:rPr lang="en-GB" sz="2585" b="1" dirty="0"/>
              <a:t>“Recovery” and Reliable Change (</a:t>
            </a:r>
            <a:r>
              <a:rPr lang="en-GB" sz="2585" b="1" dirty="0" err="1"/>
              <a:t>Wolpert</a:t>
            </a:r>
            <a:r>
              <a:rPr lang="en-GB" sz="2585" b="1" dirty="0"/>
              <a:t> et al. 2016)</a:t>
            </a:r>
          </a:p>
        </p:txBody>
      </p:sp>
      <p:sp>
        <p:nvSpPr>
          <p:cNvPr id="6" name="TextBox 5"/>
          <p:cNvSpPr txBox="1"/>
          <p:nvPr userDrawn="1"/>
        </p:nvSpPr>
        <p:spPr>
          <a:xfrm>
            <a:off x="552449" y="824569"/>
            <a:ext cx="3166697" cy="348109"/>
          </a:xfrm>
          <a:prstGeom prst="rect">
            <a:avLst/>
          </a:prstGeom>
          <a:noFill/>
        </p:spPr>
        <p:txBody>
          <a:bodyPr wrap="square" rtlCol="0">
            <a:spAutoFit/>
          </a:bodyPr>
          <a:lstStyle/>
          <a:p>
            <a:r>
              <a:rPr lang="en-GB" sz="1662" dirty="0"/>
              <a:t>Parent Reported Measures</a:t>
            </a:r>
          </a:p>
        </p:txBody>
      </p:sp>
      <p:sp>
        <p:nvSpPr>
          <p:cNvPr id="11" name="TextBox 10"/>
          <p:cNvSpPr txBox="1"/>
          <p:nvPr userDrawn="1"/>
        </p:nvSpPr>
        <p:spPr>
          <a:xfrm>
            <a:off x="6833088" y="1333500"/>
            <a:ext cx="2029558" cy="4267900"/>
          </a:xfrm>
          <a:prstGeom prst="rect">
            <a:avLst/>
          </a:prstGeom>
          <a:noFill/>
        </p:spPr>
        <p:txBody>
          <a:bodyPr wrap="square" rtlCol="0">
            <a:spAutoFit/>
          </a:bodyPr>
          <a:lstStyle/>
          <a:p>
            <a:pPr marL="0" marR="0" lvl="0" indent="0" algn="l" defTabSz="422041" rtl="0" eaLnBrk="1" fontAlgn="auto" latinLnBrk="0" hangingPunct="1">
              <a:lnSpc>
                <a:spcPct val="100000"/>
              </a:lnSpc>
              <a:spcBef>
                <a:spcPct val="20000"/>
              </a:spcBef>
              <a:spcAft>
                <a:spcPts val="0"/>
              </a:spcAft>
              <a:buClrTx/>
              <a:buSzTx/>
              <a:buFontTx/>
              <a:buNone/>
              <a:tabLst/>
              <a:defRPr/>
            </a:pPr>
            <a:r>
              <a:rPr kumimoji="0" lang="en-GB" altLang="en-US" sz="923" b="1" i="0" u="none" strike="noStrike" kern="1200" cap="none" spc="0" normalizeH="0" baseline="0" noProof="0" dirty="0">
                <a:ln>
                  <a:noFill/>
                </a:ln>
                <a:solidFill>
                  <a:prstClr val="black"/>
                </a:solidFill>
                <a:effectLst/>
                <a:uLnTx/>
                <a:uFillTx/>
                <a:latin typeface="+mn-lt"/>
              </a:rPr>
              <a:t>Sample included</a:t>
            </a:r>
          </a:p>
          <a:p>
            <a:pPr marL="0" marR="0" lvl="0" indent="0" algn="l" defTabSz="422041" rtl="0" eaLnBrk="1" fontAlgn="auto" latinLnBrk="0" hangingPunct="1">
              <a:lnSpc>
                <a:spcPct val="100000"/>
              </a:lnSpc>
              <a:spcBef>
                <a:spcPct val="20000"/>
              </a:spcBef>
              <a:spcAft>
                <a:spcPts val="0"/>
              </a:spcAft>
              <a:buClrTx/>
              <a:buSzTx/>
              <a:buFontTx/>
              <a:buNone/>
              <a:tabLst/>
              <a:defRPr/>
            </a:pPr>
            <a:r>
              <a:rPr kumimoji="0" lang="en-GB" altLang="en-US" sz="923" b="0" i="0" u="none" strike="noStrike" kern="1200" cap="none" spc="0" normalizeH="0" baseline="0" noProof="0" dirty="0">
                <a:ln>
                  <a:noFill/>
                </a:ln>
                <a:solidFill>
                  <a:prstClr val="black"/>
                </a:solidFill>
                <a:effectLst/>
                <a:uLnTx/>
                <a:uFillTx/>
                <a:latin typeface="+mn-lt"/>
              </a:rPr>
              <a:t>The results are those reported in </a:t>
            </a:r>
            <a:r>
              <a:rPr kumimoji="0" lang="en-GB" altLang="en-US" sz="923" b="0" i="0" u="none" strike="noStrike" kern="1200" cap="none" spc="0" normalizeH="0" baseline="0" noProof="0" dirty="0" err="1">
                <a:ln>
                  <a:noFill/>
                </a:ln>
                <a:solidFill>
                  <a:prstClr val="black"/>
                </a:solidFill>
                <a:effectLst/>
                <a:uLnTx/>
                <a:uFillTx/>
                <a:latin typeface="+mn-lt"/>
                <a:hlinkClick r:id="rId2"/>
              </a:rPr>
              <a:t>Wolpert</a:t>
            </a:r>
            <a:r>
              <a:rPr kumimoji="0" lang="en-GB" altLang="en-US" sz="923" b="0" i="0" u="none" strike="noStrike" kern="1200" cap="none" spc="0" normalizeH="0" baseline="0" noProof="0" dirty="0">
                <a:ln>
                  <a:noFill/>
                </a:ln>
                <a:solidFill>
                  <a:prstClr val="black"/>
                </a:solidFill>
                <a:effectLst/>
                <a:uLnTx/>
                <a:uFillTx/>
                <a:latin typeface="+mn-lt"/>
                <a:hlinkClick r:id="rId2"/>
              </a:rPr>
              <a:t> et al., (2016)</a:t>
            </a:r>
            <a:r>
              <a:rPr kumimoji="0" lang="en-GB" altLang="en-US" sz="923" b="0" i="0" u="none" strike="noStrike" kern="1200" cap="none" spc="0" normalizeH="0" baseline="0" noProof="0" dirty="0">
                <a:ln>
                  <a:noFill/>
                </a:ln>
                <a:solidFill>
                  <a:prstClr val="black"/>
                </a:solidFill>
                <a:effectLst/>
                <a:uLnTx/>
                <a:uFillTx/>
                <a:latin typeface="+mn-lt"/>
              </a:rPr>
              <a:t>. Any closed cases with three or more recorded events, and above a clinical threshold on at least one paired child-reported measure at a first time point (the ‘paired clinical sample’), n = 3,707.</a:t>
            </a:r>
          </a:p>
          <a:p>
            <a:pPr marL="0" marR="0" lvl="0" indent="0" algn="l" defTabSz="422041" rtl="0" eaLnBrk="1" fontAlgn="auto" latinLnBrk="0" hangingPunct="1">
              <a:lnSpc>
                <a:spcPct val="100000"/>
              </a:lnSpc>
              <a:spcBef>
                <a:spcPct val="20000"/>
              </a:spcBef>
              <a:spcAft>
                <a:spcPts val="0"/>
              </a:spcAft>
              <a:buClrTx/>
              <a:buSzTx/>
              <a:buFontTx/>
              <a:buNone/>
              <a:tabLst/>
              <a:defRPr/>
            </a:pPr>
            <a:endParaRPr kumimoji="0" lang="en-GB" altLang="en-US" sz="923" b="0" i="0" u="none" strike="noStrike" kern="1200" cap="none" spc="0" normalizeH="0" baseline="0" noProof="0" dirty="0">
              <a:ln>
                <a:noFill/>
              </a:ln>
              <a:solidFill>
                <a:prstClr val="black"/>
              </a:solidFill>
              <a:effectLst/>
              <a:uLnTx/>
              <a:uFillTx/>
              <a:latin typeface="+mn-lt"/>
            </a:endParaRPr>
          </a:p>
          <a:p>
            <a:pPr marL="0" marR="0" lvl="0" indent="0" algn="l" defTabSz="422041" rtl="0" eaLnBrk="1" fontAlgn="auto" latinLnBrk="0" hangingPunct="1">
              <a:lnSpc>
                <a:spcPct val="100000"/>
              </a:lnSpc>
              <a:spcBef>
                <a:spcPct val="20000"/>
              </a:spcBef>
              <a:spcAft>
                <a:spcPts val="0"/>
              </a:spcAft>
              <a:buClrTx/>
              <a:buSzTx/>
              <a:buFontTx/>
              <a:buNone/>
              <a:tabLst/>
              <a:defRPr/>
            </a:pPr>
            <a:r>
              <a:rPr kumimoji="0" lang="en-GB" altLang="en-US" sz="923" b="1" i="0" u="none" strike="noStrike" kern="1200" cap="none" spc="0" normalizeH="0" baseline="0" noProof="0" dirty="0">
                <a:ln>
                  <a:noFill/>
                </a:ln>
                <a:solidFill>
                  <a:prstClr val="black"/>
                </a:solidFill>
                <a:effectLst/>
                <a:uLnTx/>
                <a:uFillTx/>
                <a:latin typeface="+mn-lt"/>
              </a:rPr>
              <a:t>How representative is this sample?</a:t>
            </a:r>
          </a:p>
          <a:p>
            <a:pPr marL="0" marR="0" lvl="0" indent="0" algn="l" defTabSz="422041" rtl="0" eaLnBrk="1" fontAlgn="auto" latinLnBrk="0" hangingPunct="1">
              <a:lnSpc>
                <a:spcPct val="100000"/>
              </a:lnSpc>
              <a:spcBef>
                <a:spcPct val="20000"/>
              </a:spcBef>
              <a:spcAft>
                <a:spcPts val="0"/>
              </a:spcAft>
              <a:buClrTx/>
              <a:buSzTx/>
              <a:buFontTx/>
              <a:buNone/>
              <a:tabLst/>
              <a:defRPr/>
            </a:pPr>
            <a:r>
              <a:rPr kumimoji="0" lang="en-GB" altLang="en-US" sz="923" b="0" i="0" u="none" strike="noStrike" kern="1200" cap="none" spc="0" normalizeH="0" baseline="0" noProof="0" dirty="0">
                <a:ln>
                  <a:noFill/>
                </a:ln>
                <a:solidFill>
                  <a:prstClr val="black"/>
                </a:solidFill>
                <a:effectLst/>
                <a:uLnTx/>
                <a:uFillTx/>
                <a:latin typeface="+mn-lt"/>
              </a:rPr>
              <a:t>Of all closed treatment cases (n= 23,373), 16% </a:t>
            </a:r>
            <a:r>
              <a:rPr kumimoji="0" lang="en-GB" altLang="en-US" sz="923" b="0" i="0" u="none" strike="noStrike" kern="1200" cap="none" spc="0" normalizeH="0" baseline="0" noProof="0" dirty="0">
                <a:ln>
                  <a:noFill/>
                </a:ln>
                <a:solidFill>
                  <a:srgbClr val="000000"/>
                </a:solidFill>
                <a:effectLst/>
                <a:uLnTx/>
                <a:uFillTx/>
                <a:latin typeface="+mn-lt"/>
                <a:ea typeface="Calibri" pitchFamily="34" charset="0"/>
                <a:cs typeface="Calibri" pitchFamily="34" charset="0"/>
              </a:rPr>
              <a:t>fell in the ‘paired clinical sample’. This means we cannot be confident this sample represents all children and young people who were seen for a course of treatment (of at least three events, excluding assessment only).</a:t>
            </a:r>
          </a:p>
          <a:p>
            <a:pPr marL="0" marR="0" lvl="0" indent="0" algn="l" defTabSz="422041" rtl="0" eaLnBrk="1" fontAlgn="auto" latinLnBrk="0" hangingPunct="1">
              <a:lnSpc>
                <a:spcPct val="100000"/>
              </a:lnSpc>
              <a:spcBef>
                <a:spcPct val="20000"/>
              </a:spcBef>
              <a:spcAft>
                <a:spcPts val="0"/>
              </a:spcAft>
              <a:buClrTx/>
              <a:buSzTx/>
              <a:buFontTx/>
              <a:buNone/>
              <a:tabLst/>
              <a:defRPr/>
            </a:pPr>
            <a:endParaRPr kumimoji="0" lang="en-GB" altLang="en-US" sz="923" b="0" i="0" u="none" strike="noStrike" kern="1200" cap="none" spc="0" normalizeH="0" baseline="0" noProof="0" dirty="0">
              <a:ln>
                <a:noFill/>
              </a:ln>
              <a:solidFill>
                <a:srgbClr val="000000"/>
              </a:solidFill>
              <a:effectLst/>
              <a:uLnTx/>
              <a:uFillTx/>
              <a:latin typeface="+mn-lt"/>
            </a:endParaRPr>
          </a:p>
          <a:p>
            <a:pPr marL="0" marR="0" lvl="0" indent="0" algn="l" defTabSz="422041" rtl="0" eaLnBrk="1" fontAlgn="auto" latinLnBrk="0" hangingPunct="1">
              <a:lnSpc>
                <a:spcPct val="100000"/>
              </a:lnSpc>
              <a:spcBef>
                <a:spcPct val="20000"/>
              </a:spcBef>
              <a:spcAft>
                <a:spcPts val="0"/>
              </a:spcAft>
              <a:buClrTx/>
              <a:buSzTx/>
              <a:buFontTx/>
              <a:buNone/>
              <a:tabLst/>
              <a:defRPr/>
            </a:pPr>
            <a:r>
              <a:rPr kumimoji="0" lang="en-GB" altLang="en-US" sz="923" b="1" i="0" u="none" strike="noStrike" kern="1200" cap="none" spc="0" normalizeH="0" baseline="0" noProof="0" dirty="0">
                <a:ln>
                  <a:noFill/>
                </a:ln>
                <a:solidFill>
                  <a:srgbClr val="000000"/>
                </a:solidFill>
                <a:effectLst/>
                <a:uLnTx/>
                <a:uFillTx/>
                <a:latin typeface="+mn-lt"/>
              </a:rPr>
              <a:t>What does the table show?</a:t>
            </a:r>
          </a:p>
          <a:p>
            <a:pPr marL="0" marR="0" lvl="0" indent="0" algn="l" defTabSz="422041" rtl="0" eaLnBrk="1" fontAlgn="auto" latinLnBrk="0" hangingPunct="1">
              <a:lnSpc>
                <a:spcPct val="100000"/>
              </a:lnSpc>
              <a:spcBef>
                <a:spcPct val="20000"/>
              </a:spcBef>
              <a:spcAft>
                <a:spcPts val="0"/>
              </a:spcAft>
              <a:buClrTx/>
              <a:buSzTx/>
              <a:buFontTx/>
              <a:buNone/>
              <a:tabLst/>
              <a:defRPr/>
            </a:pPr>
            <a:r>
              <a:rPr kumimoji="0" lang="en-GB" altLang="en-US" sz="923" b="0" i="0" u="none" strike="noStrike" kern="1200" cap="none" spc="0" normalizeH="0" baseline="0" noProof="0" dirty="0">
                <a:ln>
                  <a:noFill/>
                </a:ln>
                <a:solidFill>
                  <a:prstClr val="black"/>
                </a:solidFill>
                <a:effectLst/>
                <a:uLnTx/>
                <a:uFillTx/>
                <a:latin typeface="+mn-lt"/>
              </a:rPr>
              <a:t>Scores for 28% (margin of error between 26% and 29%) of children and young people showed “recovery”, 41% (margin of error between 39% and 42%) showed reliable improvement, and 16% (margin of error between 15% and 18%) showed reliable “recovery”.</a:t>
            </a:r>
          </a:p>
        </p:txBody>
      </p:sp>
      <p:graphicFrame>
        <p:nvGraphicFramePr>
          <p:cNvPr id="16" name="Table 15"/>
          <p:cNvGraphicFramePr>
            <a:graphicFrameLocks noGrp="1"/>
          </p:cNvGraphicFramePr>
          <p:nvPr userDrawn="1">
            <p:extLst/>
          </p:nvPr>
        </p:nvGraphicFramePr>
        <p:xfrm>
          <a:off x="808893" y="1509713"/>
          <a:ext cx="5760427" cy="4233862"/>
        </p:xfrm>
        <a:graphic>
          <a:graphicData uri="http://schemas.openxmlformats.org/drawingml/2006/table">
            <a:tbl>
              <a:tblPr>
                <a:tableStyleId>{5FD0F851-EC5A-4D38-B0AD-8093EC10F338}</a:tableStyleId>
              </a:tblPr>
              <a:tblGrid>
                <a:gridCol w="1440106">
                  <a:extLst>
                    <a:ext uri="{9D8B030D-6E8A-4147-A177-3AD203B41FA5}">
                      <a16:colId xmlns:a16="http://schemas.microsoft.com/office/drawing/2014/main" xmlns="" val="20000"/>
                    </a:ext>
                  </a:extLst>
                </a:gridCol>
                <a:gridCol w="2865411">
                  <a:extLst>
                    <a:ext uri="{9D8B030D-6E8A-4147-A177-3AD203B41FA5}">
                      <a16:colId xmlns:a16="http://schemas.microsoft.com/office/drawing/2014/main" xmlns="" val="20001"/>
                    </a:ext>
                  </a:extLst>
                </a:gridCol>
                <a:gridCol w="389105">
                  <a:extLst>
                    <a:ext uri="{9D8B030D-6E8A-4147-A177-3AD203B41FA5}">
                      <a16:colId xmlns:a16="http://schemas.microsoft.com/office/drawing/2014/main" xmlns="" val="20002"/>
                    </a:ext>
                  </a:extLst>
                </a:gridCol>
                <a:gridCol w="1065806">
                  <a:extLst>
                    <a:ext uri="{9D8B030D-6E8A-4147-A177-3AD203B41FA5}">
                      <a16:colId xmlns:a16="http://schemas.microsoft.com/office/drawing/2014/main" xmlns="" val="20003"/>
                    </a:ext>
                  </a:extLst>
                </a:gridCol>
              </a:tblGrid>
              <a:tr h="517889">
                <a:tc>
                  <a:txBody>
                    <a:bodyPr/>
                    <a:lstStyle/>
                    <a:p>
                      <a:pPr algn="ctr" fontAlgn="b"/>
                      <a:r>
                        <a:rPr lang="en-GB" sz="1100" b="1" u="none" strike="noStrike" dirty="0">
                          <a:solidFill>
                            <a:schemeClr val="bg1"/>
                          </a:solidFill>
                          <a:effectLst/>
                        </a:rPr>
                        <a:t>Indicator</a:t>
                      </a:r>
                      <a:endParaRPr lang="en-GB" sz="1100" b="1" i="0" u="none" strike="noStrike" dirty="0">
                        <a:solidFill>
                          <a:schemeClr val="bg1"/>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ABAC8"/>
                    </a:solidFill>
                  </a:tcPr>
                </a:tc>
                <a:tc>
                  <a:txBody>
                    <a:bodyPr/>
                    <a:lstStyle/>
                    <a:p>
                      <a:pPr algn="ctr" fontAlgn="b"/>
                      <a:r>
                        <a:rPr lang="en-GB" sz="1100" b="1" u="none" strike="noStrike" kern="1200" dirty="0">
                          <a:solidFill>
                            <a:schemeClr val="bg1"/>
                          </a:solidFill>
                          <a:effectLst/>
                          <a:latin typeface="+mn-lt"/>
                          <a:ea typeface="+mn-ea"/>
                          <a:cs typeface="+mn-cs"/>
                        </a:rPr>
                        <a:t>Definition</a:t>
                      </a: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ABAC8"/>
                    </a:solidFill>
                  </a:tcPr>
                </a:tc>
                <a:tc>
                  <a:txBody>
                    <a:bodyPr/>
                    <a:lstStyle/>
                    <a:p>
                      <a:pPr algn="ctr" fontAlgn="b"/>
                      <a:r>
                        <a:rPr lang="en-GB" sz="1100" b="1" u="none" strike="noStrike" dirty="0">
                          <a:solidFill>
                            <a:schemeClr val="bg1"/>
                          </a:solidFill>
                          <a:effectLst/>
                        </a:rPr>
                        <a:t>N</a:t>
                      </a:r>
                      <a:endParaRPr lang="en-GB" sz="1100" b="1" i="0" u="none" strike="noStrike" dirty="0">
                        <a:solidFill>
                          <a:schemeClr val="bg1"/>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BAC8"/>
                    </a:solidFill>
                  </a:tcPr>
                </a:tc>
                <a:tc>
                  <a:txBody>
                    <a:bodyPr/>
                    <a:lstStyle/>
                    <a:p>
                      <a:pPr algn="ctr" fontAlgn="b"/>
                      <a:r>
                        <a:rPr lang="en-GB" sz="1100" b="1" u="none" strike="noStrike" dirty="0">
                          <a:solidFill>
                            <a:schemeClr val="bg1"/>
                          </a:solidFill>
                          <a:effectLst/>
                        </a:rPr>
                        <a:t>% of paired clinical sample</a:t>
                      </a:r>
                      <a:endParaRPr lang="en-GB" sz="1100" b="1" i="0" u="none" strike="noStrike" dirty="0">
                        <a:solidFill>
                          <a:schemeClr val="bg1"/>
                        </a:solidFill>
                        <a:effectLst/>
                        <a:latin typeface="Calibri" panose="020F0502020204030204" pitchFamily="34" charset="0"/>
                      </a:endParaRPr>
                    </a:p>
                    <a:p>
                      <a:pPr algn="ctr" fontAlgn="b"/>
                      <a:r>
                        <a:rPr lang="en-GB" sz="900" b="1" i="0" u="none" strike="noStrike" dirty="0">
                          <a:solidFill>
                            <a:schemeClr val="bg1"/>
                          </a:solidFill>
                          <a:effectLst/>
                          <a:latin typeface="Calibri" panose="020F0502020204030204" pitchFamily="34" charset="0"/>
                        </a:rPr>
                        <a:t>[95% Margins</a:t>
                      </a:r>
                      <a:r>
                        <a:rPr lang="en-GB" sz="900" b="1" i="0" u="none" strike="noStrike" baseline="0" dirty="0">
                          <a:solidFill>
                            <a:schemeClr val="bg1"/>
                          </a:solidFill>
                          <a:effectLst/>
                          <a:latin typeface="Calibri" panose="020F0502020204030204" pitchFamily="34" charset="0"/>
                        </a:rPr>
                        <a:t> of Error]</a:t>
                      </a:r>
                      <a:endParaRPr lang="en-GB" sz="900" b="1" u="none" strike="noStrike" dirty="0">
                        <a:solidFill>
                          <a:schemeClr val="bg1"/>
                        </a:solidFill>
                        <a:effectLst/>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BAC8"/>
                    </a:solidFill>
                  </a:tcPr>
                </a:tc>
                <a:extLst>
                  <a:ext uri="{0D108BD9-81ED-4DB2-BD59-A6C34878D82A}">
                    <a16:rowId xmlns:a16="http://schemas.microsoft.com/office/drawing/2014/main" xmlns="" val="10000"/>
                  </a:ext>
                </a:extLst>
              </a:tr>
              <a:tr h="325843">
                <a:tc rowSpan="2">
                  <a:txBody>
                    <a:bodyPr/>
                    <a:lstStyle/>
                    <a:p>
                      <a:pPr algn="ctr" fontAlgn="b"/>
                      <a:r>
                        <a:rPr lang="en-GB" sz="1100" b="0" u="none" strike="noStrike" dirty="0">
                          <a:effectLst/>
                        </a:rPr>
                        <a:t>“Recovery”</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b"/>
                      <a:r>
                        <a:rPr lang="en-GB" sz="1100" u="none" strike="noStrike" kern="1200" dirty="0">
                          <a:solidFill>
                            <a:schemeClr val="tx1"/>
                          </a:solidFill>
                          <a:effectLst/>
                          <a:latin typeface="+mn-lt"/>
                          <a:ea typeface="+mn-ea"/>
                          <a:cs typeface="+mn-cs"/>
                        </a:rPr>
                        <a:t>Moved from above a clinical threshold on at least one paired measure at a first time point, to below on all completed measures at a last time point</a:t>
                      </a:r>
                    </a:p>
                  </a:txBody>
                  <a:tcPr marL="8792" marR="8792" marT="952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panose="020F0502020204030204" pitchFamily="34" charset="0"/>
                        </a:rPr>
                        <a:t>1038</a:t>
                      </a:r>
                    </a:p>
                  </a:txBody>
                  <a:tcPr marL="8792" marR="8792" marT="952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dirty="0">
                          <a:effectLst/>
                        </a:rPr>
                        <a:t>28%</a:t>
                      </a: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25843">
                <a:tc vMerge="1">
                  <a:txBody>
                    <a:bodyPr/>
                    <a:lstStyle/>
                    <a:p>
                      <a:endParaRPr lang="en-GB"/>
                    </a:p>
                  </a:txBody>
                  <a:tcPr/>
                </a:tc>
                <a:tc vMerge="1">
                  <a:txBody>
                    <a:bodyPr/>
                    <a:lstStyle/>
                    <a:p>
                      <a:endParaRPr lang="en-GB"/>
                    </a:p>
                  </a:txBody>
                  <a:tcPr/>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u="none" strike="noStrike" kern="1200" dirty="0">
                          <a:solidFill>
                            <a:schemeClr val="tx1"/>
                          </a:solidFill>
                          <a:effectLst/>
                          <a:latin typeface="+mn-lt"/>
                          <a:ea typeface="+mn-ea"/>
                          <a:cs typeface="+mn-cs"/>
                        </a:rPr>
                        <a:t>[26% - 29%]</a:t>
                      </a:r>
                    </a:p>
                    <a:p>
                      <a:pPr algn="ctr" fontAlgn="b"/>
                      <a:endParaRPr lang="en-GB" sz="900" u="none" strike="noStrike" dirty="0">
                        <a:effectLst/>
                      </a:endParaRPr>
                    </a:p>
                  </a:txBody>
                  <a:tcPr marL="8792" marR="8792" marT="952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457744">
                <a:tc rowSpan="2">
                  <a:txBody>
                    <a:bodyPr/>
                    <a:lstStyle/>
                    <a:p>
                      <a:pPr algn="ctr" fontAlgn="b"/>
                      <a:r>
                        <a:rPr lang="en-GB" sz="1100" b="0" u="none" strike="noStrike" dirty="0">
                          <a:effectLst/>
                        </a:rPr>
                        <a:t>Reliable Improvement</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b"/>
                      <a:r>
                        <a:rPr lang="en-GB" sz="1100" b="0" i="0" u="none" strike="noStrike" dirty="0">
                          <a:solidFill>
                            <a:srgbClr val="000000"/>
                          </a:solidFill>
                          <a:effectLst/>
                          <a:latin typeface="Calibri" panose="020F0502020204030204" pitchFamily="34" charset="0"/>
                        </a:rPr>
                        <a:t>Change from</a:t>
                      </a:r>
                      <a:r>
                        <a:rPr lang="en-GB" sz="1100" b="0" i="0" u="none" strike="noStrike" baseline="0" dirty="0">
                          <a:solidFill>
                            <a:srgbClr val="000000"/>
                          </a:solidFill>
                          <a:effectLst/>
                          <a:latin typeface="Calibri" panose="020F0502020204030204" pitchFamily="34" charset="0"/>
                        </a:rPr>
                        <a:t> a first to a last time point was more than what would be expected due to measurement error, in a positive direction, on at least one measure, and no measure reliably deteriorated</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panose="020F0502020204030204" pitchFamily="34" charset="0"/>
                        </a:rPr>
                        <a:t>1503</a:t>
                      </a: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100" u="none" strike="noStrike" dirty="0">
                          <a:effectLst/>
                        </a:rPr>
                        <a:t>41%</a:t>
                      </a: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457744">
                <a:tc vMerge="1">
                  <a:txBody>
                    <a:bodyPr/>
                    <a:lstStyle/>
                    <a:p>
                      <a:endParaRPr lang="en-GB"/>
                    </a:p>
                  </a:txBody>
                  <a:tcPr/>
                </a:tc>
                <a:tc vMerge="1">
                  <a:txBody>
                    <a:bodyPr/>
                    <a:lstStyle/>
                    <a:p>
                      <a:endParaRPr lang="en-GB"/>
                    </a:p>
                  </a:txBody>
                  <a:tcPr/>
                </a:tc>
                <a:tc>
                  <a:txBody>
                    <a:bodyPr/>
                    <a:lstStyle/>
                    <a:p>
                      <a:pPr algn="ctr" fontAlgn="b"/>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u="none" strike="noStrike" kern="1200" dirty="0">
                          <a:solidFill>
                            <a:schemeClr val="tx1"/>
                          </a:solidFill>
                          <a:effectLst/>
                          <a:latin typeface="+mn-lt"/>
                          <a:ea typeface="+mn-ea"/>
                          <a:cs typeface="+mn-cs"/>
                        </a:rPr>
                        <a:t>[39% - 42%]</a:t>
                      </a:r>
                    </a:p>
                  </a:txBody>
                  <a:tcPr marL="8792" marR="8792" marT="952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276534">
                <a:tc rowSpan="2">
                  <a:txBody>
                    <a:bodyPr/>
                    <a:lstStyle/>
                    <a:p>
                      <a:pPr algn="ctr" fontAlgn="b"/>
                      <a:r>
                        <a:rPr lang="en-GB" sz="1100" b="0" u="none" strike="noStrike" dirty="0">
                          <a:effectLst/>
                        </a:rPr>
                        <a:t>No Reliable Change</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Change from</a:t>
                      </a:r>
                      <a:r>
                        <a:rPr lang="en-GB" sz="1100" b="0" i="0" u="none" strike="noStrike" baseline="0" dirty="0">
                          <a:solidFill>
                            <a:srgbClr val="000000"/>
                          </a:solidFill>
                          <a:effectLst/>
                          <a:latin typeface="Calibri" panose="020F0502020204030204" pitchFamily="34" charset="0"/>
                        </a:rPr>
                        <a:t> a first to a last time point was less than what would be expected due to measurement error</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panose="020F0502020204030204" pitchFamily="34" charset="0"/>
                        </a:rPr>
                        <a:t>1878</a:t>
                      </a: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51%</a:t>
                      </a: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276534">
                <a:tc vMerge="1">
                  <a:txBody>
                    <a:bodyPr/>
                    <a:lstStyle/>
                    <a:p>
                      <a:endParaRPr lang="en-GB"/>
                    </a:p>
                  </a:txBody>
                  <a:tcPr/>
                </a:tc>
                <a:tc vMerge="1">
                  <a:txBody>
                    <a:bodyPr/>
                    <a:lstStyle/>
                    <a:p>
                      <a:endParaRPr lang="en-GB"/>
                    </a:p>
                  </a:txBody>
                  <a:tcPr/>
                </a:tc>
                <a:tc>
                  <a:txBody>
                    <a:bodyPr/>
                    <a:lstStyle/>
                    <a:p>
                      <a:pPr algn="ctr" fontAlgn="b"/>
                      <a:endParaRPr lang="en-GB" sz="900" u="none" strike="noStrike" kern="1200" dirty="0">
                        <a:solidFill>
                          <a:schemeClr val="tx1"/>
                        </a:solidFill>
                        <a:effectLst/>
                        <a:latin typeface="+mn-lt"/>
                        <a:ea typeface="+mn-ea"/>
                        <a:cs typeface="+mn-cs"/>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[49% - 52%]</a:t>
                      </a:r>
                    </a:p>
                  </a:txBody>
                  <a:tcPr marL="8792" marR="8792" marT="952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367139">
                <a:tc rowSpan="2">
                  <a:txBody>
                    <a:bodyPr/>
                    <a:lstStyle/>
                    <a:p>
                      <a:pPr algn="ctr" fontAlgn="b"/>
                      <a:r>
                        <a:rPr lang="en-GB" sz="1100" b="0" u="none" strike="noStrike" dirty="0">
                          <a:effectLst/>
                        </a:rPr>
                        <a:t>Reliable Deterioration</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Change from</a:t>
                      </a:r>
                      <a:r>
                        <a:rPr lang="en-GB" sz="1100" b="0" i="0" u="none" strike="noStrike" baseline="0" dirty="0">
                          <a:solidFill>
                            <a:srgbClr val="000000"/>
                          </a:solidFill>
                          <a:effectLst/>
                          <a:latin typeface="Calibri" panose="020F0502020204030204" pitchFamily="34" charset="0"/>
                        </a:rPr>
                        <a:t> a first to a last time point was more than what would be expected due to measurement error, in a negative direction, on at least one measure</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panose="020F0502020204030204" pitchFamily="34" charset="0"/>
                        </a:rPr>
                        <a:t>326</a:t>
                      </a: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9%</a:t>
                      </a: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r h="367139">
                <a:tc vMerge="1">
                  <a:txBody>
                    <a:bodyPr/>
                    <a:lstStyle/>
                    <a:p>
                      <a:endParaRPr lang="en-GB"/>
                    </a:p>
                  </a:txBody>
                  <a:tcPr/>
                </a:tc>
                <a:tc vMerge="1">
                  <a:txBody>
                    <a:bodyPr/>
                    <a:lstStyle/>
                    <a:p>
                      <a:endParaRPr lang="en-GB"/>
                    </a:p>
                  </a:txBody>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900" u="none" strike="noStrike" kern="1200" dirty="0">
                        <a:solidFill>
                          <a:schemeClr val="tx1"/>
                        </a:solidFill>
                        <a:effectLst/>
                        <a:latin typeface="+mn-lt"/>
                        <a:ea typeface="+mn-ea"/>
                        <a:cs typeface="+mn-cs"/>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[7% - 11%]</a:t>
                      </a:r>
                    </a:p>
                  </a:txBody>
                  <a:tcPr marL="8792" marR="8792" marT="952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8"/>
                  </a:ext>
                </a:extLst>
              </a:tr>
              <a:tr h="457744">
                <a:tc rowSpan="2">
                  <a:txBody>
                    <a:bodyPr/>
                    <a:lstStyle/>
                    <a:p>
                      <a:pPr algn="ctr" fontAlgn="b"/>
                      <a:r>
                        <a:rPr lang="en-GB" sz="1100" b="0" u="none" strike="noStrike" dirty="0">
                          <a:effectLst/>
                        </a:rPr>
                        <a:t>Reliable “Recovery”</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b"/>
                      <a:r>
                        <a:rPr lang="en-GB" sz="1100" u="none" strike="noStrike" kern="1200" dirty="0">
                          <a:solidFill>
                            <a:schemeClr val="tx1"/>
                          </a:solidFill>
                          <a:effectLst/>
                          <a:latin typeface="+mn-lt"/>
                          <a:ea typeface="+mn-ea"/>
                          <a:cs typeface="+mn-cs"/>
                        </a:rPr>
                        <a:t>Moved from above a clinical threshold on at least one paired measure at a first time point, to</a:t>
                      </a:r>
                      <a:r>
                        <a:rPr lang="en-GB" sz="1100" u="none" strike="noStrike" kern="1200" baseline="0" dirty="0">
                          <a:solidFill>
                            <a:schemeClr val="tx1"/>
                          </a:solidFill>
                          <a:effectLst/>
                          <a:latin typeface="+mn-lt"/>
                          <a:ea typeface="+mn-ea"/>
                          <a:cs typeface="+mn-cs"/>
                        </a:rPr>
                        <a:t> below</a:t>
                      </a:r>
                      <a:r>
                        <a:rPr lang="en-GB" sz="1100" u="none" strike="noStrike" kern="1200" dirty="0">
                          <a:solidFill>
                            <a:schemeClr val="tx1"/>
                          </a:solidFill>
                          <a:effectLst/>
                          <a:latin typeface="+mn-lt"/>
                          <a:ea typeface="+mn-ea"/>
                          <a:cs typeface="+mn-cs"/>
                        </a:rPr>
                        <a:t> on all completed measures at a last time point, and the change was reliable in a positive direction, with no measures</a:t>
                      </a:r>
                      <a:r>
                        <a:rPr lang="en-GB" sz="1100" u="none" strike="noStrike" kern="1200" baseline="0" dirty="0">
                          <a:solidFill>
                            <a:schemeClr val="tx1"/>
                          </a:solidFill>
                          <a:effectLst/>
                          <a:latin typeface="+mn-lt"/>
                          <a:ea typeface="+mn-ea"/>
                          <a:cs typeface="+mn-cs"/>
                        </a:rPr>
                        <a:t> reliably deteriorating</a:t>
                      </a:r>
                      <a:endParaRPr lang="en-GB" sz="1100" u="none" strike="noStrike" kern="1200" dirty="0">
                        <a:solidFill>
                          <a:schemeClr val="tx1"/>
                        </a:solidFill>
                        <a:effectLst/>
                        <a:latin typeface="+mn-lt"/>
                        <a:ea typeface="+mn-ea"/>
                        <a:cs typeface="+mn-cs"/>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panose="020F0502020204030204" pitchFamily="34" charset="0"/>
                        </a:rPr>
                        <a:t>609</a:t>
                      </a: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16%</a:t>
                      </a: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9"/>
                  </a:ext>
                </a:extLst>
              </a:tr>
              <a:tr h="403709">
                <a:tc vMerge="1">
                  <a:txBody>
                    <a:bodyPr/>
                    <a:lstStyle/>
                    <a:p>
                      <a:endParaRPr lang="en-GB"/>
                    </a:p>
                  </a:txBody>
                  <a:tcPr/>
                </a:tc>
                <a:tc vMerge="1">
                  <a:txBody>
                    <a:bodyPr/>
                    <a:lstStyle/>
                    <a:p>
                      <a:endParaRPr lang="en-GB"/>
                    </a:p>
                  </a:txBody>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900" u="none" strike="noStrike" kern="1200" dirty="0">
                        <a:solidFill>
                          <a:schemeClr val="tx1"/>
                        </a:solidFill>
                        <a:effectLst/>
                        <a:latin typeface="+mn-lt"/>
                        <a:ea typeface="+mn-ea"/>
                        <a:cs typeface="+mn-cs"/>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[15% - 18%]</a:t>
                      </a:r>
                    </a:p>
                  </a:txBody>
                  <a:tcPr marL="8792" marR="8792" marT="952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0"/>
                  </a:ext>
                </a:extLst>
              </a:tr>
            </a:tbl>
          </a:graphicData>
        </a:graphic>
      </p:graphicFrame>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72298" y="1"/>
            <a:ext cx="327647" cy="1101421"/>
          </a:xfrm>
          <a:prstGeom prst="rect">
            <a:avLst/>
          </a:prstGeom>
        </p:spPr>
      </p:pic>
    </p:spTree>
    <p:extLst>
      <p:ext uri="{BB962C8B-B14F-4D97-AF65-F5344CB8AC3E}">
        <p14:creationId xmlns:p14="http://schemas.microsoft.com/office/powerpoint/2010/main" val="2727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dirty="0"/>
              <a:t>www.corc.uk.net</a:t>
            </a:r>
          </a:p>
        </p:txBody>
      </p:sp>
      <p:sp>
        <p:nvSpPr>
          <p:cNvPr id="4" name="Picture Placeholder 2"/>
          <p:cNvSpPr>
            <a:spLocks noGrp="1"/>
          </p:cNvSpPr>
          <p:nvPr>
            <p:ph type="pic" idx="1"/>
          </p:nvPr>
        </p:nvSpPr>
        <p:spPr>
          <a:xfrm>
            <a:off x="467544" y="1196751"/>
            <a:ext cx="5400600" cy="44241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5" name="Rectangle 4"/>
          <p:cNvSpPr/>
          <p:nvPr userDrawn="1"/>
        </p:nvSpPr>
        <p:spPr>
          <a:xfrm>
            <a:off x="6038388" y="1300411"/>
            <a:ext cx="2808659" cy="432048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3"/>
          <p:cNvSpPr>
            <a:spLocks noGrp="1"/>
          </p:cNvSpPr>
          <p:nvPr>
            <p:ph type="body" sz="half" idx="2"/>
          </p:nvPr>
        </p:nvSpPr>
        <p:spPr>
          <a:xfrm>
            <a:off x="6186173" y="1403151"/>
            <a:ext cx="2648273" cy="41149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Title Placeholder 1"/>
          <p:cNvSpPr>
            <a:spLocks noGrp="1"/>
          </p:cNvSpPr>
          <p:nvPr>
            <p:ph type="title"/>
          </p:nvPr>
        </p:nvSpPr>
        <p:spPr>
          <a:xfrm>
            <a:off x="467544" y="188640"/>
            <a:ext cx="8229600" cy="634082"/>
          </a:xfrm>
          <a:prstGeom prst="rect">
            <a:avLst/>
          </a:prstGeom>
        </p:spPr>
        <p:txBody>
          <a:bodyPr vert="horz" lIns="91440" tIns="45720" rIns="91440" bIns="45720" rtlCol="0" anchor="ctr">
            <a:normAutofit/>
          </a:bodyPr>
          <a:lstStyle/>
          <a:p>
            <a:r>
              <a:rPr lang="en-US" dirty="0"/>
              <a:t>Title</a:t>
            </a:r>
            <a:endParaRPr lang="en-GB" dirty="0"/>
          </a:p>
        </p:txBody>
      </p:sp>
    </p:spTree>
    <p:extLst>
      <p:ext uri="{BB962C8B-B14F-4D97-AF65-F5344CB8AC3E}">
        <p14:creationId xmlns:p14="http://schemas.microsoft.com/office/powerpoint/2010/main" val="119147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552" y="4293096"/>
            <a:ext cx="8064896" cy="747514"/>
          </a:xfrm>
        </p:spPr>
        <p:txBody>
          <a:bodyPr/>
          <a:lstStyle>
            <a:lvl1pPr algn="l">
              <a:defRPr>
                <a:solidFill>
                  <a:schemeClr val="tx2"/>
                </a:solidFill>
              </a:defRPr>
            </a:lvl1pPr>
          </a:lstStyle>
          <a:p>
            <a:r>
              <a:rPr lang="en-US" dirty="0"/>
              <a:t>Name</a:t>
            </a:r>
            <a:endParaRPr lang="en-GB" dirty="0"/>
          </a:p>
        </p:txBody>
      </p:sp>
      <p:sp>
        <p:nvSpPr>
          <p:cNvPr id="3" name="Subtitle 2"/>
          <p:cNvSpPr>
            <a:spLocks noGrp="1"/>
          </p:cNvSpPr>
          <p:nvPr>
            <p:ph type="subTitle" idx="1" hasCustomPrompt="1"/>
          </p:nvPr>
        </p:nvSpPr>
        <p:spPr>
          <a:xfrm>
            <a:off x="539552" y="5085184"/>
            <a:ext cx="8064896" cy="553616"/>
          </a:xfrm>
        </p:spPr>
        <p:txBody>
          <a:bodyPr/>
          <a:lstStyle>
            <a:lvl1pPr marL="0" indent="0" algn="l">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Contact details</a:t>
            </a:r>
            <a:endParaRPr lang="en-GB" dirty="0"/>
          </a:p>
        </p:txBody>
      </p:sp>
      <p:sp>
        <p:nvSpPr>
          <p:cNvPr id="4" name="Date Placeholder 3"/>
          <p:cNvSpPr>
            <a:spLocks noGrp="1"/>
          </p:cNvSpPr>
          <p:nvPr>
            <p:ph type="dt" sz="half" idx="10"/>
          </p:nvPr>
        </p:nvSpPr>
        <p:spPr/>
        <p:txBody>
          <a:bodyPr/>
          <a:lstStyle/>
          <a:p>
            <a:r>
              <a:rPr lang="en-GB" dirty="0"/>
              <a:t>www.corc.uk.net</a:t>
            </a:r>
          </a:p>
        </p:txBody>
      </p:sp>
      <p:sp>
        <p:nvSpPr>
          <p:cNvPr id="7" name="Picture Placeholder 6"/>
          <p:cNvSpPr>
            <a:spLocks noGrp="1"/>
          </p:cNvSpPr>
          <p:nvPr>
            <p:ph type="pic" sz="quarter" idx="11" hasCustomPrompt="1"/>
          </p:nvPr>
        </p:nvSpPr>
        <p:spPr>
          <a:xfrm>
            <a:off x="3203848" y="2852936"/>
            <a:ext cx="2664296" cy="360040"/>
          </a:xfrm>
        </p:spPr>
        <p:txBody>
          <a:bodyPr>
            <a:normAutofit/>
          </a:bodyPr>
          <a:lstStyle>
            <a:lvl1pPr marL="0" indent="0">
              <a:buNone/>
              <a:defRPr sz="1400" i="1" baseline="0"/>
            </a:lvl1pPr>
          </a:lstStyle>
          <a:p>
            <a:r>
              <a:rPr lang="en-GB" dirty="0"/>
              <a:t>Can insert background image here</a:t>
            </a:r>
          </a:p>
        </p:txBody>
      </p:sp>
      <p:sp>
        <p:nvSpPr>
          <p:cNvPr id="6" name="Title Placeholder 1"/>
          <p:cNvSpPr txBox="1">
            <a:spLocks/>
          </p:cNvSpPr>
          <p:nvPr userDrawn="1"/>
        </p:nvSpPr>
        <p:spPr>
          <a:xfrm>
            <a:off x="467544" y="188640"/>
            <a:ext cx="8229600" cy="634082"/>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4000" b="1" kern="1200">
                <a:solidFill>
                  <a:schemeClr val="bg1"/>
                </a:solidFill>
                <a:latin typeface="+mj-lt"/>
                <a:ea typeface="+mj-ea"/>
                <a:cs typeface="+mj-cs"/>
              </a:defRPr>
            </a:lvl1pPr>
          </a:lstStyle>
          <a:p>
            <a:r>
              <a:rPr lang="en-US" dirty="0"/>
              <a:t>Title</a:t>
            </a:r>
            <a:endParaRPr lang="en-GB" dirty="0"/>
          </a:p>
        </p:txBody>
      </p:sp>
    </p:spTree>
    <p:extLst>
      <p:ext uri="{BB962C8B-B14F-4D97-AF65-F5344CB8AC3E}">
        <p14:creationId xmlns:p14="http://schemas.microsoft.com/office/powerpoint/2010/main" val="81588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9" Type="http://schemas.openxmlformats.org/officeDocument/2006/relationships/slideLayout" Target="../slideLayouts/slideLayout48.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42" Type="http://schemas.openxmlformats.org/officeDocument/2006/relationships/slideLayout" Target="../slideLayouts/slideLayout51.xml"/><Relationship Id="rId47" Type="http://schemas.openxmlformats.org/officeDocument/2006/relationships/slideLayout" Target="../slideLayouts/slideLayout56.xml"/><Relationship Id="rId50" Type="http://schemas.openxmlformats.org/officeDocument/2006/relationships/slideLayout" Target="../slideLayouts/slideLayout59.xml"/><Relationship Id="rId55" Type="http://schemas.openxmlformats.org/officeDocument/2006/relationships/slideLayout" Target="../slideLayouts/slideLayout64.xml"/><Relationship Id="rId63" Type="http://schemas.openxmlformats.org/officeDocument/2006/relationships/slideLayout" Target="../slideLayouts/slideLayout7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41" Type="http://schemas.openxmlformats.org/officeDocument/2006/relationships/slideLayout" Target="../slideLayouts/slideLayout50.xml"/><Relationship Id="rId54" Type="http://schemas.openxmlformats.org/officeDocument/2006/relationships/slideLayout" Target="../slideLayouts/slideLayout63.xml"/><Relationship Id="rId62" Type="http://schemas.openxmlformats.org/officeDocument/2006/relationships/slideLayout" Target="../slideLayouts/slideLayout7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slideLayout" Target="../slideLayouts/slideLayout46.xml"/><Relationship Id="rId40" Type="http://schemas.openxmlformats.org/officeDocument/2006/relationships/slideLayout" Target="../slideLayouts/slideLayout49.xml"/><Relationship Id="rId45" Type="http://schemas.openxmlformats.org/officeDocument/2006/relationships/slideLayout" Target="../slideLayouts/slideLayout54.xml"/><Relationship Id="rId53" Type="http://schemas.openxmlformats.org/officeDocument/2006/relationships/slideLayout" Target="../slideLayouts/slideLayout62.xml"/><Relationship Id="rId58" Type="http://schemas.openxmlformats.org/officeDocument/2006/relationships/slideLayout" Target="../slideLayouts/slideLayout67.xml"/><Relationship Id="rId66" Type="http://schemas.openxmlformats.org/officeDocument/2006/relationships/image" Target="../media/image2.jpeg"/><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slideLayout" Target="../slideLayouts/slideLayout45.xml"/><Relationship Id="rId49" Type="http://schemas.openxmlformats.org/officeDocument/2006/relationships/slideLayout" Target="../slideLayouts/slideLayout58.xml"/><Relationship Id="rId57" Type="http://schemas.openxmlformats.org/officeDocument/2006/relationships/slideLayout" Target="../slideLayouts/slideLayout66.xml"/><Relationship Id="rId61" Type="http://schemas.openxmlformats.org/officeDocument/2006/relationships/slideLayout" Target="../slideLayouts/slideLayout70.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4" Type="http://schemas.openxmlformats.org/officeDocument/2006/relationships/slideLayout" Target="../slideLayouts/slideLayout53.xml"/><Relationship Id="rId52" Type="http://schemas.openxmlformats.org/officeDocument/2006/relationships/slideLayout" Target="../slideLayouts/slideLayout61.xml"/><Relationship Id="rId60" Type="http://schemas.openxmlformats.org/officeDocument/2006/relationships/slideLayout" Target="../slideLayouts/slideLayout69.xml"/><Relationship Id="rId65"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43" Type="http://schemas.openxmlformats.org/officeDocument/2006/relationships/slideLayout" Target="../slideLayouts/slideLayout52.xml"/><Relationship Id="rId48" Type="http://schemas.openxmlformats.org/officeDocument/2006/relationships/slideLayout" Target="../slideLayouts/slideLayout57.xml"/><Relationship Id="rId56" Type="http://schemas.openxmlformats.org/officeDocument/2006/relationships/slideLayout" Target="../slideLayouts/slideLayout65.xml"/><Relationship Id="rId64" Type="http://schemas.openxmlformats.org/officeDocument/2006/relationships/slideLayout" Target="../slideLayouts/slideLayout73.xml"/><Relationship Id="rId8" Type="http://schemas.openxmlformats.org/officeDocument/2006/relationships/slideLayout" Target="../slideLayouts/slideLayout17.xml"/><Relationship Id="rId51" Type="http://schemas.openxmlformats.org/officeDocument/2006/relationships/slideLayout" Target="../slideLayouts/slideLayout60.xml"/><Relationship Id="rId3" Type="http://schemas.openxmlformats.org/officeDocument/2006/relationships/slideLayout" Target="../slideLayouts/slideLayout12.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38" Type="http://schemas.openxmlformats.org/officeDocument/2006/relationships/slideLayout" Target="../slideLayouts/slideLayout47.xml"/><Relationship Id="rId46" Type="http://schemas.openxmlformats.org/officeDocument/2006/relationships/slideLayout" Target="../slideLayouts/slideLayout55.xml"/><Relationship Id="rId5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1729"/>
            <a:ext cx="9144000" cy="10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457200" y="274638"/>
            <a:ext cx="8229600" cy="634082"/>
          </a:xfrm>
          <a:prstGeom prst="rect">
            <a:avLst/>
          </a:prstGeom>
        </p:spPr>
        <p:txBody>
          <a:bodyPr vert="horz" lIns="91440" tIns="45720" rIns="91440" bIns="45720" rtlCol="0" anchor="ctr">
            <a:normAutofit/>
          </a:bodyPr>
          <a:lstStyle/>
          <a:p>
            <a:r>
              <a:rPr lang="en-US" dirty="0"/>
              <a:t>Title</a:t>
            </a:r>
            <a:endParaRPr lang="en-GB" dirty="0"/>
          </a:p>
        </p:txBody>
      </p:sp>
      <p:sp>
        <p:nvSpPr>
          <p:cNvPr id="3" name="Text Placeholder 2"/>
          <p:cNvSpPr>
            <a:spLocks noGrp="1"/>
          </p:cNvSpPr>
          <p:nvPr>
            <p:ph type="body" idx="1"/>
          </p:nvPr>
        </p:nvSpPr>
        <p:spPr>
          <a:xfrm>
            <a:off x="439391" y="1268760"/>
            <a:ext cx="82296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01688" y="6105110"/>
            <a:ext cx="1296144" cy="353859"/>
          </a:xfrm>
          <a:prstGeom prst="rect">
            <a:avLst/>
          </a:prstGeom>
        </p:spPr>
        <p:txBody>
          <a:bodyPr vert="horz" lIns="91440" tIns="45720" rIns="91440" bIns="45720" rtlCol="0" anchor="ctr"/>
          <a:lstStyle>
            <a:lvl1pPr algn="l">
              <a:defRPr sz="1200" b="1">
                <a:solidFill>
                  <a:schemeClr val="tx2"/>
                </a:solidFill>
              </a:defRPr>
            </a:lvl1pPr>
          </a:lstStyle>
          <a:p>
            <a:r>
              <a:rPr lang="en-GB" dirty="0"/>
              <a:t>www.corc.uk.net</a:t>
            </a:r>
          </a:p>
        </p:txBody>
      </p:sp>
      <p:cxnSp>
        <p:nvCxnSpPr>
          <p:cNvPr id="11" name="Straight Connector 10"/>
          <p:cNvCxnSpPr/>
          <p:nvPr userDrawn="1"/>
        </p:nvCxnSpPr>
        <p:spPr>
          <a:xfrm flipH="1">
            <a:off x="0" y="5949280"/>
            <a:ext cx="914400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pic>
        <p:nvPicPr>
          <p:cNvPr id="5" name="Picture 2" descr="X:\Communications\Logos\CORC LOGO 2016 RGB.jp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452320" y="6061373"/>
            <a:ext cx="1472362"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368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0" r:id="rId5"/>
    <p:sldLayoutId id="2147483671" r:id="rId6"/>
    <p:sldLayoutId id="2147483672" r:id="rId7"/>
    <p:sldLayoutId id="2147483673" r:id="rId8"/>
    <p:sldLayoutId id="2147483675" r:id="rId9"/>
  </p:sldLayoutIdLst>
  <p:txStyles>
    <p:titleStyle>
      <a:lvl1pPr algn="l" defTabSz="9144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p:cNvSpPr/>
          <p:nvPr userDrawn="1"/>
        </p:nvSpPr>
        <p:spPr>
          <a:xfrm>
            <a:off x="-16609" y="-89330"/>
            <a:ext cx="244380" cy="7204836"/>
          </a:xfrm>
          <a:prstGeom prst="rect">
            <a:avLst/>
          </a:prstGeom>
          <a:solidFill>
            <a:srgbClr val="14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2" name="Footer Placeholder 2"/>
          <p:cNvSpPr>
            <a:spLocks noGrp="1"/>
          </p:cNvSpPr>
          <p:nvPr>
            <p:ph type="ftr" sz="quarter" idx="3"/>
          </p:nvPr>
        </p:nvSpPr>
        <p:spPr>
          <a:xfrm>
            <a:off x="552450" y="6356352"/>
            <a:ext cx="5467350" cy="365125"/>
          </a:xfrm>
          <a:prstGeom prst="rect">
            <a:avLst/>
          </a:prstGeom>
        </p:spPr>
        <p:txBody>
          <a:bodyPr/>
          <a:lstStyle>
            <a:lvl1pPr algn="l">
              <a:defRPr sz="1292">
                <a:solidFill>
                  <a:srgbClr val="7F7F7F"/>
                </a:solidFill>
              </a:defRPr>
            </a:lvl1pPr>
          </a:lstStyle>
          <a:p>
            <a:endParaRPr lang="en-GB" dirty="0"/>
          </a:p>
        </p:txBody>
      </p:sp>
      <p:sp>
        <p:nvSpPr>
          <p:cNvPr id="4" name="Slide Number Placeholder 3"/>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C8A0453-8D44-407F-A65F-8B45DB121FC7}" type="slidenum">
              <a:rPr lang="en-GB" smtClean="0"/>
              <a:t>‹#›</a:t>
            </a:fld>
            <a:endParaRPr lang="en-GB"/>
          </a:p>
        </p:txBody>
      </p:sp>
      <p:pic>
        <p:nvPicPr>
          <p:cNvPr id="11" name="Picture 4" descr="C:\Users\EBPUIntern\Downloads\CORC LOGO 2016_RGBSmall.jpg"/>
          <p:cNvPicPr>
            <a:picLocks noChangeAspect="1" noChangeArrowheads="1"/>
          </p:cNvPicPr>
          <p:nvPr userDrawn="1"/>
        </p:nvPicPr>
        <p:blipFill>
          <a:blip r:embed="rId66" cstate="print">
            <a:extLst>
              <a:ext uri="{28A0092B-C50C-407E-A947-70E740481C1C}">
                <a14:useLocalDpi xmlns:a14="http://schemas.microsoft.com/office/drawing/2010/main" val="0"/>
              </a:ext>
            </a:extLst>
          </a:blip>
          <a:srcRect/>
          <a:stretch>
            <a:fillRect/>
          </a:stretch>
        </p:blipFill>
        <p:spPr bwMode="auto">
          <a:xfrm>
            <a:off x="7633879" y="6176721"/>
            <a:ext cx="942390" cy="4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55067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 id="2147483709" r:id="rId33"/>
    <p:sldLayoutId id="2147483710" r:id="rId34"/>
    <p:sldLayoutId id="2147483711" r:id="rId35"/>
    <p:sldLayoutId id="2147483712" r:id="rId36"/>
    <p:sldLayoutId id="2147483713" r:id="rId37"/>
    <p:sldLayoutId id="2147483714" r:id="rId38"/>
    <p:sldLayoutId id="2147483715" r:id="rId39"/>
    <p:sldLayoutId id="2147483716" r:id="rId40"/>
    <p:sldLayoutId id="2147483717" r:id="rId41"/>
    <p:sldLayoutId id="2147483718" r:id="rId42"/>
    <p:sldLayoutId id="2147483719" r:id="rId43"/>
    <p:sldLayoutId id="2147483720" r:id="rId44"/>
    <p:sldLayoutId id="2147483721" r:id="rId45"/>
    <p:sldLayoutId id="2147483722" r:id="rId46"/>
    <p:sldLayoutId id="2147483723" r:id="rId47"/>
    <p:sldLayoutId id="2147483724" r:id="rId48"/>
    <p:sldLayoutId id="2147483725" r:id="rId49"/>
    <p:sldLayoutId id="2147483726" r:id="rId50"/>
    <p:sldLayoutId id="2147483727" r:id="rId51"/>
    <p:sldLayoutId id="2147483728" r:id="rId52"/>
    <p:sldLayoutId id="2147483729" r:id="rId53"/>
    <p:sldLayoutId id="2147483730" r:id="rId54"/>
    <p:sldLayoutId id="2147483731" r:id="rId55"/>
    <p:sldLayoutId id="2147483732" r:id="rId56"/>
    <p:sldLayoutId id="2147483733" r:id="rId57"/>
    <p:sldLayoutId id="2147483734" r:id="rId58"/>
    <p:sldLayoutId id="2147483735" r:id="rId59"/>
    <p:sldLayoutId id="2147483736" r:id="rId60"/>
    <p:sldLayoutId id="2147483737" r:id="rId61"/>
    <p:sldLayoutId id="2147483738" r:id="rId62"/>
    <p:sldLayoutId id="2147483739" r:id="rId63"/>
    <p:sldLayoutId id="2147483740" r:id="rId64"/>
  </p:sldLayoutIdLst>
  <p:txStyles>
    <p:titleStyle>
      <a:lvl1pPr algn="l" defTabSz="422041" rtl="0" eaLnBrk="1" latinLnBrk="0" hangingPunct="1">
        <a:spcBef>
          <a:spcPct val="0"/>
        </a:spcBef>
        <a:buNone/>
        <a:defRPr sz="2585" b="1" kern="1200">
          <a:solidFill>
            <a:schemeClr val="tx1"/>
          </a:solidFill>
          <a:latin typeface="+mj-lt"/>
          <a:ea typeface="+mj-ea"/>
          <a:cs typeface="+mj-cs"/>
        </a:defRPr>
      </a:lvl1pPr>
    </p:titleStyle>
    <p:bodyStyle>
      <a:lvl1pPr marL="0" indent="0" algn="l" defTabSz="422041" rtl="0" eaLnBrk="1" latinLnBrk="0" hangingPunct="1">
        <a:spcBef>
          <a:spcPct val="20000"/>
        </a:spcBef>
        <a:buFontTx/>
        <a:buNone/>
        <a:defRPr sz="1292" kern="1200">
          <a:solidFill>
            <a:schemeClr val="tx1"/>
          </a:solidFill>
          <a:latin typeface="+mn-lt"/>
          <a:ea typeface="+mn-ea"/>
          <a:cs typeface="+mn-cs"/>
        </a:defRPr>
      </a:lvl1pPr>
      <a:lvl2pPr marL="422041" indent="0" algn="l" defTabSz="422041" rtl="0" eaLnBrk="1" latinLnBrk="0" hangingPunct="1">
        <a:spcBef>
          <a:spcPct val="20000"/>
        </a:spcBef>
        <a:buFontTx/>
        <a:buNone/>
        <a:defRPr sz="1292" kern="1200">
          <a:solidFill>
            <a:schemeClr val="tx1"/>
          </a:solidFill>
          <a:latin typeface="+mn-lt"/>
          <a:ea typeface="+mn-ea"/>
          <a:cs typeface="+mn-cs"/>
        </a:defRPr>
      </a:lvl2pPr>
      <a:lvl3pPr marL="844083" indent="0" algn="l" defTabSz="422041" rtl="0" eaLnBrk="1" latinLnBrk="0" hangingPunct="1">
        <a:spcBef>
          <a:spcPct val="20000"/>
        </a:spcBef>
        <a:buFontTx/>
        <a:buNone/>
        <a:defRPr sz="1292" kern="1200">
          <a:solidFill>
            <a:schemeClr val="tx1"/>
          </a:solidFill>
          <a:latin typeface="+mn-lt"/>
          <a:ea typeface="+mn-ea"/>
          <a:cs typeface="+mn-cs"/>
        </a:defRPr>
      </a:lvl3pPr>
      <a:lvl4pPr marL="1266124" indent="0" algn="l" defTabSz="422041" rtl="0" eaLnBrk="1" latinLnBrk="0" hangingPunct="1">
        <a:spcBef>
          <a:spcPct val="20000"/>
        </a:spcBef>
        <a:buFontTx/>
        <a:buNone/>
        <a:defRPr sz="1292" kern="1200">
          <a:solidFill>
            <a:schemeClr val="tx1"/>
          </a:solidFill>
          <a:latin typeface="+mn-lt"/>
          <a:ea typeface="+mn-ea"/>
          <a:cs typeface="+mn-cs"/>
        </a:defRPr>
      </a:lvl4pPr>
      <a:lvl5pPr marL="1688165" indent="0" algn="l" defTabSz="422041" rtl="0" eaLnBrk="1" latinLnBrk="0" hangingPunct="1">
        <a:spcBef>
          <a:spcPct val="20000"/>
        </a:spcBef>
        <a:buFontTx/>
        <a:buNone/>
        <a:defRPr sz="1292" kern="1200">
          <a:solidFill>
            <a:schemeClr val="tx1"/>
          </a:solidFill>
          <a:latin typeface="+mn-lt"/>
          <a:ea typeface="+mn-ea"/>
          <a:cs typeface="+mn-cs"/>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3" Type="http://schemas.openxmlformats.org/officeDocument/2006/relationships/hyperlink" Target="http://dx.doi.org/10.1177/135910451561564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qualitysafety.bmj.com/content/early/2014/01/23/bmjqs-2013-002557.ful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link.springer.com/article/10.1007/s10488-014-0592-y"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hyperlink" Target="http://link.springer.com/article/10.1007/s10488-014-0577-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link.springer.com/article/10.1007/s00787-016-0938-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356992"/>
            <a:ext cx="8136904" cy="1251570"/>
          </a:xfrm>
        </p:spPr>
        <p:txBody>
          <a:bodyPr>
            <a:normAutofit fontScale="90000"/>
          </a:bodyPr>
          <a:lstStyle/>
          <a:p>
            <a:pPr algn="ctr"/>
            <a:r>
              <a:rPr lang="en-GB" dirty="0"/>
              <a:t>A review of CORC research findings from 2012 - 2017</a:t>
            </a:r>
          </a:p>
        </p:txBody>
      </p:sp>
      <p:sp>
        <p:nvSpPr>
          <p:cNvPr id="3" name="Subtitle 2"/>
          <p:cNvSpPr>
            <a:spLocks noGrp="1"/>
          </p:cNvSpPr>
          <p:nvPr>
            <p:ph type="subTitle" idx="1"/>
          </p:nvPr>
        </p:nvSpPr>
        <p:spPr>
          <a:xfrm>
            <a:off x="520429" y="4869160"/>
            <a:ext cx="8064896" cy="697632"/>
          </a:xfrm>
        </p:spPr>
        <p:txBody>
          <a:bodyPr/>
          <a:lstStyle/>
          <a:p>
            <a:r>
              <a:rPr lang="en-GB" dirty="0"/>
              <a:t>Dr Julian </a:t>
            </a:r>
            <a:r>
              <a:rPr lang="en-GB" dirty="0" err="1"/>
              <a:t>Edbrooke</a:t>
            </a:r>
            <a:r>
              <a:rPr lang="en-GB" dirty="0"/>
              <a:t>-Childs &amp; Jenna Jacob</a:t>
            </a:r>
          </a:p>
          <a:p>
            <a:r>
              <a:rPr lang="en-GB" dirty="0"/>
              <a:t>Research Leads</a:t>
            </a:r>
          </a:p>
        </p:txBody>
      </p:sp>
    </p:spTree>
    <p:extLst>
      <p:ext uri="{BB962C8B-B14F-4D97-AF65-F5344CB8AC3E}">
        <p14:creationId xmlns:p14="http://schemas.microsoft.com/office/powerpoint/2010/main" val="3435333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825C3AA-1DD0-40AB-AC48-7176D2F668EE}"/>
              </a:ext>
            </a:extLst>
          </p:cNvPr>
          <p:cNvSpPr>
            <a:spLocks noGrp="1"/>
          </p:cNvSpPr>
          <p:nvPr>
            <p:ph type="ctrTitle"/>
          </p:nvPr>
        </p:nvSpPr>
        <p:spPr>
          <a:xfrm>
            <a:off x="539552" y="4293096"/>
            <a:ext cx="8064896" cy="747514"/>
          </a:xfrm>
        </p:spPr>
        <p:txBody>
          <a:bodyPr>
            <a:normAutofit fontScale="90000"/>
          </a:bodyPr>
          <a:lstStyle/>
          <a:p>
            <a:r>
              <a:rPr lang="en-GB" dirty="0"/>
              <a:t>2. How best to measure change in mental health over time?</a:t>
            </a:r>
          </a:p>
        </p:txBody>
      </p:sp>
    </p:spTree>
    <p:extLst>
      <p:ext uri="{BB962C8B-B14F-4D97-AF65-F5344CB8AC3E}">
        <p14:creationId xmlns:p14="http://schemas.microsoft.com/office/powerpoint/2010/main" val="1906385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340768"/>
            <a:ext cx="8784976" cy="1179732"/>
          </a:xfrm>
        </p:spPr>
        <p:txBody>
          <a:bodyPr/>
          <a:lstStyle/>
          <a:p>
            <a:pPr marL="360000"/>
            <a:r>
              <a:rPr lang="en-GB" sz="2000" dirty="0"/>
              <a:t>Reviewed strengths and limitations of commonly used PROMs.</a:t>
            </a:r>
          </a:p>
          <a:p>
            <a:pPr marL="360000"/>
            <a:r>
              <a:rPr lang="en-GB" sz="2000" dirty="0"/>
              <a:t>Explored how to analyse ratings of service satisfaction to inform the use of measures.</a:t>
            </a:r>
          </a:p>
          <a:p>
            <a:pPr marL="360000"/>
            <a:endParaRPr lang="en-GB" sz="1800" dirty="0"/>
          </a:p>
        </p:txBody>
      </p:sp>
      <p:sp>
        <p:nvSpPr>
          <p:cNvPr id="3" name="Title 2"/>
          <p:cNvSpPr>
            <a:spLocks noGrp="1"/>
          </p:cNvSpPr>
          <p:nvPr>
            <p:ph type="title"/>
          </p:nvPr>
        </p:nvSpPr>
        <p:spPr>
          <a:xfrm>
            <a:off x="421196" y="188640"/>
            <a:ext cx="8229600" cy="634082"/>
          </a:xfrm>
        </p:spPr>
        <p:txBody>
          <a:bodyPr>
            <a:normAutofit fontScale="90000"/>
          </a:bodyPr>
          <a:lstStyle/>
          <a:p>
            <a:r>
              <a:rPr lang="en-GB" dirty="0"/>
              <a:t>2a. Determining best practice</a:t>
            </a:r>
          </a:p>
        </p:txBody>
      </p:sp>
      <p:sp>
        <p:nvSpPr>
          <p:cNvPr id="4" name="TextBox 3"/>
          <p:cNvSpPr txBox="1"/>
          <p:nvPr/>
        </p:nvSpPr>
        <p:spPr>
          <a:xfrm>
            <a:off x="0" y="5949280"/>
            <a:ext cx="7344816" cy="1077218"/>
          </a:xfrm>
          <a:prstGeom prst="rect">
            <a:avLst/>
          </a:prstGeom>
          <a:noFill/>
        </p:spPr>
        <p:txBody>
          <a:bodyPr wrap="square" rtlCol="0">
            <a:spAutoFit/>
          </a:bodyPr>
          <a:lstStyle/>
          <a:p>
            <a:pPr marL="17100" indent="0">
              <a:buNone/>
            </a:pPr>
            <a:r>
              <a:rPr lang="en-GB" sz="800" dirty="0"/>
              <a:t>Brown, A., Ford, T., </a:t>
            </a:r>
            <a:r>
              <a:rPr lang="en-GB" sz="800" dirty="0" err="1"/>
              <a:t>Deighton</a:t>
            </a:r>
            <a:r>
              <a:rPr lang="en-GB" sz="800" dirty="0"/>
              <a:t>, J., &amp; Wolpert, M. (2012). Satisfaction in child and adolescent mental health services: translating users' feedback into measurement. Administration and Policy in Mental Health Mental Health Services Research. 41(4), 434–446. </a:t>
            </a:r>
          </a:p>
          <a:p>
            <a:pPr marL="17100" indent="0">
              <a:buNone/>
            </a:pPr>
            <a:r>
              <a:rPr lang="en-GB" sz="800" dirty="0"/>
              <a:t>Wolpert, M., Cheng, H. and </a:t>
            </a:r>
            <a:r>
              <a:rPr lang="en-GB" sz="800" dirty="0" err="1"/>
              <a:t>Deighton</a:t>
            </a:r>
            <a:r>
              <a:rPr lang="en-GB" sz="800" dirty="0"/>
              <a:t>, J. (2014). Review of four Patient Reported Outcome Measures (PROMs): SDQ, RCADS, C/ ORS and GBO: their strengths and limitations for clinical use and service evaluation. Child and Adolescent Mental Health.  20(1), 63–70. </a:t>
            </a:r>
          </a:p>
          <a:p>
            <a:pPr marL="17100" indent="0">
              <a:buNone/>
            </a:pPr>
            <a:r>
              <a:rPr lang="en-GB" sz="800" dirty="0"/>
              <a:t>Wolpert, M., </a:t>
            </a:r>
            <a:r>
              <a:rPr lang="en-GB" sz="800" dirty="0" err="1"/>
              <a:t>Görzig</a:t>
            </a:r>
            <a:r>
              <a:rPr lang="en-GB" sz="800" dirty="0"/>
              <a:t>, A., </a:t>
            </a:r>
            <a:r>
              <a:rPr lang="en-GB" sz="800" dirty="0" err="1"/>
              <a:t>Deighton</a:t>
            </a:r>
            <a:r>
              <a:rPr lang="en-GB" sz="800" dirty="0"/>
              <a:t>, J., </a:t>
            </a:r>
            <a:r>
              <a:rPr lang="en-GB" sz="800" dirty="0" err="1"/>
              <a:t>Fugard</a:t>
            </a:r>
            <a:r>
              <a:rPr lang="en-GB" sz="800" dirty="0"/>
              <a:t>, A.J.B., Newman, R. &amp; Ford, T. (2014). Comparison of indices of clinically meaningful change in child and adolescent mental health services: different scores, reliable change, crossing clinical thresholds and 'added value' - an exploration using parent rated scores on the SDQ Child and Adolescent Mental Health. 20(2), 94–101. </a:t>
            </a:r>
          </a:p>
          <a:p>
            <a:endParaRPr lang="en-GB" sz="800" dirty="0"/>
          </a:p>
        </p:txBody>
      </p:sp>
      <p:sp>
        <p:nvSpPr>
          <p:cNvPr id="7" name="Content Placeholder 1"/>
          <p:cNvSpPr txBox="1">
            <a:spLocks/>
          </p:cNvSpPr>
          <p:nvPr/>
        </p:nvSpPr>
        <p:spPr>
          <a:xfrm>
            <a:off x="225058" y="2411871"/>
            <a:ext cx="4067944"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0000"/>
            <a:r>
              <a:rPr lang="en-GB" sz="2000" dirty="0"/>
              <a:t>Examination of metrics of clinically meaningfully change – reliable change, clinical change and ‘added value’</a:t>
            </a:r>
            <a:br>
              <a:rPr lang="en-GB" sz="2000" dirty="0"/>
            </a:br>
            <a:r>
              <a:rPr lang="en-GB" sz="2000" dirty="0"/>
              <a:t>scores – informed the development of our approach to analysing outcomes.</a:t>
            </a:r>
          </a:p>
          <a:p>
            <a:pPr marL="360000"/>
            <a:r>
              <a:rPr lang="en-GB" sz="2000" dirty="0"/>
              <a:t>We are continuing to examine different ways of analysing change in mental health over time (e.g., network analysis).</a:t>
            </a:r>
          </a:p>
        </p:txBody>
      </p:sp>
      <p:pic>
        <p:nvPicPr>
          <p:cNvPr id="6" name="Picture 5">
            <a:extLst>
              <a:ext uri="{FF2B5EF4-FFF2-40B4-BE49-F238E27FC236}">
                <a16:creationId xmlns:a16="http://schemas.microsoft.com/office/drawing/2014/main" xmlns="" id="{E8C4912C-4235-4090-BCAB-75D00D04D6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5664" y="2673256"/>
            <a:ext cx="4793009" cy="3123268"/>
          </a:xfrm>
          <a:prstGeom prst="rect">
            <a:avLst/>
          </a:prstGeom>
        </p:spPr>
      </p:pic>
    </p:spTree>
    <p:extLst>
      <p:ext uri="{BB962C8B-B14F-4D97-AF65-F5344CB8AC3E}">
        <p14:creationId xmlns:p14="http://schemas.microsoft.com/office/powerpoint/2010/main" val="3815986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673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6712"/>
            <a:ext cx="8892480" cy="5040560"/>
          </a:xfrm>
        </p:spPr>
        <p:txBody>
          <a:bodyPr/>
          <a:lstStyle/>
          <a:p>
            <a:pPr marL="74250" lvl="1" indent="0">
              <a:buNone/>
            </a:pPr>
            <a:r>
              <a:rPr lang="en-GB" sz="2000" b="1" dirty="0"/>
              <a:t> </a:t>
            </a:r>
            <a:endParaRPr lang="en-GB" sz="2000" dirty="0">
              <a:solidFill>
                <a:schemeClr val="tx2"/>
              </a:solidFill>
            </a:endParaRPr>
          </a:p>
          <a:p>
            <a:pPr marL="360000" lvl="1">
              <a:buFont typeface="Arial" panose="020B0604020202020204" pitchFamily="34" charset="0"/>
              <a:buChar char="•"/>
            </a:pPr>
            <a:r>
              <a:rPr lang="en-GB" sz="2000" dirty="0">
                <a:solidFill>
                  <a:schemeClr val="tx2"/>
                </a:solidFill>
              </a:rPr>
              <a:t>Our approach considers both standardised or normed measures (e.g., SDQ) and idiographic or personal measures (e.g., Goal Based Outcomes).</a:t>
            </a:r>
          </a:p>
          <a:p>
            <a:pPr marL="360000" lvl="1">
              <a:buFont typeface="Arial" panose="020B0604020202020204" pitchFamily="34" charset="0"/>
              <a:buChar char="•"/>
            </a:pPr>
            <a:r>
              <a:rPr lang="en-GB" sz="2000" dirty="0">
                <a:solidFill>
                  <a:schemeClr val="tx2"/>
                </a:solidFill>
              </a:rPr>
              <a:t>We have undertaken research on collaboratively agreed goals as a key outcome metric</a:t>
            </a:r>
          </a:p>
          <a:p>
            <a:pPr marL="360000" lvl="1">
              <a:buFont typeface="Arial" panose="020B0604020202020204" pitchFamily="34" charset="0"/>
              <a:buChar char="•"/>
            </a:pPr>
            <a:r>
              <a:rPr lang="en-GB" sz="2000" dirty="0">
                <a:solidFill>
                  <a:schemeClr val="tx2"/>
                </a:solidFill>
              </a:rPr>
              <a:t>We found that children and families tend to report higher levels of change in Goal Based Outcomes than in standardised measures.</a:t>
            </a:r>
          </a:p>
          <a:p>
            <a:pPr marL="360000" lvl="1">
              <a:buFont typeface="Arial" panose="020B0604020202020204" pitchFamily="34" charset="0"/>
              <a:buChar char="•"/>
            </a:pPr>
            <a:r>
              <a:rPr lang="en-GB" sz="2000" dirty="0">
                <a:solidFill>
                  <a:schemeClr val="tx2"/>
                </a:solidFill>
              </a:rPr>
              <a:t>Change in Goals was more consistently associated with change in clinician-reported measures – and with satisfaction with care at case closure – than standardised measures.</a:t>
            </a:r>
          </a:p>
          <a:p>
            <a:pPr marL="360000" lvl="1">
              <a:buFont typeface="Arial" panose="020B0604020202020204" pitchFamily="34" charset="0"/>
              <a:buChar char="•"/>
            </a:pPr>
            <a:r>
              <a:rPr lang="en-GB" sz="2000" dirty="0">
                <a:solidFill>
                  <a:schemeClr val="tx2"/>
                </a:solidFill>
              </a:rPr>
              <a:t>We have published a series of papers analysing the types of goals young people and parents set in the early stages of therapy </a:t>
            </a:r>
          </a:p>
          <a:p>
            <a:pPr marL="760050" lvl="2"/>
            <a:r>
              <a:rPr lang="en-GB" sz="1800" dirty="0">
                <a:solidFill>
                  <a:schemeClr val="tx2"/>
                </a:solidFill>
              </a:rPr>
              <a:t>We produced a taxonomy of the different types of goals.</a:t>
            </a:r>
          </a:p>
          <a:p>
            <a:pPr marL="360000" lvl="1">
              <a:buFont typeface="Arial" panose="020B0604020202020204" pitchFamily="34" charset="0"/>
              <a:buChar char="•"/>
            </a:pPr>
            <a:endParaRPr lang="en-GB" sz="2000" dirty="0">
              <a:latin typeface="Arial"/>
            </a:endParaRPr>
          </a:p>
        </p:txBody>
      </p:sp>
      <p:sp>
        <p:nvSpPr>
          <p:cNvPr id="3" name="Title 2"/>
          <p:cNvSpPr>
            <a:spLocks noGrp="1"/>
          </p:cNvSpPr>
          <p:nvPr>
            <p:ph type="title"/>
          </p:nvPr>
        </p:nvSpPr>
        <p:spPr/>
        <p:txBody>
          <a:bodyPr>
            <a:noAutofit/>
          </a:bodyPr>
          <a:lstStyle/>
          <a:p>
            <a:pPr lvl="1" algn="l" rtl="0">
              <a:spcBef>
                <a:spcPct val="0"/>
              </a:spcBef>
            </a:pPr>
            <a:r>
              <a:rPr lang="en-GB" sz="2800" b="1" dirty="0">
                <a:solidFill>
                  <a:schemeClr val="bg1"/>
                </a:solidFill>
              </a:rPr>
              <a:t>2b. Considering goals as outcome measures</a:t>
            </a:r>
            <a:r>
              <a:rPr lang="en-GB" sz="2000" b="1" dirty="0"/>
              <a:t/>
            </a:r>
            <a:br>
              <a:rPr lang="en-GB" sz="2000" b="1" dirty="0"/>
            </a:br>
            <a:r>
              <a:rPr lang="en-US" sz="2000" dirty="0"/>
              <a:t>			</a:t>
            </a:r>
            <a:endParaRPr lang="en-GB" sz="2000" dirty="0"/>
          </a:p>
        </p:txBody>
      </p:sp>
      <p:sp>
        <p:nvSpPr>
          <p:cNvPr id="4" name="TextBox 3"/>
          <p:cNvSpPr txBox="1"/>
          <p:nvPr/>
        </p:nvSpPr>
        <p:spPr>
          <a:xfrm>
            <a:off x="0" y="5877272"/>
            <a:ext cx="7740352" cy="1477328"/>
          </a:xfrm>
          <a:prstGeom prst="rect">
            <a:avLst/>
          </a:prstGeom>
          <a:noFill/>
        </p:spPr>
        <p:txBody>
          <a:bodyPr wrap="square" rtlCol="0">
            <a:spAutoFit/>
          </a:bodyPr>
          <a:lstStyle/>
          <a:p>
            <a:pPr marL="17100" lvl="1"/>
            <a:r>
              <a:rPr lang="en-GB" sz="1000" dirty="0"/>
              <a:t>Jacob, J., </a:t>
            </a:r>
            <a:r>
              <a:rPr lang="en-GB" sz="1000" dirty="0" err="1"/>
              <a:t>Edbrooke</a:t>
            </a:r>
            <a:r>
              <a:rPr lang="en-GB" sz="1000" dirty="0"/>
              <a:t>-Childs, J., Law, D., &amp; Wolpert, M. (2015). </a:t>
            </a:r>
            <a:r>
              <a:rPr lang="en-GB" sz="1000" dirty="0">
                <a:hlinkClick r:id="rId3"/>
              </a:rPr>
              <a:t>Measuring what matters to patients: using goal content to inform measure choice and development</a:t>
            </a:r>
            <a:r>
              <a:rPr lang="en-GB" sz="1000" dirty="0"/>
              <a:t>. </a:t>
            </a:r>
            <a:r>
              <a:rPr lang="en-GB" sz="1000" i="1" dirty="0"/>
              <a:t>Clinical Child Psychology and Psychiatry</a:t>
            </a:r>
            <a:r>
              <a:rPr lang="en-GB" sz="1000" dirty="0"/>
              <a:t>. </a:t>
            </a:r>
            <a:r>
              <a:rPr lang="en-GB" sz="1000" i="1" dirty="0"/>
              <a:t>22</a:t>
            </a:r>
            <a:r>
              <a:rPr lang="en-GB" sz="1000" dirty="0"/>
              <a:t>(2), 170</a:t>
            </a:r>
            <a:r>
              <a:rPr lang="en-GB" sz="1000" dirty="0">
                <a:solidFill>
                  <a:srgbClr val="000000"/>
                </a:solidFill>
                <a:ea typeface="Calibri"/>
                <a:cs typeface="Times New Roman"/>
              </a:rPr>
              <a:t>–</a:t>
            </a:r>
            <a:r>
              <a:rPr lang="en-GB" sz="1000" dirty="0"/>
              <a:t>186.</a:t>
            </a:r>
          </a:p>
          <a:p>
            <a:pPr marL="17100" lvl="1" indent="0">
              <a:buNone/>
            </a:pPr>
            <a:r>
              <a:rPr lang="en-GB" sz="1000" dirty="0" err="1"/>
              <a:t>Edbrooke</a:t>
            </a:r>
            <a:r>
              <a:rPr lang="en-GB" sz="1000" dirty="0"/>
              <a:t>-Childs, J., Jacob, J., Law, D., Deighton, J., &amp; Wolpert, M. (2015). Interpreting standardized and idiographic outcome measures in CAMHS: what does change mean and how does it relate to functioning and experience? Child and Adolescent Mental Health. 20(3), 142–148. </a:t>
            </a:r>
          </a:p>
          <a:p>
            <a:pPr marL="17100" lvl="1" indent="0">
              <a:buNone/>
            </a:pPr>
            <a:r>
              <a:rPr lang="en-GB" sz="1000" dirty="0"/>
              <a:t>Bradley, J., Murphy, S., </a:t>
            </a:r>
            <a:r>
              <a:rPr lang="en-GB" sz="1000" dirty="0" err="1"/>
              <a:t>Fugard</a:t>
            </a:r>
            <a:r>
              <a:rPr lang="en-GB" sz="1000" dirty="0"/>
              <a:t>, A. J. B., </a:t>
            </a:r>
            <a:r>
              <a:rPr lang="en-GB" sz="1000" dirty="0" err="1"/>
              <a:t>Nolas</a:t>
            </a:r>
            <a:r>
              <a:rPr lang="en-GB" sz="1000" dirty="0"/>
              <a:t>, S-M. &amp; Law, D. (2013). What kind of goals do children and young people set for themselves in therapy? Developing a goals framework using CORC data. Child and Family Clinical Psychology Review, 1, 8–18. </a:t>
            </a:r>
          </a:p>
          <a:p>
            <a:pPr marL="360000" lvl="1" indent="-342900">
              <a:buFont typeface="Arial" panose="020B0604020202020204" pitchFamily="34" charset="0"/>
              <a:buChar char="•"/>
            </a:pPr>
            <a:endParaRPr lang="en-GB" sz="1000" b="1" dirty="0"/>
          </a:p>
          <a:p>
            <a:pPr marL="360000"/>
            <a:endParaRPr lang="en-GB" sz="1000" dirty="0"/>
          </a:p>
          <a:p>
            <a:endParaRPr lang="en-GB" sz="1000" dirty="0"/>
          </a:p>
        </p:txBody>
      </p:sp>
    </p:spTree>
    <p:extLst>
      <p:ext uri="{BB962C8B-B14F-4D97-AF65-F5344CB8AC3E}">
        <p14:creationId xmlns:p14="http://schemas.microsoft.com/office/powerpoint/2010/main" val="1889441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D6E8487-F9FC-4C8B-8521-92B70D981841}"/>
              </a:ext>
            </a:extLst>
          </p:cNvPr>
          <p:cNvSpPr>
            <a:spLocks noGrp="1"/>
          </p:cNvSpPr>
          <p:nvPr>
            <p:ph idx="1"/>
          </p:nvPr>
        </p:nvSpPr>
        <p:spPr/>
        <p:txBody>
          <a:bodyPr/>
          <a:lstStyle/>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pPr marL="360000"/>
            <a:endParaRPr lang="en-GB" sz="1600" dirty="0">
              <a:solidFill>
                <a:schemeClr val="tx1"/>
              </a:solidFill>
            </a:endParaRPr>
          </a:p>
          <a:p>
            <a:endParaRPr lang="en-GB" sz="2800" dirty="0">
              <a:solidFill>
                <a:schemeClr val="tx1"/>
              </a:solidFill>
            </a:endParaRPr>
          </a:p>
        </p:txBody>
      </p:sp>
      <p:sp>
        <p:nvSpPr>
          <p:cNvPr id="3" name="Title 2">
            <a:extLst>
              <a:ext uri="{FF2B5EF4-FFF2-40B4-BE49-F238E27FC236}">
                <a16:creationId xmlns:a16="http://schemas.microsoft.com/office/drawing/2014/main" xmlns="" id="{E6AA5074-5DEE-4AD7-BE1C-A183CCB83216}"/>
              </a:ext>
            </a:extLst>
          </p:cNvPr>
          <p:cNvSpPr>
            <a:spLocks noGrp="1"/>
          </p:cNvSpPr>
          <p:nvPr>
            <p:ph type="title"/>
          </p:nvPr>
        </p:nvSpPr>
        <p:spPr>
          <a:xfrm>
            <a:off x="439391" y="214681"/>
            <a:ext cx="8229600" cy="634082"/>
          </a:xfrm>
        </p:spPr>
        <p:txBody>
          <a:bodyPr>
            <a:normAutofit fontScale="90000"/>
          </a:bodyPr>
          <a:lstStyle/>
          <a:p>
            <a:r>
              <a:rPr lang="en-GB" dirty="0"/>
              <a:t>2b. Considering goals</a:t>
            </a:r>
          </a:p>
        </p:txBody>
      </p:sp>
      <p:sp>
        <p:nvSpPr>
          <p:cNvPr id="5" name="TextBox 4"/>
          <p:cNvSpPr txBox="1"/>
          <p:nvPr/>
        </p:nvSpPr>
        <p:spPr>
          <a:xfrm>
            <a:off x="107504" y="6093296"/>
            <a:ext cx="7344816" cy="769441"/>
          </a:xfrm>
          <a:prstGeom prst="rect">
            <a:avLst/>
          </a:prstGeom>
          <a:noFill/>
        </p:spPr>
        <p:txBody>
          <a:bodyPr wrap="square" rtlCol="0">
            <a:spAutoFit/>
          </a:bodyPr>
          <a:lstStyle/>
          <a:p>
            <a:r>
              <a:rPr lang="en-GB" sz="1100" dirty="0"/>
              <a:t>Jacob, J., </a:t>
            </a:r>
            <a:r>
              <a:rPr lang="en-GB" sz="1100" dirty="0" err="1"/>
              <a:t>Edbrooke</a:t>
            </a:r>
            <a:r>
              <a:rPr lang="en-GB" sz="1100" dirty="0"/>
              <a:t>-Childs, J., Holley, S., Law, D., &amp; Wolpert, M. (2015). Horses for courses? A qualitative exploration of goals formulated in mental health settings by young people, parents and clinicians. Clinical Child Psychology and Psychiatry. 21(2), 208–223. Comparing goals set by children, parents and clinicians</a:t>
            </a:r>
          </a:p>
          <a:p>
            <a:endParaRPr lang="en-GB" sz="1100" dirty="0"/>
          </a:p>
        </p:txBody>
      </p:sp>
      <p:pic>
        <p:nvPicPr>
          <p:cNvPr id="6" name="Picture 5">
            <a:extLst>
              <a:ext uri="{FF2B5EF4-FFF2-40B4-BE49-F238E27FC236}">
                <a16:creationId xmlns:a16="http://schemas.microsoft.com/office/drawing/2014/main" xmlns="" id="{1EC4C30D-11DD-4FA2-94BD-62F14D01F5E4}"/>
              </a:ext>
            </a:extLst>
          </p:cNvPr>
          <p:cNvPicPr>
            <a:picLocks noChangeAspect="1"/>
          </p:cNvPicPr>
          <p:nvPr/>
        </p:nvPicPr>
        <p:blipFill rotWithShape="1">
          <a:blip r:embed="rId3"/>
          <a:srcRect l="6688" t="16401" r="57875" b="13601"/>
          <a:stretch/>
        </p:blipFill>
        <p:spPr>
          <a:xfrm>
            <a:off x="361076" y="1176120"/>
            <a:ext cx="7992888" cy="4440493"/>
          </a:xfrm>
          <a:prstGeom prst="rect">
            <a:avLst/>
          </a:prstGeom>
        </p:spPr>
      </p:pic>
    </p:spTree>
    <p:extLst>
      <p:ext uri="{BB962C8B-B14F-4D97-AF65-F5344CB8AC3E}">
        <p14:creationId xmlns:p14="http://schemas.microsoft.com/office/powerpoint/2010/main" val="3586895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825C3AA-1DD0-40AB-AC48-7176D2F668EE}"/>
              </a:ext>
            </a:extLst>
          </p:cNvPr>
          <p:cNvSpPr>
            <a:spLocks noGrp="1"/>
          </p:cNvSpPr>
          <p:nvPr>
            <p:ph type="ctrTitle"/>
          </p:nvPr>
        </p:nvSpPr>
        <p:spPr>
          <a:xfrm>
            <a:off x="539552" y="4293096"/>
            <a:ext cx="8064896" cy="747514"/>
          </a:xfrm>
        </p:spPr>
        <p:txBody>
          <a:bodyPr>
            <a:normAutofit fontScale="90000"/>
          </a:bodyPr>
          <a:lstStyle/>
          <a:p>
            <a:r>
              <a:rPr lang="en-GB" dirty="0"/>
              <a:t>3. Evaluating the impact of interventions</a:t>
            </a:r>
          </a:p>
        </p:txBody>
      </p:sp>
    </p:spTree>
    <p:extLst>
      <p:ext uri="{BB962C8B-B14F-4D97-AF65-F5344CB8AC3E}">
        <p14:creationId xmlns:p14="http://schemas.microsoft.com/office/powerpoint/2010/main" val="547849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kern="0" dirty="0">
                <a:solidFill>
                  <a:srgbClr val="FFFFFF"/>
                </a:solidFill>
              </a:rPr>
              <a:t>3a. Impact of use of ROMS</a:t>
            </a:r>
            <a:br>
              <a:rPr lang="en-GB" sz="3200" kern="0" dirty="0">
                <a:solidFill>
                  <a:srgbClr val="FFFFFF"/>
                </a:solidFill>
              </a:rPr>
            </a:br>
            <a:r>
              <a:rPr lang="en-US" sz="1600" b="0" kern="0" dirty="0">
                <a:solidFill>
                  <a:sysClr val="windowText" lastClr="000000"/>
                </a:solidFill>
              </a:rPr>
              <a:t>				</a:t>
            </a:r>
            <a:endParaRPr lang="en-GB" sz="3200" dirty="0">
              <a:solidFill>
                <a:schemeClr val="tx2"/>
              </a:solidFill>
            </a:endParaRPr>
          </a:p>
        </p:txBody>
      </p:sp>
      <p:sp>
        <p:nvSpPr>
          <p:cNvPr id="3" name="Content Placeholder 2"/>
          <p:cNvSpPr>
            <a:spLocks noGrp="1"/>
          </p:cNvSpPr>
          <p:nvPr>
            <p:ph idx="1"/>
          </p:nvPr>
        </p:nvSpPr>
        <p:spPr>
          <a:xfrm>
            <a:off x="176715" y="1195845"/>
            <a:ext cx="5026093" cy="4789723"/>
          </a:xfrm>
        </p:spPr>
        <p:txBody>
          <a:bodyPr>
            <a:normAutofit fontScale="85000" lnSpcReduction="10000"/>
          </a:bodyPr>
          <a:lstStyle/>
          <a:p>
            <a:r>
              <a:rPr lang="en-GB" dirty="0"/>
              <a:t>In a systematic literature review we found over half of 32 studies reviewed, CYP had improved levels of outcome when they or their clinician could view feedback from measures. </a:t>
            </a:r>
          </a:p>
          <a:p>
            <a:pPr marL="342900" indent="-342900">
              <a:buFont typeface="Arial" panose="020B0604020202020204" pitchFamily="34" charset="0"/>
              <a:buChar char="•"/>
            </a:pPr>
            <a:r>
              <a:rPr lang="en-GB" dirty="0"/>
              <a:t>Feedback was particularly effective for CYP not responding to treatment as expected and when it was provided to both clinicians and CYP</a:t>
            </a:r>
          </a:p>
          <a:p>
            <a:pPr marL="0" indent="0">
              <a:buNone/>
            </a:pPr>
            <a:endParaRPr lang="en-GB" sz="1600" dirty="0"/>
          </a:p>
          <a:p>
            <a:pPr marL="0" indent="0">
              <a:buNone/>
            </a:pPr>
            <a:endParaRPr lang="en-GB" sz="1600" dirty="0"/>
          </a:p>
          <a:p>
            <a:endParaRPr lang="en-GB" sz="1600" dirty="0"/>
          </a:p>
        </p:txBody>
      </p:sp>
      <p:sp>
        <p:nvSpPr>
          <p:cNvPr id="4" name="TextBox 3"/>
          <p:cNvSpPr txBox="1"/>
          <p:nvPr/>
        </p:nvSpPr>
        <p:spPr>
          <a:xfrm>
            <a:off x="0" y="5985568"/>
            <a:ext cx="604867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Calibri"/>
                <a:ea typeface="+mn-ea"/>
                <a:cs typeface="+mn-cs"/>
              </a:rPr>
              <a:t>Gondek</a:t>
            </a:r>
            <a:r>
              <a:rPr kumimoji="0" lang="en-GB" sz="1200" b="0" i="0" u="none" strike="noStrike" kern="1200" cap="none" spc="0" normalizeH="0" baseline="0" noProof="0" dirty="0">
                <a:ln>
                  <a:noFill/>
                </a:ln>
                <a:solidFill>
                  <a:prstClr val="black"/>
                </a:solidFill>
                <a:effectLst/>
                <a:uLnTx/>
                <a:uFillTx/>
                <a:latin typeface="Calibri"/>
                <a:ea typeface="+mn-ea"/>
                <a:cs typeface="+mn-cs"/>
              </a:rPr>
              <a:t>, D., </a:t>
            </a:r>
            <a:r>
              <a:rPr kumimoji="0" lang="en-GB" sz="1200" b="0" i="0" u="none" strike="noStrike" kern="1200" cap="none" spc="0" normalizeH="0" baseline="0" noProof="0" dirty="0" err="1">
                <a:ln>
                  <a:noFill/>
                </a:ln>
                <a:solidFill>
                  <a:prstClr val="black"/>
                </a:solidFill>
                <a:effectLst/>
                <a:uLnTx/>
                <a:uFillTx/>
                <a:latin typeface="Calibri"/>
                <a:ea typeface="+mn-ea"/>
                <a:cs typeface="+mn-cs"/>
              </a:rPr>
              <a:t>Edbrooke</a:t>
            </a:r>
            <a:r>
              <a:rPr kumimoji="0" lang="en-GB" sz="1200" b="0" i="0" u="none" strike="noStrike" kern="1200" cap="none" spc="0" normalizeH="0" baseline="0" noProof="0" dirty="0">
                <a:ln>
                  <a:noFill/>
                </a:ln>
                <a:solidFill>
                  <a:prstClr val="black"/>
                </a:solidFill>
                <a:effectLst/>
                <a:uLnTx/>
                <a:uFillTx/>
                <a:latin typeface="Calibri"/>
                <a:ea typeface="+mn-ea"/>
                <a:cs typeface="+mn-cs"/>
              </a:rPr>
              <a:t>-Childs, J., Fink, E., </a:t>
            </a:r>
            <a:r>
              <a:rPr kumimoji="0" lang="en-GB" sz="1200" b="0" i="0" u="none" strike="noStrike" kern="1200" cap="none" spc="0" normalizeH="0" baseline="0" noProof="0" dirty="0" err="1">
                <a:ln>
                  <a:noFill/>
                </a:ln>
                <a:solidFill>
                  <a:prstClr val="black"/>
                </a:solidFill>
                <a:effectLst/>
                <a:uLnTx/>
                <a:uFillTx/>
                <a:latin typeface="Calibri"/>
                <a:ea typeface="+mn-ea"/>
                <a:cs typeface="+mn-cs"/>
              </a:rPr>
              <a:t>Deighton</a:t>
            </a:r>
            <a:r>
              <a:rPr kumimoji="0" lang="en-GB" sz="1200" b="0" i="0" u="none" strike="noStrike" kern="1200" cap="none" spc="0" normalizeH="0" baseline="0" noProof="0" dirty="0">
                <a:ln>
                  <a:noFill/>
                </a:ln>
                <a:solidFill>
                  <a:prstClr val="black"/>
                </a:solidFill>
                <a:effectLst/>
                <a:uLnTx/>
                <a:uFillTx/>
                <a:latin typeface="Calibri"/>
                <a:ea typeface="+mn-ea"/>
                <a:cs typeface="+mn-cs"/>
              </a:rPr>
              <a:t>, J., &amp; Wolpert, M. (2016). Feedback from Outcome Measures and Treatment Effectiveness, Treatment Efficiency, and Collaborative Practice: A Systematic Review. Administration and Policy in Mental Health and Mental Health Services Research, 43(3), 325-343. </a:t>
            </a:r>
            <a:r>
              <a:rPr kumimoji="0" lang="en-GB" sz="1200" b="0" i="0" u="none" strike="noStrike" kern="1200" cap="none" spc="0" normalizeH="0" baseline="0" noProof="0" dirty="0" err="1">
                <a:ln>
                  <a:noFill/>
                </a:ln>
                <a:solidFill>
                  <a:prstClr val="black"/>
                </a:solidFill>
                <a:effectLst/>
                <a:uLnTx/>
                <a:uFillTx/>
                <a:latin typeface="Calibri"/>
                <a:ea typeface="+mn-ea"/>
                <a:cs typeface="+mn-cs"/>
              </a:rPr>
              <a:t>doi</a:t>
            </a:r>
            <a:r>
              <a:rPr kumimoji="0" lang="en-GB" sz="1200" b="0" i="0" u="none" strike="noStrike" kern="1200" cap="none" spc="0" normalizeH="0" baseline="0" noProof="0" dirty="0">
                <a:ln>
                  <a:noFill/>
                </a:ln>
                <a:solidFill>
                  <a:prstClr val="black"/>
                </a:solidFill>
                <a:effectLst/>
                <a:uLnTx/>
                <a:uFillTx/>
                <a:latin typeface="Calibri"/>
                <a:ea typeface="+mn-ea"/>
                <a:cs typeface="+mn-cs"/>
              </a:rPr>
              <a:t>: 10.1007/s10488-015-0710-5.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xmlns="" id="{69748AE0-6A76-4972-8FFE-B5B8EC19A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070880"/>
            <a:ext cx="3167942" cy="4752528"/>
          </a:xfrm>
          <a:prstGeom prst="rect">
            <a:avLst/>
          </a:prstGeom>
        </p:spPr>
      </p:pic>
    </p:spTree>
    <p:extLst>
      <p:ext uri="{BB962C8B-B14F-4D97-AF65-F5344CB8AC3E}">
        <p14:creationId xmlns:p14="http://schemas.microsoft.com/office/powerpoint/2010/main" val="1666432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229600" cy="698344"/>
          </a:xfrm>
        </p:spPr>
        <p:txBody>
          <a:bodyPr>
            <a:noAutofit/>
          </a:bodyPr>
          <a:lstStyle/>
          <a:p>
            <a:r>
              <a:rPr lang="en-GB" sz="2400" dirty="0"/>
              <a:t>3b.  Impact of “best practice” routine care; CYP IAPT data</a:t>
            </a:r>
            <a:endParaRPr lang="en-GB" sz="2400" dirty="0">
              <a:solidFill>
                <a:schemeClr val="tx2"/>
              </a:solidFill>
            </a:endParaRPr>
          </a:p>
        </p:txBody>
      </p:sp>
      <p:sp>
        <p:nvSpPr>
          <p:cNvPr id="3" name="Content Placeholder 2"/>
          <p:cNvSpPr>
            <a:spLocks noGrp="1"/>
          </p:cNvSpPr>
          <p:nvPr>
            <p:ph idx="1"/>
          </p:nvPr>
        </p:nvSpPr>
        <p:spPr>
          <a:xfrm>
            <a:off x="6896" y="1146617"/>
            <a:ext cx="5301574" cy="4873557"/>
          </a:xfrm>
        </p:spPr>
        <p:txBody>
          <a:bodyPr>
            <a:normAutofit fontScale="92500" lnSpcReduction="10000"/>
          </a:bodyPr>
          <a:lstStyle/>
          <a:p>
            <a:r>
              <a:rPr lang="en-GB" sz="2800" dirty="0"/>
              <a:t>Reliable improvement at end of treatment (scores improved more than likely due to measurement error) based on self report. </a:t>
            </a:r>
          </a:p>
          <a:p>
            <a:pPr lvl="1"/>
            <a:r>
              <a:rPr lang="en-GB" sz="1900" dirty="0"/>
              <a:t>53% for those with anxiety,</a:t>
            </a:r>
          </a:p>
          <a:p>
            <a:pPr lvl="1"/>
            <a:r>
              <a:rPr lang="en-GB" sz="1900" dirty="0"/>
              <a:t>44% for those with depression, </a:t>
            </a:r>
          </a:p>
          <a:p>
            <a:pPr lvl="1"/>
            <a:r>
              <a:rPr lang="en-GB" sz="1900" dirty="0"/>
              <a:t>35% for those with comorbid depression and anxiety. </a:t>
            </a:r>
          </a:p>
          <a:p>
            <a:pPr lvl="1"/>
            <a:r>
              <a:rPr lang="en-GB" sz="1900" dirty="0"/>
              <a:t>NB 52% of all  and 10% deteriorated</a:t>
            </a:r>
          </a:p>
          <a:p>
            <a:pPr marL="571500" indent="-571500">
              <a:buFont typeface="Arial" panose="020B0604020202020204" pitchFamily="34" charset="0"/>
              <a:buChar char="•"/>
            </a:pPr>
            <a:r>
              <a:rPr lang="en-GB" sz="2800" dirty="0"/>
              <a:t>We are continuing to analyse these data to examine group differences in reliable improvement (e.g., by needs-based groups).</a:t>
            </a:r>
          </a:p>
          <a:p>
            <a:endParaRPr lang="en-GB" sz="2000" dirty="0"/>
          </a:p>
        </p:txBody>
      </p:sp>
      <p:sp>
        <p:nvSpPr>
          <p:cNvPr id="5" name="Slide Number Placeholder 4"/>
          <p:cNvSpPr>
            <a:spLocks noGrp="1"/>
          </p:cNvSpPr>
          <p:nvPr>
            <p:ph type="sldNum" sz="quarter" idx="4"/>
          </p:nvPr>
        </p:nvSpPr>
        <p:spPr/>
        <p:txBody>
          <a:bodyPr/>
          <a:lstStyle/>
          <a:p>
            <a:endParaRPr lang="en-US" dirty="0"/>
          </a:p>
        </p:txBody>
      </p:sp>
      <p:sp>
        <p:nvSpPr>
          <p:cNvPr id="4" name="TextBox 3"/>
          <p:cNvSpPr txBox="1"/>
          <p:nvPr/>
        </p:nvSpPr>
        <p:spPr>
          <a:xfrm>
            <a:off x="6896" y="6020174"/>
            <a:ext cx="7233587" cy="830997"/>
          </a:xfrm>
          <a:prstGeom prst="rect">
            <a:avLst/>
          </a:prstGeom>
          <a:noFill/>
        </p:spPr>
        <p:txBody>
          <a:bodyPr wrap="square" rtlCol="0">
            <a:spAutoFit/>
          </a:bodyPr>
          <a:lstStyle/>
          <a:p>
            <a:r>
              <a:rPr lang="en-GB" sz="1200" dirty="0" err="1"/>
              <a:t>Edbrooke</a:t>
            </a:r>
            <a:r>
              <a:rPr lang="en-GB" sz="1200" dirty="0"/>
              <a:t>-Childs, J.,* Wolpert, M.,* </a:t>
            </a:r>
            <a:r>
              <a:rPr lang="en-GB" sz="1200" dirty="0" err="1"/>
              <a:t>Zamperoni</a:t>
            </a:r>
            <a:r>
              <a:rPr lang="en-GB" sz="1200" dirty="0"/>
              <a:t>, V., </a:t>
            </a:r>
            <a:r>
              <a:rPr lang="en-GB" sz="1200" dirty="0" err="1"/>
              <a:t>Napoleone</a:t>
            </a:r>
            <a:r>
              <a:rPr lang="en-GB" sz="1200" dirty="0"/>
              <a:t>, E, , Bear, H.  (In preparation circulated to CPRU group and DH) Majority of adolescents with depression and anxiety not reliably improved at end of treatment: What should we tell the children?</a:t>
            </a:r>
          </a:p>
          <a:p>
            <a:endParaRPr lang="en-GB" sz="1200" dirty="0"/>
          </a:p>
        </p:txBody>
      </p:sp>
      <p:pic>
        <p:nvPicPr>
          <p:cNvPr id="7" name="Picture 6">
            <a:extLst>
              <a:ext uri="{FF2B5EF4-FFF2-40B4-BE49-F238E27FC236}">
                <a16:creationId xmlns:a16="http://schemas.microsoft.com/office/drawing/2014/main" xmlns="" id="{2CDD1008-28C4-4DF6-8E84-B3FC885CA1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3" r="35038"/>
          <a:stretch/>
        </p:blipFill>
        <p:spPr>
          <a:xfrm>
            <a:off x="5308470" y="1147207"/>
            <a:ext cx="3712208" cy="3927933"/>
          </a:xfrm>
          <a:prstGeom prst="rect">
            <a:avLst/>
          </a:prstGeom>
        </p:spPr>
      </p:pic>
    </p:spTree>
    <p:extLst>
      <p:ext uri="{BB962C8B-B14F-4D97-AF65-F5344CB8AC3E}">
        <p14:creationId xmlns:p14="http://schemas.microsoft.com/office/powerpoint/2010/main" val="129362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425" y="172086"/>
            <a:ext cx="8885575" cy="698344"/>
          </a:xfrm>
        </p:spPr>
        <p:txBody>
          <a:bodyPr>
            <a:normAutofit/>
          </a:bodyPr>
          <a:lstStyle/>
          <a:p>
            <a:r>
              <a:rPr lang="en-GB" sz="2400" dirty="0"/>
              <a:t>3c. Impact of “evidence based” practice</a:t>
            </a:r>
            <a:endParaRPr lang="en-GB" sz="2400" dirty="0">
              <a:solidFill>
                <a:schemeClr val="tx2"/>
              </a:solidFill>
            </a:endParaRPr>
          </a:p>
        </p:txBody>
      </p:sp>
      <p:sp>
        <p:nvSpPr>
          <p:cNvPr id="3" name="Content Placeholder 2"/>
          <p:cNvSpPr>
            <a:spLocks noGrp="1"/>
          </p:cNvSpPr>
          <p:nvPr>
            <p:ph idx="1"/>
          </p:nvPr>
        </p:nvSpPr>
        <p:spPr>
          <a:xfrm>
            <a:off x="20250" y="1107471"/>
            <a:ext cx="4767774" cy="4570618"/>
          </a:xfrm>
        </p:spPr>
        <p:txBody>
          <a:bodyPr>
            <a:normAutofit/>
          </a:bodyPr>
          <a:lstStyle/>
          <a:p>
            <a:pPr marL="576900" lvl="2" indent="-342900">
              <a:buFont typeface="Arial" panose="020B0604020202020204" pitchFamily="34" charset="0"/>
              <a:buChar char="•"/>
            </a:pPr>
            <a:r>
              <a:rPr lang="en-GB" dirty="0">
                <a:solidFill>
                  <a:schemeClr val="tx2"/>
                </a:solidFill>
              </a:rPr>
              <a:t>CBT for anxiety and depression was found to be more effective than non CBT interventions.</a:t>
            </a:r>
          </a:p>
          <a:p>
            <a:pPr marL="576900" lvl="2" indent="-342900">
              <a:buFont typeface="Arial" panose="020B0604020202020204" pitchFamily="34" charset="0"/>
              <a:buChar char="•"/>
            </a:pPr>
            <a:r>
              <a:rPr lang="en-GB" dirty="0">
                <a:solidFill>
                  <a:schemeClr val="tx2"/>
                </a:solidFill>
              </a:rPr>
              <a:t>No evidence of better outcomes was found for parenting for behavioural difficulties as opposed to other interventions.</a:t>
            </a:r>
          </a:p>
          <a:p>
            <a:pPr lvl="2" indent="0">
              <a:buNone/>
            </a:pPr>
            <a:endParaRPr lang="en-GB" sz="1500" dirty="0"/>
          </a:p>
        </p:txBody>
      </p:sp>
      <p:sp>
        <p:nvSpPr>
          <p:cNvPr id="4" name="TextBox 3"/>
          <p:cNvSpPr txBox="1"/>
          <p:nvPr/>
        </p:nvSpPr>
        <p:spPr>
          <a:xfrm>
            <a:off x="20250" y="5901063"/>
            <a:ext cx="7380312" cy="830997"/>
          </a:xfrm>
          <a:prstGeom prst="rect">
            <a:avLst/>
          </a:prstGeom>
          <a:noFill/>
        </p:spPr>
        <p:txBody>
          <a:bodyPr wrap="square" rtlCol="0">
            <a:spAutoFit/>
          </a:bodyPr>
          <a:lstStyle/>
          <a:p>
            <a:pPr marL="0" lvl="2"/>
            <a:r>
              <a:rPr lang="en-GB" sz="1200" dirty="0" err="1"/>
              <a:t>Deighton</a:t>
            </a:r>
            <a:r>
              <a:rPr lang="en-GB" sz="1200" dirty="0"/>
              <a:t>, J., Argent, R., De Francesco, D., </a:t>
            </a:r>
            <a:r>
              <a:rPr lang="en-GB" sz="1200" dirty="0" err="1"/>
              <a:t>Edbrooke</a:t>
            </a:r>
            <a:r>
              <a:rPr lang="en-GB" sz="1200" dirty="0"/>
              <a:t>-Childs, J., Jacob, J., Fleming, I., </a:t>
            </a:r>
            <a:r>
              <a:rPr lang="en-GB" sz="1200" dirty="0" err="1"/>
              <a:t>Ford,T</a:t>
            </a:r>
            <a:r>
              <a:rPr lang="en-GB" sz="1200" dirty="0"/>
              <a:t>., &amp; Wolpert, M. (2015). Associations between evidence-based practice and mental health outcomes in child and adolescent mental health services. Clinical Child Psychology and Psychiatry, 21(2), 287-296. </a:t>
            </a:r>
            <a:r>
              <a:rPr lang="en-GB" sz="1200" dirty="0" err="1"/>
              <a:t>doi</a:t>
            </a:r>
            <a:r>
              <a:rPr lang="en-GB" sz="1200" dirty="0"/>
              <a:t>: 10.1177/1359104515589637. </a:t>
            </a:r>
          </a:p>
          <a:p>
            <a:endParaRPr lang="en-GB" sz="1200" dirty="0"/>
          </a:p>
        </p:txBody>
      </p:sp>
      <p:pic>
        <p:nvPicPr>
          <p:cNvPr id="6" name="Picture 5">
            <a:extLst>
              <a:ext uri="{FF2B5EF4-FFF2-40B4-BE49-F238E27FC236}">
                <a16:creationId xmlns:a16="http://schemas.microsoft.com/office/drawing/2014/main" xmlns="" id="{CB9A2F3C-9EEF-42EF-81B3-16E35EC8CB31}"/>
              </a:ext>
            </a:extLst>
          </p:cNvPr>
          <p:cNvPicPr>
            <a:picLocks noChangeAspect="1"/>
          </p:cNvPicPr>
          <p:nvPr/>
        </p:nvPicPr>
        <p:blipFill rotWithShape="1">
          <a:blip r:embed="rId2">
            <a:extLst>
              <a:ext uri="{28A0092B-C50C-407E-A947-70E740481C1C}">
                <a14:useLocalDpi xmlns:a14="http://schemas.microsoft.com/office/drawing/2010/main" val="0"/>
              </a:ext>
            </a:extLst>
          </a:blip>
          <a:srcRect l="43248" r="2304"/>
          <a:stretch/>
        </p:blipFill>
        <p:spPr>
          <a:xfrm>
            <a:off x="5148064" y="1107471"/>
            <a:ext cx="3816424" cy="4682105"/>
          </a:xfrm>
          <a:prstGeom prst="rect">
            <a:avLst/>
          </a:prstGeom>
        </p:spPr>
      </p:pic>
    </p:spTree>
    <p:extLst>
      <p:ext uri="{BB962C8B-B14F-4D97-AF65-F5344CB8AC3E}">
        <p14:creationId xmlns:p14="http://schemas.microsoft.com/office/powerpoint/2010/main" val="2680363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3d. Impact of shared decision making</a:t>
            </a:r>
          </a:p>
        </p:txBody>
      </p:sp>
      <p:sp>
        <p:nvSpPr>
          <p:cNvPr id="3" name="Content Placeholder 2"/>
          <p:cNvSpPr>
            <a:spLocks noGrp="1"/>
          </p:cNvSpPr>
          <p:nvPr>
            <p:ph idx="1"/>
          </p:nvPr>
        </p:nvSpPr>
        <p:spPr>
          <a:xfrm>
            <a:off x="5231311" y="1191054"/>
            <a:ext cx="3912689" cy="4861731"/>
          </a:xfrm>
        </p:spPr>
        <p:txBody>
          <a:bodyPr>
            <a:normAutofit/>
          </a:bodyPr>
          <a:lstStyle/>
          <a:p>
            <a:r>
              <a:rPr lang="en-GB" sz="2600" dirty="0"/>
              <a:t>Child- and parent-reported experience of shared decision making were associated with higher levels of improvement in psychosocial difficulties.</a:t>
            </a:r>
          </a:p>
          <a:p>
            <a:endParaRPr lang="en-GB" dirty="0"/>
          </a:p>
          <a:p>
            <a:endParaRPr lang="en-GB" dirty="0"/>
          </a:p>
        </p:txBody>
      </p:sp>
      <p:sp>
        <p:nvSpPr>
          <p:cNvPr id="4" name="TextBox 3"/>
          <p:cNvSpPr txBox="1"/>
          <p:nvPr/>
        </p:nvSpPr>
        <p:spPr>
          <a:xfrm>
            <a:off x="179512" y="6021288"/>
            <a:ext cx="7200800" cy="1015663"/>
          </a:xfrm>
          <a:prstGeom prst="rect">
            <a:avLst/>
          </a:prstGeom>
          <a:noFill/>
        </p:spPr>
        <p:txBody>
          <a:bodyPr wrap="square" rtlCol="0">
            <a:spAutoFit/>
          </a:bodyPr>
          <a:lstStyle/>
          <a:p>
            <a:r>
              <a:rPr lang="en-GB" sz="1200" dirty="0" err="1"/>
              <a:t>Edbrooke</a:t>
            </a:r>
            <a:r>
              <a:rPr lang="en-GB" sz="1200" dirty="0"/>
              <a:t>-Childs, J., Jacob, J., Argent, R., </a:t>
            </a:r>
            <a:r>
              <a:rPr lang="en-GB" sz="1200" dirty="0" err="1"/>
              <a:t>Patalay</a:t>
            </a:r>
            <a:r>
              <a:rPr lang="en-GB" sz="1200" dirty="0"/>
              <a:t>, P., </a:t>
            </a:r>
            <a:r>
              <a:rPr lang="en-GB" sz="1200" dirty="0" err="1"/>
              <a:t>Deighton</a:t>
            </a:r>
            <a:r>
              <a:rPr lang="en-GB" sz="1200" dirty="0"/>
              <a:t>, J., &amp; Wolpert, M. (2015). The relationship between child- and parent-reported shared decision making and child-, parent-, and clinician-reported treatment outcome in routinely collected child mental health services data. </a:t>
            </a:r>
            <a:r>
              <a:rPr lang="en-GB" sz="1200" i="1" dirty="0"/>
              <a:t>Clinical Child Psychology and Psychiatry</a:t>
            </a:r>
            <a:r>
              <a:rPr lang="en-GB" sz="1200" dirty="0"/>
              <a:t>, 21(2), 324-338. </a:t>
            </a:r>
            <a:r>
              <a:rPr lang="en-GB" sz="1200" dirty="0" err="1"/>
              <a:t>doi</a:t>
            </a:r>
            <a:r>
              <a:rPr lang="en-GB" sz="1200" dirty="0"/>
              <a:t>: 10.1177/1359104515591226</a:t>
            </a:r>
          </a:p>
          <a:p>
            <a:endParaRPr lang="en-GB" sz="1200" dirty="0"/>
          </a:p>
        </p:txBody>
      </p:sp>
      <p:pic>
        <p:nvPicPr>
          <p:cNvPr id="6" name="Picture 5">
            <a:extLst>
              <a:ext uri="{FF2B5EF4-FFF2-40B4-BE49-F238E27FC236}">
                <a16:creationId xmlns:a16="http://schemas.microsoft.com/office/drawing/2014/main" xmlns="" id="{E7E5CFE6-A7E3-4A8F-B55C-B5DEAF21CF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18" t="-1169" r="13740" b="1169"/>
          <a:stretch/>
        </p:blipFill>
        <p:spPr>
          <a:xfrm>
            <a:off x="208334" y="1171480"/>
            <a:ext cx="4888136" cy="4056112"/>
          </a:xfrm>
          <a:prstGeom prst="rect">
            <a:avLst/>
          </a:prstGeom>
        </p:spPr>
      </p:pic>
    </p:spTree>
    <p:extLst>
      <p:ext uri="{BB962C8B-B14F-4D97-AF65-F5344CB8AC3E}">
        <p14:creationId xmlns:p14="http://schemas.microsoft.com/office/powerpoint/2010/main" val="2028188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Overview of CORC Research agenda</a:t>
            </a:r>
          </a:p>
          <a:p>
            <a:r>
              <a:rPr lang="en-GB" dirty="0"/>
              <a:t>Findings in relation to :</a:t>
            </a:r>
            <a:endParaRPr lang="en-GB" sz="1800" dirty="0"/>
          </a:p>
          <a:p>
            <a:pPr marL="685800" lvl="2" indent="-342900">
              <a:buFont typeface="+mj-lt"/>
              <a:buAutoNum type="arabicPeriod"/>
            </a:pPr>
            <a:r>
              <a:rPr lang="en-GB" sz="2200" dirty="0">
                <a:solidFill>
                  <a:schemeClr val="tx2"/>
                </a:solidFill>
              </a:rPr>
              <a:t>How can we embed best practice in routine outcome monitoring and use of feedback?</a:t>
            </a:r>
          </a:p>
          <a:p>
            <a:pPr marL="685800" lvl="2" indent="-342900">
              <a:buFont typeface="+mj-lt"/>
              <a:buAutoNum type="arabicPeriod"/>
            </a:pPr>
            <a:r>
              <a:rPr lang="en-GB" sz="2200" dirty="0">
                <a:solidFill>
                  <a:schemeClr val="tx2"/>
                </a:solidFill>
              </a:rPr>
              <a:t>How do we best measure change in mental health over time?</a:t>
            </a:r>
          </a:p>
          <a:p>
            <a:pPr marL="685800" lvl="2" indent="-342900">
              <a:buFont typeface="+mj-lt"/>
              <a:buAutoNum type="arabicPeriod"/>
            </a:pPr>
            <a:r>
              <a:rPr lang="en-GB" sz="2200" dirty="0">
                <a:solidFill>
                  <a:schemeClr val="tx2"/>
                </a:solidFill>
              </a:rPr>
              <a:t>What is the impact of interventions/approaches on child mental health outcomes ? </a:t>
            </a:r>
          </a:p>
          <a:p>
            <a:pPr marL="685800" lvl="2" indent="-342900">
              <a:buFont typeface="+mj-lt"/>
              <a:buAutoNum type="arabicPeriod"/>
            </a:pPr>
            <a:r>
              <a:rPr lang="en-GB" sz="2200" dirty="0">
                <a:solidFill>
                  <a:schemeClr val="tx2"/>
                </a:solidFill>
              </a:rPr>
              <a:t>Who accesses services?</a:t>
            </a:r>
          </a:p>
          <a:p>
            <a:pPr marL="685800" lvl="2" indent="-342900">
              <a:buFont typeface="+mj-lt"/>
              <a:buAutoNum type="arabicPeriod"/>
            </a:pPr>
            <a:r>
              <a:rPr lang="en-GB" sz="2200" dirty="0">
                <a:solidFill>
                  <a:schemeClr val="tx2"/>
                </a:solidFill>
              </a:rPr>
              <a:t>How best to reflect on evidence about practice, and challenge orthodoxy when relevant?</a:t>
            </a:r>
          </a:p>
          <a:p>
            <a:pPr marL="857250" lvl="3" indent="0">
              <a:buNone/>
            </a:pPr>
            <a:endParaRPr lang="en-GB" sz="1600" b="1" dirty="0"/>
          </a:p>
          <a:p>
            <a:pPr marL="0" indent="0">
              <a:buNone/>
            </a:pPr>
            <a:r>
              <a:rPr lang="en-GB" dirty="0"/>
              <a:t> </a:t>
            </a:r>
          </a:p>
          <a:p>
            <a:endParaRPr lang="en-GB" dirty="0"/>
          </a:p>
        </p:txBody>
      </p:sp>
      <p:sp>
        <p:nvSpPr>
          <p:cNvPr id="3" name="Title 2"/>
          <p:cNvSpPr>
            <a:spLocks noGrp="1"/>
          </p:cNvSpPr>
          <p:nvPr>
            <p:ph type="title"/>
          </p:nvPr>
        </p:nvSpPr>
        <p:spPr/>
        <p:txBody>
          <a:bodyPr>
            <a:normAutofit fontScale="90000"/>
          </a:bodyPr>
          <a:lstStyle/>
          <a:p>
            <a:r>
              <a:rPr lang="en-GB" dirty="0"/>
              <a:t>Contents</a:t>
            </a:r>
          </a:p>
        </p:txBody>
      </p:sp>
    </p:spTree>
    <p:extLst>
      <p:ext uri="{BB962C8B-B14F-4D97-AF65-F5344CB8AC3E}">
        <p14:creationId xmlns:p14="http://schemas.microsoft.com/office/powerpoint/2010/main" val="3832269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3e. Impact of service and population variation</a:t>
            </a:r>
            <a:endParaRPr lang="en-GB" sz="2400" dirty="0">
              <a:solidFill>
                <a:schemeClr val="tx2"/>
              </a:solidFill>
            </a:endParaRPr>
          </a:p>
        </p:txBody>
      </p:sp>
      <p:sp>
        <p:nvSpPr>
          <p:cNvPr id="3" name="Content Placeholder 2"/>
          <p:cNvSpPr>
            <a:spLocks noGrp="1"/>
          </p:cNvSpPr>
          <p:nvPr>
            <p:ph idx="1"/>
          </p:nvPr>
        </p:nvSpPr>
        <p:spPr>
          <a:xfrm>
            <a:off x="4355976" y="1106772"/>
            <a:ext cx="4608512" cy="4575448"/>
          </a:xfrm>
        </p:spPr>
        <p:txBody>
          <a:bodyPr>
            <a:normAutofit/>
          </a:bodyPr>
          <a:lstStyle/>
          <a:p>
            <a:pPr marL="342900" indent="-342900">
              <a:buFont typeface="Arial" panose="020B0604020202020204" pitchFamily="34" charset="0"/>
              <a:buChar char="•"/>
            </a:pPr>
            <a:r>
              <a:rPr lang="en-GB" sz="2400" dirty="0"/>
              <a:t>4-5% service-level variation in treatment outcome.</a:t>
            </a:r>
          </a:p>
          <a:p>
            <a:pPr marL="342900" indent="-342900">
              <a:buFont typeface="Arial" panose="020B0604020202020204" pitchFamily="34" charset="0"/>
              <a:buChar char="•"/>
            </a:pPr>
            <a:r>
              <a:rPr lang="en-GB" sz="2400" dirty="0"/>
              <a:t>CYP with autism and those with  infrequent case characteristics which  required more specialised input (e.g., substance misuse) were associated with a poorer treatment outcome.</a:t>
            </a:r>
          </a:p>
          <a:p>
            <a:pPr marL="0" indent="0">
              <a:buNone/>
            </a:pPr>
            <a:endParaRPr lang="en-GB" sz="2400" dirty="0">
              <a:solidFill>
                <a:prstClr val="black"/>
              </a:solidFill>
            </a:endParaRPr>
          </a:p>
          <a:p>
            <a:pPr marL="342900" indent="-342900">
              <a:buFont typeface="Arial" panose="020B0604020202020204" pitchFamily="34" charset="0"/>
              <a:buChar char="•"/>
            </a:pPr>
            <a:endParaRPr lang="en-GB" sz="2400" dirty="0"/>
          </a:p>
          <a:p>
            <a:endParaRPr lang="en-GB" sz="2400" dirty="0"/>
          </a:p>
          <a:p>
            <a:endParaRPr lang="en-GB" dirty="0"/>
          </a:p>
        </p:txBody>
      </p:sp>
      <p:sp>
        <p:nvSpPr>
          <p:cNvPr id="4" name="TextBox 3"/>
          <p:cNvSpPr txBox="1"/>
          <p:nvPr/>
        </p:nvSpPr>
        <p:spPr>
          <a:xfrm>
            <a:off x="0" y="6021288"/>
            <a:ext cx="7524328" cy="830997"/>
          </a:xfrm>
          <a:prstGeom prst="rect">
            <a:avLst/>
          </a:prstGeom>
          <a:noFill/>
        </p:spPr>
        <p:txBody>
          <a:bodyPr wrap="square" rtlCol="0">
            <a:spAutoFit/>
          </a:bodyPr>
          <a:lstStyle/>
          <a:p>
            <a:r>
              <a:rPr lang="en-GB" sz="1200" dirty="0" err="1"/>
              <a:t>Edbrooke</a:t>
            </a:r>
            <a:r>
              <a:rPr lang="en-GB" sz="1200" dirty="0"/>
              <a:t>-Childs, J., MacDougall, A., Hayes, D., Jacob, J., </a:t>
            </a:r>
            <a:r>
              <a:rPr lang="en-GB" sz="1200" dirty="0" err="1"/>
              <a:t>Deighton</a:t>
            </a:r>
            <a:r>
              <a:rPr lang="en-GB" sz="1200" dirty="0"/>
              <a:t>, J., &amp; Wolpert, M. (2017). Service-level variation, patient-level factors and treatment outcome in those seen by child mental health services. </a:t>
            </a:r>
            <a:r>
              <a:rPr lang="en-GB" sz="1200" i="1" dirty="0"/>
              <a:t>European Child &amp; Adolescent Psychiatry</a:t>
            </a:r>
            <a:r>
              <a:rPr lang="en-GB" sz="1200" dirty="0"/>
              <a:t>. </a:t>
            </a:r>
            <a:r>
              <a:rPr lang="en-GB" sz="1200" dirty="0" err="1"/>
              <a:t>doi</a:t>
            </a:r>
            <a:r>
              <a:rPr lang="en-GB" sz="1200" dirty="0"/>
              <a:t>: 10.1007/s00787-016-0939-x</a:t>
            </a:r>
          </a:p>
          <a:p>
            <a:endParaRPr lang="en-GB" sz="1200" dirty="0"/>
          </a:p>
        </p:txBody>
      </p:sp>
      <p:pic>
        <p:nvPicPr>
          <p:cNvPr id="7" name="Picture 6">
            <a:extLst>
              <a:ext uri="{FF2B5EF4-FFF2-40B4-BE49-F238E27FC236}">
                <a16:creationId xmlns:a16="http://schemas.microsoft.com/office/drawing/2014/main" xmlns="" id="{21885A84-2DD0-4DE2-B3A3-B62FB3F2CF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43" r="27723"/>
          <a:stretch/>
        </p:blipFill>
        <p:spPr>
          <a:xfrm>
            <a:off x="107504" y="1106772"/>
            <a:ext cx="4176464" cy="4716464"/>
          </a:xfrm>
          <a:prstGeom prst="rect">
            <a:avLst/>
          </a:prstGeom>
        </p:spPr>
      </p:pic>
    </p:spTree>
    <p:extLst>
      <p:ext uri="{BB962C8B-B14F-4D97-AF65-F5344CB8AC3E}">
        <p14:creationId xmlns:p14="http://schemas.microsoft.com/office/powerpoint/2010/main" val="617362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825C3AA-1DD0-40AB-AC48-7176D2F668EE}"/>
              </a:ext>
            </a:extLst>
          </p:cNvPr>
          <p:cNvSpPr>
            <a:spLocks noGrp="1"/>
          </p:cNvSpPr>
          <p:nvPr>
            <p:ph type="ctrTitle"/>
          </p:nvPr>
        </p:nvSpPr>
        <p:spPr>
          <a:xfrm>
            <a:off x="539552" y="4293096"/>
            <a:ext cx="8064896" cy="747514"/>
          </a:xfrm>
        </p:spPr>
        <p:txBody>
          <a:bodyPr>
            <a:normAutofit/>
          </a:bodyPr>
          <a:lstStyle/>
          <a:p>
            <a:r>
              <a:rPr lang="en-GB" dirty="0"/>
              <a:t>4. Who is accessing services?</a:t>
            </a:r>
          </a:p>
        </p:txBody>
      </p:sp>
    </p:spTree>
    <p:extLst>
      <p:ext uri="{BB962C8B-B14F-4D97-AF65-F5344CB8AC3E}">
        <p14:creationId xmlns:p14="http://schemas.microsoft.com/office/powerpoint/2010/main" val="930321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GB" sz="2400" dirty="0">
                <a:solidFill>
                  <a:schemeClr val="tx2"/>
                </a:solidFill>
              </a:rPr>
              <a:t>7. Considering Service Use: Work progress Wolpert et al</a:t>
            </a:r>
          </a:p>
        </p:txBody>
      </p:sp>
      <p:sp>
        <p:nvSpPr>
          <p:cNvPr id="5" name="Slide Number Placeholder 4"/>
          <p:cNvSpPr>
            <a:spLocks noGrp="1"/>
          </p:cNvSpPr>
          <p:nvPr>
            <p:ph type="sldNum" sz="quarter" idx="4"/>
          </p:nvPr>
        </p:nvSpPr>
        <p:spPr/>
        <p:txBody>
          <a:bodyPr/>
          <a:lstStyle/>
          <a:p>
            <a:endParaRPr lang="en-US" dirty="0"/>
          </a:p>
        </p:txBody>
      </p:sp>
      <p:pic>
        <p:nvPicPr>
          <p:cNvPr id="6"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val="0"/>
              </a:ext>
            </a:extLst>
          </a:blip>
          <a:srcRect l="28288" t="17008" r="28985" b="9074"/>
          <a:stretch/>
        </p:blipFill>
        <p:spPr bwMode="auto">
          <a:xfrm>
            <a:off x="106026" y="1132675"/>
            <a:ext cx="4618374" cy="4492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876799" y="1824399"/>
            <a:ext cx="3848911" cy="3416320"/>
          </a:xfrm>
          <a:prstGeom prst="rect">
            <a:avLst/>
          </a:prstGeom>
          <a:noFill/>
        </p:spPr>
        <p:txBody>
          <a:bodyPr wrap="square" rtlCol="0">
            <a:spAutoFit/>
          </a:bodyPr>
          <a:lstStyle/>
          <a:p>
            <a:pPr marL="342900" indent="-342900" defTabSz="914400">
              <a:buFont typeface="Arial" panose="020B0604020202020204" pitchFamily="34" charset="0"/>
              <a:buChar char="•"/>
            </a:pPr>
            <a:r>
              <a:rPr lang="en-GB" sz="2400" dirty="0">
                <a:solidFill>
                  <a:schemeClr val="tx2"/>
                </a:solidFill>
              </a:rPr>
              <a:t>28% of CYP had mild problems or one moderate that doesn't fit NICE guidance.</a:t>
            </a:r>
          </a:p>
          <a:p>
            <a:pPr defTabSz="914400"/>
            <a:endParaRPr lang="en-GB" sz="2400" dirty="0">
              <a:solidFill>
                <a:schemeClr val="tx2"/>
              </a:solidFill>
            </a:endParaRPr>
          </a:p>
          <a:p>
            <a:pPr marL="342900" indent="-342900" defTabSz="914400">
              <a:buFont typeface="Arial" panose="020B0604020202020204" pitchFamily="34" charset="0"/>
              <a:buChar char="•"/>
            </a:pPr>
            <a:r>
              <a:rPr lang="en-GB" sz="2400" dirty="0">
                <a:solidFill>
                  <a:schemeClr val="tx2"/>
                </a:solidFill>
              </a:rPr>
              <a:t>25% of CYP had multiple or severe problems that don’t fit easily into NICE guidance.</a:t>
            </a:r>
          </a:p>
        </p:txBody>
      </p:sp>
      <p:sp>
        <p:nvSpPr>
          <p:cNvPr id="7" name="TextBox 6">
            <a:extLst>
              <a:ext uri="{FF2B5EF4-FFF2-40B4-BE49-F238E27FC236}">
                <a16:creationId xmlns:a16="http://schemas.microsoft.com/office/drawing/2014/main" xmlns="" id="{BD9EB83F-8EB5-43AE-9F3A-3A6822C7A38B}"/>
              </a:ext>
            </a:extLst>
          </p:cNvPr>
          <p:cNvSpPr txBox="1"/>
          <p:nvPr/>
        </p:nvSpPr>
        <p:spPr>
          <a:xfrm>
            <a:off x="258427" y="6065617"/>
            <a:ext cx="7265902" cy="1107996"/>
          </a:xfrm>
          <a:prstGeom prst="rect">
            <a:avLst/>
          </a:prstGeom>
          <a:noFill/>
        </p:spPr>
        <p:txBody>
          <a:bodyPr wrap="square" rtlCol="0">
            <a:spAutoFit/>
          </a:bodyPr>
          <a:lstStyle/>
          <a:p>
            <a:r>
              <a:rPr lang="en-GB" sz="1200" dirty="0"/>
              <a:t>Martin, P., Davies, R., Macdougall, A., Ritchie, B., Vostanis, P., Whale, A., &amp; Wolpert, M. Developing a case mix classification for child and adolescent mental health services: the influence of presenting problems, complexity factors, and services on number of appointments. Considers impact of  problems and complexity factors on service use</a:t>
            </a:r>
          </a:p>
          <a:p>
            <a:endParaRPr lang="en-GB" dirty="0">
              <a:solidFill>
                <a:schemeClr val="accent5"/>
              </a:solidFill>
            </a:endParaRPr>
          </a:p>
        </p:txBody>
      </p:sp>
      <p:sp>
        <p:nvSpPr>
          <p:cNvPr id="9" name="Title 2">
            <a:extLst>
              <a:ext uri="{FF2B5EF4-FFF2-40B4-BE49-F238E27FC236}">
                <a16:creationId xmlns:a16="http://schemas.microsoft.com/office/drawing/2014/main" xmlns="" id="{FFAA23EB-4C09-470C-B273-2D6BC5AAA453}"/>
              </a:ext>
            </a:extLst>
          </p:cNvPr>
          <p:cNvSpPr txBox="1">
            <a:spLocks/>
          </p:cNvSpPr>
          <p:nvPr/>
        </p:nvSpPr>
        <p:spPr>
          <a:xfrm>
            <a:off x="609600" y="427038"/>
            <a:ext cx="8229600" cy="63408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a:solidFill>
                  <a:schemeClr val="bg1"/>
                </a:solidFill>
                <a:latin typeface="+mj-lt"/>
                <a:ea typeface="+mj-ea"/>
                <a:cs typeface="+mj-cs"/>
              </a:defRPr>
            </a:lvl1pPr>
          </a:lstStyle>
          <a:p>
            <a:pPr marL="0" lvl="1" algn="l" rtl="0">
              <a:spcBef>
                <a:spcPct val="0"/>
              </a:spcBef>
            </a:pPr>
            <a:r>
              <a:rPr lang="en-GB" sz="2400" b="1" kern="0" dirty="0">
                <a:solidFill>
                  <a:schemeClr val="bg1"/>
                </a:solidFill>
              </a:rPr>
              <a:t>4a Case Mix of those seen in services</a:t>
            </a:r>
            <a:br>
              <a:rPr lang="en-GB" sz="2400" b="1" kern="0" dirty="0">
                <a:solidFill>
                  <a:schemeClr val="bg1"/>
                </a:solidFill>
              </a:rPr>
            </a:br>
            <a:endParaRPr lang="en-GB" sz="2400" kern="0" dirty="0">
              <a:solidFill>
                <a:schemeClr val="bg1"/>
              </a:solidFill>
            </a:endParaRPr>
          </a:p>
        </p:txBody>
      </p:sp>
    </p:spTree>
    <p:extLst>
      <p:ext uri="{BB962C8B-B14F-4D97-AF65-F5344CB8AC3E}">
        <p14:creationId xmlns:p14="http://schemas.microsoft.com/office/powerpoint/2010/main" val="1015266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5571" y="1166003"/>
            <a:ext cx="5443269" cy="4927293"/>
          </a:xfrm>
        </p:spPr>
        <p:txBody>
          <a:bodyPr>
            <a:normAutofit/>
          </a:bodyPr>
          <a:lstStyle/>
          <a:p>
            <a:pPr marL="342900" indent="-342900">
              <a:buFont typeface="Arial" panose="020B0604020202020204" pitchFamily="34" charset="0"/>
              <a:buChar char="•"/>
            </a:pPr>
            <a:r>
              <a:rPr lang="en-GB" dirty="0"/>
              <a:t>BAME groups were less likely to access specialist help via primary care than White British.</a:t>
            </a:r>
          </a:p>
          <a:p>
            <a:pPr marL="342900" indent="-342900">
              <a:buFont typeface="Arial" panose="020B0604020202020204" pitchFamily="34" charset="0"/>
              <a:buChar char="•"/>
            </a:pPr>
            <a:r>
              <a:rPr lang="en-GB" dirty="0"/>
              <a:t>BAME groups were more likely to be referred by social care or education than White British.</a:t>
            </a:r>
          </a:p>
          <a:p>
            <a:pPr lvl="1"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
        <p:nvSpPr>
          <p:cNvPr id="7" name="Title 2">
            <a:extLst>
              <a:ext uri="{FF2B5EF4-FFF2-40B4-BE49-F238E27FC236}">
                <a16:creationId xmlns:a16="http://schemas.microsoft.com/office/drawing/2014/main" xmlns="" id="{E7E067E8-BF47-4460-BCB9-1E0EBBB661E4}"/>
              </a:ext>
            </a:extLst>
          </p:cNvPr>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a:solidFill>
                  <a:schemeClr val="bg1"/>
                </a:solidFill>
                <a:latin typeface="+mj-lt"/>
                <a:ea typeface="+mj-ea"/>
                <a:cs typeface="+mj-cs"/>
              </a:defRPr>
            </a:lvl1pPr>
          </a:lstStyle>
          <a:p>
            <a:pPr marL="0" lvl="1" algn="l" rtl="0">
              <a:spcBef>
                <a:spcPct val="0"/>
              </a:spcBef>
            </a:pPr>
            <a:r>
              <a:rPr lang="en-GB" sz="2400" b="1" kern="0" dirty="0">
                <a:solidFill>
                  <a:schemeClr val="bg1"/>
                </a:solidFill>
              </a:rPr>
              <a:t>4b. Impact of ethnicity on access routes</a:t>
            </a:r>
            <a:br>
              <a:rPr lang="en-GB" sz="2400" b="1" kern="0" dirty="0">
                <a:solidFill>
                  <a:schemeClr val="bg1"/>
                </a:solidFill>
              </a:rPr>
            </a:br>
            <a:endParaRPr lang="en-GB" sz="2400" kern="0" dirty="0">
              <a:solidFill>
                <a:schemeClr val="bg1"/>
              </a:solidFill>
            </a:endParaRPr>
          </a:p>
        </p:txBody>
      </p:sp>
      <p:sp>
        <p:nvSpPr>
          <p:cNvPr id="6" name="TextBox 5"/>
          <p:cNvSpPr txBox="1"/>
          <p:nvPr/>
        </p:nvSpPr>
        <p:spPr>
          <a:xfrm>
            <a:off x="258426" y="6093296"/>
            <a:ext cx="7193894" cy="1015663"/>
          </a:xfrm>
          <a:prstGeom prst="rect">
            <a:avLst/>
          </a:prstGeom>
          <a:noFill/>
        </p:spPr>
        <p:txBody>
          <a:bodyPr wrap="square" rtlCol="0">
            <a:spAutoFit/>
          </a:bodyPr>
          <a:lstStyle/>
          <a:p>
            <a:r>
              <a:rPr lang="en-GB" sz="1200" dirty="0" err="1"/>
              <a:t>Edbrooke</a:t>
            </a:r>
            <a:r>
              <a:rPr lang="en-GB" sz="1200" dirty="0"/>
              <a:t>-Childs, J., Newman, R., Fleming, I., </a:t>
            </a:r>
            <a:r>
              <a:rPr lang="en-GB" sz="1200" dirty="0" err="1"/>
              <a:t>Deighton</a:t>
            </a:r>
            <a:r>
              <a:rPr lang="en-GB" sz="1200" dirty="0"/>
              <a:t>, J., &amp; Wolpert, M. (2015). The association between ethnicity and care pathway for children with emotional problems in routinely collected child and adolescent mental health services data. </a:t>
            </a:r>
            <a:r>
              <a:rPr lang="en-GB" sz="1200" i="1" dirty="0"/>
              <a:t>European Child &amp; Adolescent Psychiatry</a:t>
            </a:r>
            <a:r>
              <a:rPr lang="en-GB" sz="1200" dirty="0"/>
              <a:t>, 25(5), 539-546. </a:t>
            </a:r>
            <a:r>
              <a:rPr lang="en-GB" sz="1200" dirty="0" err="1"/>
              <a:t>doi</a:t>
            </a:r>
            <a:r>
              <a:rPr lang="en-GB" sz="1200" dirty="0"/>
              <a:t>: 10.1007/s00787-015-0767-4. </a:t>
            </a:r>
          </a:p>
          <a:p>
            <a:endParaRPr lang="en-GB" sz="1200" dirty="0"/>
          </a:p>
        </p:txBody>
      </p:sp>
      <p:pic>
        <p:nvPicPr>
          <p:cNvPr id="4" name="Picture 3">
            <a:extLst>
              <a:ext uri="{FF2B5EF4-FFF2-40B4-BE49-F238E27FC236}">
                <a16:creationId xmlns:a16="http://schemas.microsoft.com/office/drawing/2014/main" xmlns="" id="{8606246F-8DC1-49F0-BA30-36A8D26AEC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390" t="30533" r="19363"/>
          <a:stretch/>
        </p:blipFill>
        <p:spPr>
          <a:xfrm>
            <a:off x="247841" y="1071942"/>
            <a:ext cx="2664296" cy="4764071"/>
          </a:xfrm>
          <a:prstGeom prst="rect">
            <a:avLst/>
          </a:prstGeom>
        </p:spPr>
      </p:pic>
    </p:spTree>
    <p:extLst>
      <p:ext uri="{BB962C8B-B14F-4D97-AF65-F5344CB8AC3E}">
        <p14:creationId xmlns:p14="http://schemas.microsoft.com/office/powerpoint/2010/main" val="190977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GB" sz="3500" dirty="0"/>
              <a:t>Services are seeing more difficulties (2009</a:t>
            </a:r>
            <a:r>
              <a:rPr lang="en-GB" sz="3500" dirty="0">
                <a:sym typeface="Wingdings" panose="05000000000000000000" pitchFamily="2" charset="2"/>
              </a:rPr>
              <a:t>2014)</a:t>
            </a:r>
            <a:r>
              <a:rPr lang="en-GB" sz="3500" dirty="0"/>
              <a:t> particularly in relation to emotional problems for girls.</a:t>
            </a:r>
          </a:p>
          <a:p>
            <a:pPr marL="342900" indent="-342900">
              <a:buFont typeface="Arial" panose="020B0604020202020204" pitchFamily="34" charset="0"/>
              <a:buChar char="•"/>
            </a:pPr>
            <a:r>
              <a:rPr lang="en-GB" sz="3500" dirty="0"/>
              <a:t>This mirrors the epidemiological picture. </a:t>
            </a:r>
          </a:p>
          <a:p>
            <a:pPr marL="342900" indent="-342900">
              <a:buFont typeface="Arial" panose="020B0604020202020204" pitchFamily="34" charset="0"/>
              <a:buChar char="•"/>
            </a:pPr>
            <a:r>
              <a:rPr lang="en-GB" sz="3500" dirty="0"/>
              <a:t>However, where difficulties are reducing, e.g. conduct disorders, it appears thresholds reduce too. </a:t>
            </a:r>
          </a:p>
          <a:p>
            <a:pPr lvl="1" indent="-342900">
              <a:buFont typeface="Arial" panose="020B0604020202020204" pitchFamily="34" charset="0"/>
              <a:buChar char="•"/>
            </a:pPr>
            <a:r>
              <a:rPr lang="en-GB" sz="3500" dirty="0">
                <a:solidFill>
                  <a:schemeClr val="tx2"/>
                </a:solidFill>
              </a:rPr>
              <a:t>So it is important services review thresholds to ensure best use </a:t>
            </a:r>
          </a:p>
          <a:p>
            <a:endParaRPr lang="en-GB" dirty="0">
              <a:solidFill>
                <a:srgbClr val="796E65"/>
              </a:solidFill>
            </a:endParaRPr>
          </a:p>
          <a:p>
            <a:pPr marL="342900" indent="-342900">
              <a:buFont typeface="Arial" panose="020B0604020202020204" pitchFamily="34" charset="0"/>
              <a:buChar char="•"/>
            </a:pPr>
            <a:endParaRPr lang="en-GB" dirty="0"/>
          </a:p>
          <a:p>
            <a:endParaRPr lang="en-GB" dirty="0"/>
          </a:p>
          <a:p>
            <a:endParaRPr lang="en-GB" dirty="0"/>
          </a:p>
        </p:txBody>
      </p:sp>
      <p:sp>
        <p:nvSpPr>
          <p:cNvPr id="5" name="Slide Number Placeholder 4"/>
          <p:cNvSpPr>
            <a:spLocks noGrp="1"/>
          </p:cNvSpPr>
          <p:nvPr>
            <p:ph type="sldNum" sz="quarter" idx="4"/>
          </p:nvPr>
        </p:nvSpPr>
        <p:spPr/>
        <p:txBody>
          <a:bodyPr/>
          <a:lstStyle/>
          <a:p>
            <a:endParaRPr lang="en-US" dirty="0">
              <a:solidFill>
                <a:srgbClr val="796E65">
                  <a:tint val="75000"/>
                </a:srgbClr>
              </a:solidFill>
            </a:endParaRPr>
          </a:p>
        </p:txBody>
      </p:sp>
      <p:sp>
        <p:nvSpPr>
          <p:cNvPr id="7" name="Title 2">
            <a:extLst>
              <a:ext uri="{FF2B5EF4-FFF2-40B4-BE49-F238E27FC236}">
                <a16:creationId xmlns:a16="http://schemas.microsoft.com/office/drawing/2014/main" xmlns="" id="{E7E067E8-BF47-4460-BCB9-1E0EBBB661E4}"/>
              </a:ext>
            </a:extLst>
          </p:cNvPr>
          <p:cNvSpPr txBox="1">
            <a:spLocks noGrp="1"/>
          </p:cNvSpPr>
          <p:nvPr>
            <p:ph type="title"/>
          </p:nvPr>
        </p:nvSpPr>
        <p:spPr>
          <a:xfrm>
            <a:off x="457200" y="274638"/>
            <a:ext cx="8229600" cy="63408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a:solidFill>
                  <a:schemeClr val="bg1"/>
                </a:solidFill>
                <a:latin typeface="+mj-lt"/>
                <a:ea typeface="+mj-ea"/>
                <a:cs typeface="+mj-cs"/>
              </a:defRPr>
            </a:lvl1pPr>
          </a:lstStyle>
          <a:p>
            <a:pPr marL="0" lvl="1" algn="l" rtl="0">
              <a:spcBef>
                <a:spcPct val="0"/>
              </a:spcBef>
            </a:pPr>
            <a:r>
              <a:rPr lang="en-GB" sz="2400" b="1" kern="0" dirty="0">
                <a:solidFill>
                  <a:schemeClr val="bg1"/>
                </a:solidFill>
              </a:rPr>
              <a:t>4c. </a:t>
            </a:r>
            <a:r>
              <a:rPr lang="en-GB" sz="2400" b="1" dirty="0">
                <a:solidFill>
                  <a:schemeClr val="bg1"/>
                </a:solidFill>
              </a:rPr>
              <a:t>Are services seeing more troubled young people</a:t>
            </a:r>
            <a:endParaRPr lang="en-GB" sz="2400" kern="0" dirty="0">
              <a:solidFill>
                <a:schemeClr val="bg1"/>
              </a:solidFill>
            </a:endParaRPr>
          </a:p>
        </p:txBody>
      </p:sp>
      <p:sp>
        <p:nvSpPr>
          <p:cNvPr id="8" name="TextBox 7"/>
          <p:cNvSpPr txBox="1"/>
          <p:nvPr/>
        </p:nvSpPr>
        <p:spPr>
          <a:xfrm>
            <a:off x="323528" y="6093296"/>
            <a:ext cx="7128792" cy="830997"/>
          </a:xfrm>
          <a:prstGeom prst="rect">
            <a:avLst/>
          </a:prstGeom>
          <a:noFill/>
        </p:spPr>
        <p:txBody>
          <a:bodyPr wrap="square" rtlCol="0">
            <a:spAutoFit/>
          </a:bodyPr>
          <a:lstStyle/>
          <a:p>
            <a:r>
              <a:rPr lang="en-GB" sz="1200" dirty="0" err="1"/>
              <a:t>Edbrooke</a:t>
            </a:r>
            <a:r>
              <a:rPr lang="en-GB" sz="1200" dirty="0"/>
              <a:t>-Childs, J., </a:t>
            </a:r>
            <a:r>
              <a:rPr lang="en-GB" sz="1200" dirty="0" err="1"/>
              <a:t>Deighton</a:t>
            </a:r>
            <a:r>
              <a:rPr lang="en-GB" sz="1200" dirty="0"/>
              <a:t>, J., &amp; Wolpert, M. (2017). Changes in severity of psychosocial difficulties in adolescents accessing specialist mental healthcare in England (2009–2014). </a:t>
            </a:r>
            <a:r>
              <a:rPr lang="en-GB" sz="1200" i="1" dirty="0"/>
              <a:t>Journal of Adolescence, 60</a:t>
            </a:r>
            <a:r>
              <a:rPr lang="en-GB" sz="1200" dirty="0"/>
              <a:t>, 47-52. </a:t>
            </a:r>
            <a:r>
              <a:rPr lang="en-GB" sz="1200" dirty="0" err="1"/>
              <a:t>doi</a:t>
            </a:r>
            <a:r>
              <a:rPr lang="en-GB" sz="1200" dirty="0"/>
              <a:t>: 10.1016/j.adolescence.2017.07.006</a:t>
            </a:r>
          </a:p>
          <a:p>
            <a:endParaRPr lang="en-GB" sz="1200" dirty="0"/>
          </a:p>
        </p:txBody>
      </p:sp>
    </p:spTree>
    <p:extLst>
      <p:ext uri="{BB962C8B-B14F-4D97-AF65-F5344CB8AC3E}">
        <p14:creationId xmlns:p14="http://schemas.microsoft.com/office/powerpoint/2010/main" val="2097343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825C3AA-1DD0-40AB-AC48-7176D2F668EE}"/>
              </a:ext>
            </a:extLst>
          </p:cNvPr>
          <p:cNvSpPr>
            <a:spLocks noGrp="1"/>
          </p:cNvSpPr>
          <p:nvPr>
            <p:ph type="ctrTitle"/>
          </p:nvPr>
        </p:nvSpPr>
        <p:spPr>
          <a:xfrm>
            <a:off x="539552" y="4293096"/>
            <a:ext cx="8064896" cy="747514"/>
          </a:xfrm>
        </p:spPr>
        <p:txBody>
          <a:bodyPr>
            <a:normAutofit fontScale="90000"/>
          </a:bodyPr>
          <a:lstStyle/>
          <a:p>
            <a:r>
              <a:rPr lang="en-GB" dirty="0"/>
              <a:t>5. How best to reflect on evidence about practice, and challenge orthodoxy when relevant?</a:t>
            </a:r>
            <a:br>
              <a:rPr lang="en-GB" dirty="0"/>
            </a:br>
            <a:endParaRPr lang="en-GB" dirty="0"/>
          </a:p>
        </p:txBody>
      </p:sp>
    </p:spTree>
    <p:extLst>
      <p:ext uri="{BB962C8B-B14F-4D97-AF65-F5344CB8AC3E}">
        <p14:creationId xmlns:p14="http://schemas.microsoft.com/office/powerpoint/2010/main" val="3017581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052736"/>
            <a:ext cx="8280920" cy="5040560"/>
          </a:xfrm>
        </p:spPr>
        <p:txBody>
          <a:bodyPr/>
          <a:lstStyle/>
          <a:p>
            <a:pPr marL="360000" lvl="1">
              <a:buFont typeface="Arial" panose="020B0604020202020204" pitchFamily="34" charset="0"/>
              <a:buChar char="•"/>
            </a:pPr>
            <a:r>
              <a:rPr lang="en-GB" sz="2700" dirty="0">
                <a:solidFill>
                  <a:schemeClr val="tx2"/>
                </a:solidFill>
              </a:rPr>
              <a:t>Published several leading edge articles on our innovative approach to supporting services in the collection, analysis and use  of outcome data</a:t>
            </a:r>
          </a:p>
          <a:p>
            <a:pPr marL="360000" lvl="1">
              <a:buFont typeface="Arial" panose="020B0604020202020204" pitchFamily="34" charset="0"/>
              <a:buChar char="•"/>
            </a:pPr>
            <a:r>
              <a:rPr lang="en-GB" sz="2700" dirty="0">
                <a:solidFill>
                  <a:schemeClr val="tx2"/>
                </a:solidFill>
              </a:rPr>
              <a:t>Particular focus on interpreting the data within a local service context to help draw out learning for continuous quality improvement</a:t>
            </a:r>
          </a:p>
          <a:p>
            <a:pPr marL="360000" lvl="1">
              <a:buFont typeface="Arial" panose="020B0604020202020204" pitchFamily="34" charset="0"/>
              <a:buChar char="•"/>
            </a:pPr>
            <a:endParaRPr lang="en-GB" sz="2700" dirty="0">
              <a:solidFill>
                <a:schemeClr val="tx2"/>
              </a:solidFill>
            </a:endParaRPr>
          </a:p>
          <a:p>
            <a:pPr marL="360000" lvl="1">
              <a:buFont typeface="Arial" panose="020B0604020202020204" pitchFamily="34" charset="0"/>
              <a:buChar char="•"/>
            </a:pPr>
            <a:r>
              <a:rPr lang="en-GB" sz="1200" dirty="0"/>
              <a:t>Wolpert, M., Deighton, J., De Francesco, D., Martin, P., Fonagy, P., &amp; Ford, T. (2014). </a:t>
            </a:r>
            <a:r>
              <a:rPr lang="en-GB" sz="1200" dirty="0">
                <a:hlinkClick r:id="rId3"/>
              </a:rPr>
              <a:t>From 'reckless' to 'mindful' in the use of outcome data to inform service-level performance management: perspectives from child mental health.</a:t>
            </a:r>
            <a:r>
              <a:rPr lang="en-GB" sz="1200" dirty="0"/>
              <a:t> </a:t>
            </a:r>
            <a:r>
              <a:rPr lang="en-GB" sz="1200" i="1" dirty="0"/>
              <a:t>BMJ Quality and Safety.</a:t>
            </a:r>
            <a:r>
              <a:rPr lang="en-GB" sz="1200" dirty="0"/>
              <a:t> bmjqs-2013.</a:t>
            </a:r>
            <a:r>
              <a:rPr lang="en-GB" sz="1200" dirty="0">
                <a:latin typeface="Arial"/>
              </a:rPr>
              <a:t> </a:t>
            </a:r>
            <a:r>
              <a:rPr lang="en-GB" sz="1200" b="1" dirty="0">
                <a:latin typeface="Arial"/>
              </a:rPr>
              <a:t>Offers approach to using data to inform quality improvement</a:t>
            </a:r>
          </a:p>
          <a:p>
            <a:pPr marL="360000" lvl="1">
              <a:buFont typeface="Arial" panose="020B0604020202020204" pitchFamily="34" charset="0"/>
              <a:buChar char="•"/>
            </a:pPr>
            <a:r>
              <a:rPr lang="en-GB" sz="1200" dirty="0"/>
              <a:t>Fleming, I., Jones, M., Bradley, J. &amp; Wolpert, M. (2014). </a:t>
            </a:r>
            <a:r>
              <a:rPr lang="en-GB" sz="1200" dirty="0">
                <a:hlinkClick r:id="rId4"/>
              </a:rPr>
              <a:t>Learning from a learning collaboration: The CORC approach to combining research, evaluation and practice in child mental health.</a:t>
            </a:r>
            <a:r>
              <a:rPr lang="en-GB" sz="1200" dirty="0"/>
              <a:t> </a:t>
            </a:r>
            <a:r>
              <a:rPr lang="en-GB" sz="1200" i="1" dirty="0"/>
              <a:t>Administration and Policy in Mental Health and Mental Health Services Research. </a:t>
            </a:r>
            <a:r>
              <a:rPr lang="en-GB" sz="1200" dirty="0"/>
              <a:t>43(3), 297</a:t>
            </a:r>
            <a:r>
              <a:rPr lang="en-GB" sz="1200" dirty="0">
                <a:solidFill>
                  <a:srgbClr val="000000"/>
                </a:solidFill>
                <a:ea typeface="Calibri"/>
                <a:cs typeface="Times New Roman"/>
              </a:rPr>
              <a:t>–</a:t>
            </a:r>
            <a:r>
              <a:rPr lang="en-GB" sz="1200" dirty="0"/>
              <a:t>301. </a:t>
            </a:r>
            <a:r>
              <a:rPr lang="en-GB" sz="1200" b="1" dirty="0"/>
              <a:t>Summary of CORC approach</a:t>
            </a:r>
          </a:p>
          <a:p>
            <a:pPr marL="360000" lvl="1">
              <a:buFont typeface="Arial" panose="020B0604020202020204" pitchFamily="34" charset="0"/>
              <a:buChar char="•"/>
            </a:pPr>
            <a:r>
              <a:rPr lang="en-GB" sz="1200" dirty="0" err="1"/>
              <a:t>Edbrooke</a:t>
            </a:r>
            <a:r>
              <a:rPr lang="en-GB" sz="1200" dirty="0"/>
              <a:t>-Childs, J., Wolpert, M., &amp; Deighton, J. (2016). </a:t>
            </a:r>
            <a:r>
              <a:rPr lang="en-GB" sz="1200" dirty="0">
                <a:solidFill>
                  <a:schemeClr val="accent2">
                    <a:lumMod val="75000"/>
                  </a:schemeClr>
                </a:solidFill>
              </a:rPr>
              <a:t>Introduction to the Special Section on Implementing Feedback from Outcome Measures in Child and Adult Mental Health Services</a:t>
            </a:r>
            <a:r>
              <a:rPr lang="en-GB" sz="1200" i="1" dirty="0">
                <a:solidFill>
                  <a:schemeClr val="accent2">
                    <a:lumMod val="75000"/>
                  </a:schemeClr>
                </a:solidFill>
              </a:rPr>
              <a:t>.</a:t>
            </a:r>
            <a:r>
              <a:rPr lang="en-GB" sz="1200" i="1" dirty="0"/>
              <a:t> Administration and Policy in Mental Health and Mental Health Services Research</a:t>
            </a:r>
            <a:r>
              <a:rPr lang="en-GB" sz="1200" dirty="0"/>
              <a:t>, 43(3), 277-278. </a:t>
            </a:r>
            <a:r>
              <a:rPr lang="en-GB" sz="1200" dirty="0" err="1"/>
              <a:t>doi</a:t>
            </a:r>
            <a:r>
              <a:rPr lang="en-GB" sz="1200" dirty="0"/>
              <a:t>: 10.1007/s10488-016-0726-5. </a:t>
            </a:r>
            <a:r>
              <a:rPr lang="en-GB" sz="1200" b="1" dirty="0"/>
              <a:t>Considers approach to using ROM</a:t>
            </a:r>
          </a:p>
          <a:p>
            <a:pPr marL="360000" lvl="1">
              <a:buFont typeface="Arial" panose="020B0604020202020204" pitchFamily="34" charset="0"/>
              <a:buChar char="•"/>
            </a:pPr>
            <a:endParaRPr lang="en-GB" sz="1400" dirty="0"/>
          </a:p>
          <a:p>
            <a:pPr marL="360000" lvl="1">
              <a:buFont typeface="Arial" panose="020B0604020202020204" pitchFamily="34" charset="0"/>
              <a:buChar char="•"/>
            </a:pPr>
            <a:endParaRPr lang="en-GB" sz="1400" b="1" dirty="0"/>
          </a:p>
          <a:p>
            <a:pPr marL="360000" lvl="1">
              <a:buFont typeface="Arial" panose="020B0604020202020204" pitchFamily="34" charset="0"/>
              <a:buChar char="•"/>
            </a:pPr>
            <a:endParaRPr lang="en-GB" sz="1400" b="1" dirty="0">
              <a:latin typeface="Arial"/>
            </a:endParaRPr>
          </a:p>
        </p:txBody>
      </p:sp>
      <p:sp>
        <p:nvSpPr>
          <p:cNvPr id="3" name="Title 2"/>
          <p:cNvSpPr>
            <a:spLocks noGrp="1"/>
          </p:cNvSpPr>
          <p:nvPr>
            <p:ph type="title"/>
          </p:nvPr>
        </p:nvSpPr>
        <p:spPr/>
        <p:txBody>
          <a:bodyPr>
            <a:normAutofit fontScale="90000"/>
          </a:bodyPr>
          <a:lstStyle/>
          <a:p>
            <a:r>
              <a:rPr lang="en-GB" dirty="0"/>
              <a:t>5a. Using data for improvement</a:t>
            </a:r>
          </a:p>
        </p:txBody>
      </p:sp>
    </p:spTree>
    <p:extLst>
      <p:ext uri="{BB962C8B-B14F-4D97-AF65-F5344CB8AC3E}">
        <p14:creationId xmlns:p14="http://schemas.microsoft.com/office/powerpoint/2010/main" val="1417597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600"/>
              </a:spcBef>
              <a:spcAft>
                <a:spcPts val="1200"/>
              </a:spcAft>
            </a:pPr>
            <a:r>
              <a:rPr lang="en-GB" sz="5400" b="1" dirty="0"/>
              <a:t>F</a:t>
            </a:r>
            <a:r>
              <a:rPr lang="en-GB" sz="5400" dirty="0"/>
              <a:t>lawed</a:t>
            </a:r>
          </a:p>
          <a:p>
            <a:pPr>
              <a:spcBef>
                <a:spcPts val="600"/>
              </a:spcBef>
              <a:spcAft>
                <a:spcPts val="1200"/>
              </a:spcAft>
            </a:pPr>
            <a:r>
              <a:rPr lang="en-GB" sz="5400" b="1" dirty="0"/>
              <a:t>U</a:t>
            </a:r>
            <a:r>
              <a:rPr lang="en-GB" sz="5400" dirty="0"/>
              <a:t>ncertain</a:t>
            </a:r>
          </a:p>
          <a:p>
            <a:pPr>
              <a:spcBef>
                <a:spcPts val="600"/>
              </a:spcBef>
              <a:spcAft>
                <a:spcPts val="1200"/>
              </a:spcAft>
            </a:pPr>
            <a:r>
              <a:rPr lang="en-GB" sz="5400" b="1" dirty="0"/>
              <a:t>P</a:t>
            </a:r>
            <a:r>
              <a:rPr lang="en-GB" sz="5400" dirty="0"/>
              <a:t>roximate</a:t>
            </a:r>
          </a:p>
          <a:p>
            <a:pPr>
              <a:spcBef>
                <a:spcPts val="600"/>
              </a:spcBef>
              <a:spcAft>
                <a:spcPts val="1200"/>
              </a:spcAft>
            </a:pPr>
            <a:r>
              <a:rPr lang="en-GB" sz="5400" b="1" dirty="0"/>
              <a:t>S</a:t>
            </a:r>
            <a:r>
              <a:rPr lang="en-GB" sz="5400" dirty="0"/>
              <a:t>parse</a:t>
            </a:r>
          </a:p>
          <a:p>
            <a:pPr lvl="1">
              <a:spcBef>
                <a:spcPts val="600"/>
              </a:spcBef>
              <a:spcAft>
                <a:spcPts val="1200"/>
              </a:spcAft>
            </a:pPr>
            <a:endParaRPr lang="en-GB" sz="2400" dirty="0"/>
          </a:p>
        </p:txBody>
      </p:sp>
      <p:sp>
        <p:nvSpPr>
          <p:cNvPr id="3" name="Title 2"/>
          <p:cNvSpPr>
            <a:spLocks noGrp="1"/>
          </p:cNvSpPr>
          <p:nvPr>
            <p:ph type="title"/>
          </p:nvPr>
        </p:nvSpPr>
        <p:spPr/>
        <p:txBody>
          <a:bodyPr>
            <a:normAutofit fontScale="90000"/>
          </a:bodyPr>
          <a:lstStyle/>
          <a:p>
            <a:r>
              <a:rPr lang="en-GB" dirty="0"/>
              <a:t>5b. championing use of FUPS data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1" y="1212752"/>
            <a:ext cx="2182979" cy="2880321"/>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3861048"/>
            <a:ext cx="2826516" cy="1875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985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196752"/>
            <a:ext cx="4608512" cy="4597971"/>
          </a:xfrm>
        </p:spPr>
        <p:txBody>
          <a:bodyPr/>
          <a:lstStyle/>
          <a:p>
            <a:pPr marL="360000" lvl="1">
              <a:buFont typeface="Arial" panose="020B0604020202020204" pitchFamily="34" charset="0"/>
              <a:buChar char="•"/>
            </a:pPr>
            <a:r>
              <a:rPr lang="en-GB" sz="2200" dirty="0">
                <a:solidFill>
                  <a:schemeClr val="tx2"/>
                </a:solidFill>
              </a:rPr>
              <a:t>Leading the field in starting to think about how to consider the limits of therapy, possible unintended harmful consequences and consider discussions in relation to </a:t>
            </a:r>
          </a:p>
          <a:p>
            <a:pPr marL="360000" lvl="1">
              <a:buFont typeface="Arial" panose="020B0604020202020204" pitchFamily="34" charset="0"/>
              <a:buChar char="•"/>
            </a:pPr>
            <a:r>
              <a:rPr lang="en-GB" sz="2200" dirty="0">
                <a:solidFill>
                  <a:schemeClr val="tx2"/>
                </a:solidFill>
              </a:rPr>
              <a:t>a) Endings</a:t>
            </a:r>
          </a:p>
          <a:p>
            <a:pPr marL="360000" lvl="1">
              <a:buFont typeface="Arial" panose="020B0604020202020204" pitchFamily="34" charset="0"/>
              <a:buChar char="•"/>
            </a:pPr>
            <a:r>
              <a:rPr lang="en-GB" sz="2200" dirty="0">
                <a:solidFill>
                  <a:schemeClr val="tx2"/>
                </a:solidFill>
              </a:rPr>
              <a:t>b) Self-management/ support in the absence of a mental health professional </a:t>
            </a:r>
          </a:p>
          <a:p>
            <a:pPr marL="360000" lvl="1">
              <a:buFont typeface="Arial" panose="020B0604020202020204" pitchFamily="34" charset="0"/>
              <a:buChar char="•"/>
            </a:pPr>
            <a:r>
              <a:rPr lang="en-GB" sz="2200" dirty="0">
                <a:solidFill>
                  <a:schemeClr val="tx2"/>
                </a:solidFill>
              </a:rPr>
              <a:t>We are increasing focussed on early intervention and work in schools</a:t>
            </a:r>
          </a:p>
        </p:txBody>
      </p:sp>
      <p:sp>
        <p:nvSpPr>
          <p:cNvPr id="3" name="Title 2"/>
          <p:cNvSpPr>
            <a:spLocks noGrp="1"/>
          </p:cNvSpPr>
          <p:nvPr>
            <p:ph type="title"/>
          </p:nvPr>
        </p:nvSpPr>
        <p:spPr>
          <a:xfrm>
            <a:off x="456441" y="188640"/>
            <a:ext cx="8229600" cy="634082"/>
          </a:xfrm>
        </p:spPr>
        <p:txBody>
          <a:bodyPr>
            <a:noAutofit/>
          </a:bodyPr>
          <a:lstStyle/>
          <a:p>
            <a:r>
              <a:rPr lang="en-GB" sz="3400" dirty="0"/>
              <a:t>5c leading narrative on new ways of thinking about how best to intervene</a:t>
            </a:r>
          </a:p>
        </p:txBody>
      </p:sp>
      <p:sp>
        <p:nvSpPr>
          <p:cNvPr id="4" name="TextBox 3"/>
          <p:cNvSpPr txBox="1"/>
          <p:nvPr/>
        </p:nvSpPr>
        <p:spPr>
          <a:xfrm>
            <a:off x="4860032" y="1140700"/>
            <a:ext cx="3600400" cy="2246769"/>
          </a:xfrm>
          <a:prstGeom prst="rect">
            <a:avLst/>
          </a:prstGeom>
          <a:noFill/>
        </p:spPr>
        <p:txBody>
          <a:bodyPr wrap="square" rtlCol="0">
            <a:spAutoFit/>
          </a:bodyPr>
          <a:lstStyle/>
          <a:p>
            <a:pPr marL="360000" lvl="1">
              <a:buFont typeface="Arial" panose="020B0604020202020204" pitchFamily="34" charset="0"/>
              <a:buChar char="•"/>
            </a:pPr>
            <a:endParaRPr lang="en-GB" sz="1000" dirty="0"/>
          </a:p>
          <a:p>
            <a:pPr marL="360000" lvl="1">
              <a:buFont typeface="Arial" panose="020B0604020202020204" pitchFamily="34" charset="0"/>
              <a:buChar char="•"/>
            </a:pPr>
            <a:r>
              <a:rPr lang="en-GB" sz="1000" dirty="0"/>
              <a:t> Wolpert, M., Deighton, J., Fleming, I.</a:t>
            </a:r>
            <a:r>
              <a:rPr lang="en-GB" sz="1000" b="1" dirty="0"/>
              <a:t> </a:t>
            </a:r>
            <a:r>
              <a:rPr lang="en-GB" sz="1000" dirty="0"/>
              <a:t>&amp; </a:t>
            </a:r>
            <a:r>
              <a:rPr lang="en-GB" sz="1000" dirty="0" err="1"/>
              <a:t>Lachman</a:t>
            </a:r>
            <a:r>
              <a:rPr lang="en-GB" sz="1000" dirty="0"/>
              <a:t>, P., (2014). </a:t>
            </a:r>
            <a:r>
              <a:rPr lang="en-GB" sz="1000" dirty="0">
                <a:hlinkClick r:id="rId2"/>
              </a:rPr>
              <a:t>Considering harm and safety in youth mental health: A call for attention and action. </a:t>
            </a:r>
            <a:r>
              <a:rPr lang="en-GB" sz="1000" i="1" dirty="0"/>
              <a:t>Administration and Policy in Mental Health and Mental Health Services Research. 42</a:t>
            </a:r>
            <a:r>
              <a:rPr lang="en-GB" sz="1000" dirty="0"/>
              <a:t>(1), 6</a:t>
            </a:r>
            <a:r>
              <a:rPr lang="en-GB" sz="1000" dirty="0">
                <a:solidFill>
                  <a:srgbClr val="000000"/>
                </a:solidFill>
                <a:ea typeface="Calibri"/>
                <a:cs typeface="Times New Roman"/>
              </a:rPr>
              <a:t>–</a:t>
            </a:r>
            <a:r>
              <a:rPr lang="en-GB" sz="1000" dirty="0"/>
              <a:t>9</a:t>
            </a:r>
            <a:r>
              <a:rPr lang="en-GB" sz="1000" i="1" dirty="0"/>
              <a:t>. </a:t>
            </a:r>
          </a:p>
          <a:p>
            <a:pPr marL="360000" lvl="1"/>
            <a:endParaRPr lang="en-GB" sz="1000" i="1" dirty="0"/>
          </a:p>
          <a:p>
            <a:pPr marL="360000" lvl="1">
              <a:buFont typeface="Arial" panose="020B0604020202020204" pitchFamily="34" charset="0"/>
              <a:buChar char="•"/>
            </a:pPr>
            <a:r>
              <a:rPr lang="en-GB" sz="1000" dirty="0"/>
              <a:t> Bickman, L., Lyon, A. &amp; Wolpert, M. (2016) </a:t>
            </a:r>
            <a:r>
              <a:rPr lang="en-GB" sz="1000" dirty="0">
                <a:solidFill>
                  <a:schemeClr val="accent2"/>
                </a:solidFill>
              </a:rPr>
              <a:t>Achieving Precision Mental Health through Effective Assessment, Monitoring, and Feedback Processes Introduction to the Special Issue. Administration and Policy in Mental Health and Mental Health Services Research. </a:t>
            </a:r>
            <a:r>
              <a:rPr lang="en-GB" sz="1000" dirty="0" err="1">
                <a:solidFill>
                  <a:schemeClr val="accent2"/>
                </a:solidFill>
              </a:rPr>
              <a:t>doi</a:t>
            </a:r>
            <a:r>
              <a:rPr lang="en-GB" sz="1000" dirty="0">
                <a:solidFill>
                  <a:schemeClr val="accent2"/>
                </a:solidFill>
              </a:rPr>
              <a:t>: 10.1007/s10488-016-0718-5 </a:t>
            </a:r>
          </a:p>
          <a:p>
            <a:endParaRPr lang="en-GB" sz="1000" dirty="0"/>
          </a:p>
        </p:txBody>
      </p:sp>
    </p:spTree>
    <p:extLst>
      <p:ext uri="{BB962C8B-B14F-4D97-AF65-F5344CB8AC3E}">
        <p14:creationId xmlns:p14="http://schemas.microsoft.com/office/powerpoint/2010/main" val="2806808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356992"/>
            <a:ext cx="8136904" cy="1251570"/>
          </a:xfrm>
        </p:spPr>
        <p:txBody>
          <a:bodyPr>
            <a:normAutofit fontScale="90000"/>
          </a:bodyPr>
          <a:lstStyle/>
          <a:p>
            <a:pPr algn="ctr"/>
            <a:r>
              <a:rPr lang="en-GB" dirty="0"/>
              <a:t>A review of CORC research findings from 2012 - 2017</a:t>
            </a:r>
          </a:p>
        </p:txBody>
      </p:sp>
      <p:sp>
        <p:nvSpPr>
          <p:cNvPr id="3" name="Subtitle 2"/>
          <p:cNvSpPr>
            <a:spLocks noGrp="1"/>
          </p:cNvSpPr>
          <p:nvPr>
            <p:ph type="subTitle" idx="1"/>
          </p:nvPr>
        </p:nvSpPr>
        <p:spPr>
          <a:xfrm>
            <a:off x="520429" y="4869160"/>
            <a:ext cx="8064896" cy="697632"/>
          </a:xfrm>
        </p:spPr>
        <p:txBody>
          <a:bodyPr/>
          <a:lstStyle/>
          <a:p>
            <a:r>
              <a:rPr lang="en-GB" dirty="0"/>
              <a:t>Dr Julian </a:t>
            </a:r>
            <a:r>
              <a:rPr lang="en-GB" dirty="0" err="1"/>
              <a:t>Edbrooke</a:t>
            </a:r>
            <a:r>
              <a:rPr lang="en-GB" dirty="0"/>
              <a:t>-Childs &amp; Jenna Jacob</a:t>
            </a:r>
          </a:p>
          <a:p>
            <a:r>
              <a:rPr lang="en-GB" dirty="0"/>
              <a:t>Research Leads</a:t>
            </a:r>
          </a:p>
        </p:txBody>
      </p:sp>
    </p:spTree>
    <p:extLst>
      <p:ext uri="{BB962C8B-B14F-4D97-AF65-F5344CB8AC3E}">
        <p14:creationId xmlns:p14="http://schemas.microsoft.com/office/powerpoint/2010/main" val="2028393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052736"/>
            <a:ext cx="8273455" cy="4752528"/>
          </a:xfrm>
        </p:spPr>
        <p:txBody>
          <a:bodyPr/>
          <a:lstStyle/>
          <a:p>
            <a:pPr marL="0" indent="0">
              <a:buNone/>
            </a:pPr>
            <a:r>
              <a:rPr lang="en-GB" sz="2000" dirty="0"/>
              <a:t>We aim to:</a:t>
            </a:r>
          </a:p>
          <a:p>
            <a:pPr lvl="1"/>
            <a:r>
              <a:rPr lang="en-GB" sz="1800" dirty="0"/>
              <a:t>Understand the extent to which CYP’s care is helping them, and </a:t>
            </a:r>
          </a:p>
          <a:p>
            <a:pPr lvl="1"/>
            <a:r>
              <a:rPr lang="en-GB" sz="1800" dirty="0"/>
              <a:t>How real-world evidence can support and improve child and youth mental health services. </a:t>
            </a:r>
          </a:p>
          <a:p>
            <a:r>
              <a:rPr lang="en-GB" sz="2000" dirty="0"/>
              <a:t>Once collected, we analyse data to assess:</a:t>
            </a:r>
          </a:p>
          <a:p>
            <a:pPr lvl="1"/>
            <a:r>
              <a:rPr lang="en-GB" sz="1800" dirty="0"/>
              <a:t>The </a:t>
            </a:r>
            <a:r>
              <a:rPr lang="en-GB" sz="1800" b="1" dirty="0"/>
              <a:t>impact</a:t>
            </a:r>
            <a:r>
              <a:rPr lang="en-GB" sz="1800" dirty="0"/>
              <a:t> of using outcome measures, </a:t>
            </a:r>
          </a:p>
          <a:p>
            <a:pPr lvl="1"/>
            <a:r>
              <a:rPr lang="en-GB" sz="1800" dirty="0"/>
              <a:t>The </a:t>
            </a:r>
            <a:r>
              <a:rPr lang="en-GB" sz="1800" b="1" dirty="0"/>
              <a:t>effectiveness</a:t>
            </a:r>
            <a:r>
              <a:rPr lang="en-GB" sz="1800" dirty="0"/>
              <a:t> and </a:t>
            </a:r>
            <a:r>
              <a:rPr lang="en-GB" sz="1800" b="1" dirty="0"/>
              <a:t>efficiency</a:t>
            </a:r>
            <a:r>
              <a:rPr lang="en-GB" sz="1800" dirty="0"/>
              <a:t> of services, and </a:t>
            </a:r>
          </a:p>
          <a:p>
            <a:pPr lvl="1"/>
            <a:r>
              <a:rPr lang="en-GB" sz="1800" dirty="0"/>
              <a:t>To answer key </a:t>
            </a:r>
            <a:r>
              <a:rPr lang="en-GB" sz="1800" b="1" dirty="0"/>
              <a:t>research</a:t>
            </a:r>
            <a:r>
              <a:rPr lang="en-GB" sz="1800" dirty="0"/>
              <a:t> questions</a:t>
            </a:r>
            <a:r>
              <a:rPr lang="en-GB" sz="1600" dirty="0"/>
              <a:t>. </a:t>
            </a:r>
          </a:p>
          <a:p>
            <a:r>
              <a:rPr lang="en-GB" sz="2000" dirty="0"/>
              <a:t>Our work in this area comprises:</a:t>
            </a:r>
          </a:p>
          <a:p>
            <a:pPr lvl="1"/>
            <a:r>
              <a:rPr lang="en-GB" sz="1800" dirty="0"/>
              <a:t>Analysing members’ data and </a:t>
            </a:r>
            <a:r>
              <a:rPr lang="en-GB" sz="1800" b="1" dirty="0"/>
              <a:t>reporting</a:t>
            </a:r>
            <a:r>
              <a:rPr lang="en-GB" sz="1800" dirty="0"/>
              <a:t> to them on the findings.</a:t>
            </a:r>
          </a:p>
          <a:p>
            <a:pPr lvl="1"/>
            <a:r>
              <a:rPr lang="en-GB" sz="1800" b="1" dirty="0"/>
              <a:t>Evaluating</a:t>
            </a:r>
            <a:r>
              <a:rPr lang="en-GB" sz="1800" dirty="0"/>
              <a:t> mental health, wellbeing and other interventions.</a:t>
            </a:r>
          </a:p>
          <a:p>
            <a:pPr lvl="1"/>
            <a:r>
              <a:rPr lang="en-GB" sz="1800" dirty="0"/>
              <a:t>Carrying out analysis using CORC and other data sets to measure effectiveness, test hypotheses and discover new findings in order to </a:t>
            </a:r>
            <a:r>
              <a:rPr lang="en-GB" sz="1800" b="1" dirty="0"/>
              <a:t>generate</a:t>
            </a:r>
            <a:r>
              <a:rPr lang="en-GB" sz="1800" dirty="0"/>
              <a:t> </a:t>
            </a:r>
            <a:r>
              <a:rPr lang="en-GB" sz="1800" b="1" dirty="0"/>
              <a:t>evidence</a:t>
            </a:r>
            <a:r>
              <a:rPr lang="en-GB" sz="1800" dirty="0"/>
              <a:t> to underpin care.</a:t>
            </a:r>
          </a:p>
          <a:p>
            <a:pPr lvl="1"/>
            <a:r>
              <a:rPr lang="en-GB" sz="1800" b="1" dirty="0"/>
              <a:t>Collaborating</a:t>
            </a:r>
            <a:r>
              <a:rPr lang="en-GB" sz="1800" dirty="0"/>
              <a:t> with members and partners to conduct research.</a:t>
            </a:r>
          </a:p>
          <a:p>
            <a:endParaRPr lang="en-GB" sz="2000" dirty="0"/>
          </a:p>
        </p:txBody>
      </p:sp>
      <p:sp>
        <p:nvSpPr>
          <p:cNvPr id="3" name="Title 2"/>
          <p:cNvSpPr>
            <a:spLocks noGrp="1"/>
          </p:cNvSpPr>
          <p:nvPr>
            <p:ph type="title"/>
          </p:nvPr>
        </p:nvSpPr>
        <p:spPr/>
        <p:txBody>
          <a:bodyPr>
            <a:normAutofit fontScale="90000"/>
          </a:bodyPr>
          <a:lstStyle/>
          <a:p>
            <a:r>
              <a:rPr lang="en-GB" dirty="0"/>
              <a:t>CORC research agenda</a:t>
            </a:r>
          </a:p>
        </p:txBody>
      </p:sp>
    </p:spTree>
    <p:extLst>
      <p:ext uri="{BB962C8B-B14F-4D97-AF65-F5344CB8AC3E}">
        <p14:creationId xmlns:p14="http://schemas.microsoft.com/office/powerpoint/2010/main" val="2663553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207293"/>
            <a:ext cx="8273455" cy="4597971"/>
          </a:xfrm>
        </p:spPr>
        <p:txBody>
          <a:bodyPr/>
          <a:lstStyle/>
          <a:p>
            <a:pPr marL="342900" lvl="1" indent="-342900">
              <a:buFont typeface="Arial" panose="020B0604020202020204" pitchFamily="34" charset="0"/>
              <a:buChar char="•"/>
            </a:pPr>
            <a:endParaRPr lang="en-GB" sz="1800" b="1" dirty="0"/>
          </a:p>
          <a:p>
            <a:pPr marL="342900" lvl="1" indent="-342900">
              <a:buFont typeface="Arial" panose="020B0604020202020204" pitchFamily="34" charset="0"/>
              <a:buChar char="•"/>
            </a:pPr>
            <a:endParaRPr lang="en-GB" sz="1800" dirty="0"/>
          </a:p>
          <a:p>
            <a:endParaRPr lang="en-GB" dirty="0"/>
          </a:p>
        </p:txBody>
      </p:sp>
      <p:sp>
        <p:nvSpPr>
          <p:cNvPr id="3" name="Title 2"/>
          <p:cNvSpPr>
            <a:spLocks noGrp="1"/>
          </p:cNvSpPr>
          <p:nvPr>
            <p:ph type="title"/>
          </p:nvPr>
        </p:nvSpPr>
        <p:spPr/>
        <p:txBody>
          <a:bodyPr>
            <a:normAutofit fontScale="90000"/>
          </a:bodyPr>
          <a:lstStyle/>
          <a:p>
            <a:r>
              <a:rPr lang="en-GB" dirty="0"/>
              <a:t>CORC key research questions</a:t>
            </a:r>
          </a:p>
        </p:txBody>
      </p:sp>
      <p:sp>
        <p:nvSpPr>
          <p:cNvPr id="4" name="TextBox 3"/>
          <p:cNvSpPr txBox="1"/>
          <p:nvPr/>
        </p:nvSpPr>
        <p:spPr>
          <a:xfrm>
            <a:off x="3563888" y="1556136"/>
            <a:ext cx="5322738" cy="4185761"/>
          </a:xfrm>
          <a:prstGeom prst="rect">
            <a:avLst/>
          </a:prstGeom>
          <a:noFill/>
        </p:spPr>
        <p:txBody>
          <a:bodyPr wrap="square" rtlCol="0">
            <a:spAutoFit/>
          </a:bodyPr>
          <a:lstStyle/>
          <a:p>
            <a:pPr marL="285750" lvl="1" indent="-342900">
              <a:buFont typeface="+mj-lt"/>
              <a:buAutoNum type="arabicPeriod"/>
            </a:pPr>
            <a:r>
              <a:rPr lang="en-GB" b="1" dirty="0">
                <a:solidFill>
                  <a:schemeClr val="tx2"/>
                </a:solidFill>
              </a:rPr>
              <a:t>How can we embed best practice in routine outcome monitoring and use of feedback?</a:t>
            </a:r>
          </a:p>
          <a:p>
            <a:pPr marL="342900" lvl="1" indent="-342900">
              <a:buFont typeface="+mj-lt"/>
              <a:buAutoNum type="arabicPeriod"/>
            </a:pPr>
            <a:endParaRPr lang="en-GB" b="1" dirty="0">
              <a:solidFill>
                <a:schemeClr val="tx2"/>
              </a:solidFill>
            </a:endParaRPr>
          </a:p>
          <a:p>
            <a:pPr marL="285750" lvl="1" indent="-342900">
              <a:buFont typeface="+mj-lt"/>
              <a:buAutoNum type="arabicPeriod"/>
            </a:pPr>
            <a:r>
              <a:rPr lang="en-GB" b="1" dirty="0">
                <a:solidFill>
                  <a:schemeClr val="tx2"/>
                </a:solidFill>
              </a:rPr>
              <a:t>How do we best measure change in mental health over time?</a:t>
            </a:r>
          </a:p>
          <a:p>
            <a:pPr marL="342900" lvl="1" indent="-342900">
              <a:buFont typeface="+mj-lt"/>
              <a:buAutoNum type="arabicPeriod"/>
            </a:pPr>
            <a:endParaRPr lang="en-GB" b="1" dirty="0">
              <a:solidFill>
                <a:schemeClr val="tx2"/>
              </a:solidFill>
            </a:endParaRPr>
          </a:p>
          <a:p>
            <a:pPr marL="285750" lvl="1" indent="-342900">
              <a:buFont typeface="+mj-lt"/>
              <a:buAutoNum type="arabicPeriod"/>
            </a:pPr>
            <a:r>
              <a:rPr lang="en-GB" b="1" dirty="0">
                <a:solidFill>
                  <a:schemeClr val="tx2"/>
                </a:solidFill>
              </a:rPr>
              <a:t>What is the impact of interventions/approaches on child mental health outcomes ? </a:t>
            </a:r>
          </a:p>
          <a:p>
            <a:pPr marL="742950" lvl="2" indent="-342900">
              <a:buFont typeface="+mj-lt"/>
              <a:buAutoNum type="arabicPeriod"/>
            </a:pPr>
            <a:endParaRPr lang="en-GB" dirty="0">
              <a:solidFill>
                <a:schemeClr val="tx2"/>
              </a:solidFill>
            </a:endParaRPr>
          </a:p>
          <a:p>
            <a:pPr marL="285750" lvl="1" indent="-342900">
              <a:buFont typeface="+mj-lt"/>
              <a:buAutoNum type="arabicPeriod"/>
            </a:pPr>
            <a:r>
              <a:rPr lang="en-GB" b="1" dirty="0">
                <a:solidFill>
                  <a:schemeClr val="tx2"/>
                </a:solidFill>
              </a:rPr>
              <a:t>Who accesses services?</a:t>
            </a:r>
          </a:p>
          <a:p>
            <a:pPr marL="285750" lvl="1" indent="-342900">
              <a:buFont typeface="+mj-lt"/>
              <a:buAutoNum type="arabicPeriod"/>
            </a:pPr>
            <a:endParaRPr lang="en-GB" b="1" dirty="0">
              <a:solidFill>
                <a:schemeClr val="tx2"/>
              </a:solidFill>
            </a:endParaRPr>
          </a:p>
          <a:p>
            <a:pPr marL="285750" lvl="1" indent="-342900">
              <a:buFont typeface="+mj-lt"/>
              <a:buAutoNum type="arabicPeriod"/>
            </a:pPr>
            <a:r>
              <a:rPr lang="en-GB" b="1" dirty="0">
                <a:solidFill>
                  <a:schemeClr val="tx2"/>
                </a:solidFill>
              </a:rPr>
              <a:t>How best to reflect on evidence about practice, and challenge orthodoxy when relevant?</a:t>
            </a:r>
          </a:p>
          <a:p>
            <a:pPr marL="400050" lvl="2" indent="0">
              <a:buNone/>
            </a:pPr>
            <a:endParaRPr lang="en-GB" sz="1600" b="1" dirty="0"/>
          </a:p>
          <a:p>
            <a:endParaRPr lang="en-GB" sz="1600" dirty="0"/>
          </a:p>
        </p:txBody>
      </p:sp>
      <p:pic>
        <p:nvPicPr>
          <p:cNvPr id="9" name="Picture 8">
            <a:extLst>
              <a:ext uri="{FF2B5EF4-FFF2-40B4-BE49-F238E27FC236}">
                <a16:creationId xmlns:a16="http://schemas.microsoft.com/office/drawing/2014/main" xmlns="" id="{3C8D363D-6DB1-4B08-9E9C-C605DEA407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76" t="13550" r="58210"/>
          <a:stretch/>
        </p:blipFill>
        <p:spPr>
          <a:xfrm>
            <a:off x="107504" y="1128615"/>
            <a:ext cx="3321422" cy="4712643"/>
          </a:xfrm>
          <a:prstGeom prst="rect">
            <a:avLst/>
          </a:prstGeom>
        </p:spPr>
      </p:pic>
    </p:spTree>
    <p:extLst>
      <p:ext uri="{BB962C8B-B14F-4D97-AF65-F5344CB8AC3E}">
        <p14:creationId xmlns:p14="http://schemas.microsoft.com/office/powerpoint/2010/main" val="876817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825C3AA-1DD0-40AB-AC48-7176D2F668EE}"/>
              </a:ext>
            </a:extLst>
          </p:cNvPr>
          <p:cNvSpPr>
            <a:spLocks noGrp="1"/>
          </p:cNvSpPr>
          <p:nvPr>
            <p:ph type="ctrTitle"/>
          </p:nvPr>
        </p:nvSpPr>
        <p:spPr>
          <a:xfrm>
            <a:off x="539552" y="4293096"/>
            <a:ext cx="8064896" cy="747514"/>
          </a:xfrm>
        </p:spPr>
        <p:txBody>
          <a:bodyPr>
            <a:normAutofit fontScale="90000"/>
          </a:bodyPr>
          <a:lstStyle/>
          <a:p>
            <a:r>
              <a:rPr lang="en-GB" dirty="0"/>
              <a:t>1. How can we embed best practice in routine outcome monitoring and use of feedback?</a:t>
            </a:r>
            <a:br>
              <a:rPr lang="en-GB" dirty="0"/>
            </a:br>
            <a:endParaRPr lang="en-GB" dirty="0"/>
          </a:p>
        </p:txBody>
      </p:sp>
    </p:spTree>
    <p:extLst>
      <p:ext uri="{BB962C8B-B14F-4D97-AF65-F5344CB8AC3E}">
        <p14:creationId xmlns:p14="http://schemas.microsoft.com/office/powerpoint/2010/main" val="1010769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9512" y="1124744"/>
            <a:ext cx="5472608" cy="5040560"/>
          </a:xfrm>
        </p:spPr>
        <p:txBody>
          <a:bodyPr/>
          <a:lstStyle/>
          <a:p>
            <a:r>
              <a:rPr lang="en-GB" sz="1800" dirty="0"/>
              <a:t>1/3 of CORC members reported use of outcome measures</a:t>
            </a:r>
          </a:p>
          <a:p>
            <a:endParaRPr lang="en-GB" sz="1800" dirty="0"/>
          </a:p>
          <a:p>
            <a:r>
              <a:rPr lang="en-GB" sz="1800" dirty="0"/>
              <a:t>Use of session-by-session measures was more likely with common problems e.g. mood &amp; anxiety </a:t>
            </a:r>
          </a:p>
          <a:p>
            <a:endParaRPr lang="en-GB" sz="1800" dirty="0"/>
          </a:p>
          <a:p>
            <a:r>
              <a:rPr lang="en-GB" sz="1800" dirty="0"/>
              <a:t>Less likely with more complex cases, e.g. those in need of social service input or under state care. </a:t>
            </a:r>
          </a:p>
          <a:p>
            <a:endParaRPr lang="en-GB" sz="1800" dirty="0"/>
          </a:p>
          <a:p>
            <a:pPr marL="360000" lvl="1">
              <a:buFont typeface="Arial" panose="020B0604020202020204" pitchFamily="34" charset="0"/>
              <a:buChar char="•"/>
            </a:pPr>
            <a:r>
              <a:rPr lang="en-GB" sz="1800" dirty="0">
                <a:solidFill>
                  <a:schemeClr val="tx2"/>
                </a:solidFill>
              </a:rPr>
              <a:t>Goal formulation was more likely for </a:t>
            </a:r>
          </a:p>
          <a:p>
            <a:pPr marL="760050" lvl="2"/>
            <a:r>
              <a:rPr lang="en-GB" sz="1800" dirty="0">
                <a:solidFill>
                  <a:schemeClr val="tx2"/>
                </a:solidFill>
              </a:rPr>
              <a:t>pre-schoolers, </a:t>
            </a:r>
          </a:p>
          <a:p>
            <a:pPr marL="760050" lvl="2"/>
            <a:r>
              <a:rPr lang="en-GB" sz="1800" dirty="0">
                <a:solidFill>
                  <a:schemeClr val="tx2"/>
                </a:solidFill>
              </a:rPr>
              <a:t>those with learning difficulties, or </a:t>
            </a:r>
          </a:p>
          <a:p>
            <a:pPr marL="760050" lvl="2"/>
            <a:r>
              <a:rPr lang="en-GB" sz="1800" dirty="0">
                <a:solidFill>
                  <a:schemeClr val="tx2"/>
                </a:solidFill>
              </a:rPr>
              <a:t>those with both hyperactivity disorder and conduct disorder. </a:t>
            </a:r>
          </a:p>
          <a:p>
            <a:endParaRPr lang="en-GB" sz="1600" dirty="0"/>
          </a:p>
          <a:p>
            <a:endParaRPr lang="en-GB" sz="1600" dirty="0"/>
          </a:p>
        </p:txBody>
      </p:sp>
      <p:sp>
        <p:nvSpPr>
          <p:cNvPr id="4" name="Title 3"/>
          <p:cNvSpPr>
            <a:spLocks noGrp="1"/>
          </p:cNvSpPr>
          <p:nvPr>
            <p:ph type="title"/>
          </p:nvPr>
        </p:nvSpPr>
        <p:spPr/>
        <p:txBody>
          <a:bodyPr>
            <a:normAutofit fontScale="90000"/>
          </a:bodyPr>
          <a:lstStyle/>
          <a:p>
            <a:r>
              <a:rPr lang="en-GB" sz="3600" kern="0" dirty="0">
                <a:solidFill>
                  <a:srgbClr val="FFFFFF"/>
                </a:solidFill>
              </a:rPr>
              <a:t>1a. Current practice</a:t>
            </a:r>
            <a:endParaRPr lang="en-GB" dirty="0"/>
          </a:p>
        </p:txBody>
      </p:sp>
      <p:sp>
        <p:nvSpPr>
          <p:cNvPr id="7" name="Content Placeholder 4"/>
          <p:cNvSpPr txBox="1">
            <a:spLocks/>
          </p:cNvSpPr>
          <p:nvPr/>
        </p:nvSpPr>
        <p:spPr>
          <a:xfrm>
            <a:off x="209854" y="5998336"/>
            <a:ext cx="7167576" cy="959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700" dirty="0" err="1">
                <a:solidFill>
                  <a:schemeClr val="tx1"/>
                </a:solidFill>
              </a:rPr>
              <a:t>Edbrooke</a:t>
            </a:r>
            <a:r>
              <a:rPr lang="en-GB" sz="700" dirty="0">
                <a:solidFill>
                  <a:schemeClr val="tx1"/>
                </a:solidFill>
              </a:rPr>
              <a:t>-Childs, J. H., Gondek, D., Deighton, J., Fonagy, P., &amp; Wolpert, M. (2016). When is Sessional Monitoring More Likely in Child and Adolescent Mental Health Services? Administration and Policy in Mental Health and Mental Health Services Research, 43(3), 316-324. </a:t>
            </a:r>
            <a:r>
              <a:rPr lang="en-GB" sz="700" dirty="0" err="1">
                <a:solidFill>
                  <a:schemeClr val="tx1"/>
                </a:solidFill>
              </a:rPr>
              <a:t>doi</a:t>
            </a:r>
            <a:r>
              <a:rPr lang="en-GB" sz="700" dirty="0">
                <a:solidFill>
                  <a:schemeClr val="tx1"/>
                </a:solidFill>
              </a:rPr>
              <a:t>: 10.1007/s10488-016-0725-6. </a:t>
            </a:r>
          </a:p>
          <a:p>
            <a:pPr marL="0" indent="0">
              <a:buNone/>
            </a:pPr>
            <a:r>
              <a:rPr lang="en-GB" sz="700" dirty="0">
                <a:solidFill>
                  <a:schemeClr val="tx1"/>
                </a:solidFill>
              </a:rPr>
              <a:t>Ford, T., </a:t>
            </a:r>
            <a:r>
              <a:rPr lang="en-GB" sz="700" dirty="0" err="1">
                <a:solidFill>
                  <a:schemeClr val="tx1"/>
                </a:solidFill>
              </a:rPr>
              <a:t>Tingay</a:t>
            </a:r>
            <a:r>
              <a:rPr lang="en-GB" sz="700" dirty="0">
                <a:solidFill>
                  <a:schemeClr val="tx1"/>
                </a:solidFill>
              </a:rPr>
              <a:t>, K., &amp; Wolpert, M. (2006). CORC's survey of routine outcome monitoring and national CAMHS dataset developments: a response to Johnston and Gower. Child and Adolescent Mental Health, 11(1), 50–52.</a:t>
            </a:r>
          </a:p>
          <a:p>
            <a:pPr marL="0" indent="0">
              <a:buNone/>
            </a:pPr>
            <a:r>
              <a:rPr lang="en-GB" sz="700" dirty="0">
                <a:solidFill>
                  <a:schemeClr val="tx1"/>
                </a:solidFill>
              </a:rPr>
              <a:t>Jacob, J., De Francesco, D., Deighton, J., Law, D., Wolpert, M., &amp; </a:t>
            </a:r>
            <a:r>
              <a:rPr lang="en-GB" sz="700" dirty="0" err="1">
                <a:solidFill>
                  <a:schemeClr val="tx1"/>
                </a:solidFill>
              </a:rPr>
              <a:t>Edbrooke</a:t>
            </a:r>
            <a:r>
              <a:rPr lang="en-GB" sz="700" dirty="0">
                <a:solidFill>
                  <a:schemeClr val="tx1"/>
                </a:solidFill>
              </a:rPr>
              <a:t>-Childs, J. (2017). </a:t>
            </a:r>
            <a:r>
              <a:rPr lang="en-GB" sz="700" dirty="0">
                <a:solidFill>
                  <a:schemeClr val="tx1"/>
                </a:solidFill>
                <a:hlinkClick r:id="rId3"/>
              </a:rPr>
              <a:t>Goal formulation and tracking in child mental health settings: when is it more likely and is it associated with satisfaction with care</a:t>
            </a:r>
            <a:r>
              <a:rPr lang="en-GB" sz="700" dirty="0">
                <a:solidFill>
                  <a:schemeClr val="tx1"/>
                </a:solidFill>
              </a:rPr>
              <a:t>? European Child &amp; Adolescent Psychiatry. doi:10.1007/s00787-016-0938-y  Considers if goal setting helps therapeutic outcomes. </a:t>
            </a:r>
          </a:p>
          <a:p>
            <a:pPr marL="0" indent="0">
              <a:buNone/>
            </a:pPr>
            <a:endParaRPr lang="en-GB" sz="700" dirty="0">
              <a:solidFill>
                <a:schemeClr val="tx1"/>
              </a:solidFill>
            </a:endParaRPr>
          </a:p>
          <a:p>
            <a:pPr marL="360000"/>
            <a:endParaRPr lang="en-GB" sz="1200" dirty="0"/>
          </a:p>
        </p:txBody>
      </p:sp>
      <p:pic>
        <p:nvPicPr>
          <p:cNvPr id="3" name="Picture 2">
            <a:extLst>
              <a:ext uri="{FF2B5EF4-FFF2-40B4-BE49-F238E27FC236}">
                <a16:creationId xmlns:a16="http://schemas.microsoft.com/office/drawing/2014/main" xmlns="" id="{3EFE6A13-DAB6-4CC6-94F4-B2DE2CAC80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9141" y="1124744"/>
            <a:ext cx="3156577" cy="4737474"/>
          </a:xfrm>
          <a:prstGeom prst="rect">
            <a:avLst/>
          </a:prstGeom>
        </p:spPr>
      </p:pic>
    </p:spTree>
    <p:extLst>
      <p:ext uri="{BB962C8B-B14F-4D97-AF65-F5344CB8AC3E}">
        <p14:creationId xmlns:p14="http://schemas.microsoft.com/office/powerpoint/2010/main" val="4192438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9512" y="1124744"/>
            <a:ext cx="5472608" cy="5040560"/>
          </a:xfrm>
        </p:spPr>
        <p:txBody>
          <a:bodyPr/>
          <a:lstStyle/>
          <a:p>
            <a:r>
              <a:rPr lang="en-GB" sz="1700" dirty="0"/>
              <a:t>Clinicians and CYP in mental and physical health services reported concerns that PROMs could alter therapeutic discussions. </a:t>
            </a:r>
          </a:p>
          <a:p>
            <a:r>
              <a:rPr lang="en-GB" sz="1700" dirty="0"/>
              <a:t>MH service users were concerned measures could alter the pace of clinical discussions at the expense of therapeutic relationships</a:t>
            </a:r>
          </a:p>
          <a:p>
            <a:r>
              <a:rPr lang="en-GB" sz="1700" dirty="0"/>
              <a:t>Physical health service users were concerned that PROMs could direct clinical discussions away from physical health toward MH. </a:t>
            </a:r>
          </a:p>
          <a:p>
            <a:r>
              <a:rPr lang="en-GB" sz="1700" dirty="0"/>
              <a:t>Similar barriers (and facilitators) to person centred care found in CAMHS and adult services:</a:t>
            </a:r>
          </a:p>
          <a:p>
            <a:pPr lvl="1"/>
            <a:r>
              <a:rPr lang="en-GB" sz="1700" dirty="0">
                <a:solidFill>
                  <a:schemeClr val="tx2"/>
                </a:solidFill>
              </a:rPr>
              <a:t>Information sharing/communication, </a:t>
            </a:r>
          </a:p>
          <a:p>
            <a:pPr lvl="1"/>
            <a:r>
              <a:rPr lang="en-GB" sz="1700" dirty="0">
                <a:solidFill>
                  <a:schemeClr val="tx2"/>
                </a:solidFill>
              </a:rPr>
              <a:t>Capacity of service users to be involved and </a:t>
            </a:r>
          </a:p>
          <a:p>
            <a:pPr lvl="1"/>
            <a:r>
              <a:rPr lang="en-GB" sz="1700" dirty="0">
                <a:solidFill>
                  <a:schemeClr val="tx2"/>
                </a:solidFill>
              </a:rPr>
              <a:t>Available resources. </a:t>
            </a:r>
          </a:p>
          <a:p>
            <a:pPr lvl="1"/>
            <a:r>
              <a:rPr lang="en-GB" sz="1700" dirty="0">
                <a:solidFill>
                  <a:schemeClr val="tx2"/>
                </a:solidFill>
              </a:rPr>
              <a:t>The main difference was related to a more complex role of a carer in children/young people services.</a:t>
            </a:r>
          </a:p>
          <a:p>
            <a:endParaRPr lang="en-GB" sz="1600" dirty="0"/>
          </a:p>
          <a:p>
            <a:endParaRPr lang="en-GB" sz="1600" dirty="0"/>
          </a:p>
        </p:txBody>
      </p:sp>
      <p:sp>
        <p:nvSpPr>
          <p:cNvPr id="4" name="Title 3"/>
          <p:cNvSpPr>
            <a:spLocks noGrp="1"/>
          </p:cNvSpPr>
          <p:nvPr>
            <p:ph type="title"/>
          </p:nvPr>
        </p:nvSpPr>
        <p:spPr/>
        <p:txBody>
          <a:bodyPr>
            <a:normAutofit fontScale="90000"/>
          </a:bodyPr>
          <a:lstStyle/>
          <a:p>
            <a:r>
              <a:rPr lang="en-GB" sz="3600" kern="0" dirty="0">
                <a:solidFill>
                  <a:srgbClr val="FFFFFF"/>
                </a:solidFill>
              </a:rPr>
              <a:t>1b. Barriers to use of ROMS</a:t>
            </a:r>
            <a:endParaRPr lang="en-GB" dirty="0"/>
          </a:p>
        </p:txBody>
      </p:sp>
      <p:sp>
        <p:nvSpPr>
          <p:cNvPr id="7" name="Content Placeholder 4"/>
          <p:cNvSpPr txBox="1">
            <a:spLocks/>
          </p:cNvSpPr>
          <p:nvPr/>
        </p:nvSpPr>
        <p:spPr>
          <a:xfrm>
            <a:off x="209854" y="5998336"/>
            <a:ext cx="7167576" cy="959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700" dirty="0">
                <a:solidFill>
                  <a:schemeClr val="tx1"/>
                </a:solidFill>
              </a:rPr>
              <a:t>Wolpert, M., Curtis-Tyler, K., &amp; </a:t>
            </a:r>
            <a:r>
              <a:rPr lang="en-GB" sz="700" dirty="0" err="1">
                <a:solidFill>
                  <a:schemeClr val="tx1"/>
                </a:solidFill>
              </a:rPr>
              <a:t>Edbrooke</a:t>
            </a:r>
            <a:r>
              <a:rPr lang="en-GB" sz="700" dirty="0">
                <a:solidFill>
                  <a:schemeClr val="tx1"/>
                </a:solidFill>
              </a:rPr>
              <a:t>-Childs, J. (2016). A Qualitative Exploration of Patient and Clinician Views on Patient Reported Outcome Measures in Child Mental Health and Diabetes Services. Administration and Policy in Mental Health and Mental Health Services Research, 43(3), 309-315. </a:t>
            </a:r>
            <a:r>
              <a:rPr lang="en-GB" sz="700" dirty="0" err="1">
                <a:solidFill>
                  <a:schemeClr val="tx1"/>
                </a:solidFill>
              </a:rPr>
              <a:t>doi</a:t>
            </a:r>
            <a:r>
              <a:rPr lang="en-GB" sz="700" dirty="0">
                <a:solidFill>
                  <a:schemeClr val="tx1"/>
                </a:solidFill>
              </a:rPr>
              <a:t>: 10.1007/s10488-014-0586-9. </a:t>
            </a:r>
          </a:p>
          <a:p>
            <a:pPr marL="0" indent="0">
              <a:buNone/>
            </a:pPr>
            <a:r>
              <a:rPr lang="en-GB" sz="700" dirty="0"/>
              <a:t>Gondek, D., </a:t>
            </a:r>
            <a:r>
              <a:rPr lang="en-GB" sz="700" dirty="0" err="1"/>
              <a:t>Edbrooke</a:t>
            </a:r>
            <a:r>
              <a:rPr lang="en-GB" sz="700" dirty="0"/>
              <a:t>-Childs, J., </a:t>
            </a:r>
            <a:r>
              <a:rPr lang="en-GB" sz="700" dirty="0" err="1"/>
              <a:t>Velikonja</a:t>
            </a:r>
            <a:r>
              <a:rPr lang="en-GB" sz="700" dirty="0"/>
              <a:t>, T., Chapman, L., Saunders, F., Hayes, D., &amp; Wolpert, M. (2016). Facilitators and barriers to person-centred care in child and young people mental health services: a systematic review. Clinical Psychology and Psychotherapy. </a:t>
            </a:r>
            <a:r>
              <a:rPr lang="en-GB" sz="700" dirty="0" err="1"/>
              <a:t>doi</a:t>
            </a:r>
            <a:r>
              <a:rPr lang="en-GB" sz="700" dirty="0"/>
              <a:t>: 10.1002/cpp.2052  review of Gleeson, H., Calderon, A., Swami, V., Deighton, J., Wolpert, M., &amp; </a:t>
            </a:r>
            <a:r>
              <a:rPr lang="en-GB" sz="700" dirty="0" err="1"/>
              <a:t>Edbrooke</a:t>
            </a:r>
            <a:r>
              <a:rPr lang="en-GB" sz="700" dirty="0"/>
              <a:t>-Childs, J. (2016). Systematic review of approaches to using patient experience data for quality improvement in healthcare settings. BMJ Open. doi:10.1136/bmjopen-2016-011907</a:t>
            </a:r>
          </a:p>
          <a:p>
            <a:pPr marL="0" indent="0">
              <a:buFont typeface="Arial" panose="020B0604020202020204" pitchFamily="34" charset="0"/>
              <a:buNone/>
            </a:pPr>
            <a:endParaRPr lang="en-GB" sz="700" dirty="0">
              <a:solidFill>
                <a:schemeClr val="tx1"/>
              </a:solidFill>
            </a:endParaRPr>
          </a:p>
          <a:p>
            <a:pPr marL="360000"/>
            <a:endParaRPr lang="en-GB" sz="1200" dirty="0"/>
          </a:p>
        </p:txBody>
      </p:sp>
      <p:pic>
        <p:nvPicPr>
          <p:cNvPr id="8" name="Picture 7">
            <a:extLst>
              <a:ext uri="{FF2B5EF4-FFF2-40B4-BE49-F238E27FC236}">
                <a16:creationId xmlns:a16="http://schemas.microsoft.com/office/drawing/2014/main" xmlns="" id="{432ABC93-EDD4-4181-8A11-1F615AF33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9141" y="1124744"/>
            <a:ext cx="3156577" cy="4737474"/>
          </a:xfrm>
          <a:prstGeom prst="rect">
            <a:avLst/>
          </a:prstGeom>
        </p:spPr>
      </p:pic>
    </p:spTree>
    <p:extLst>
      <p:ext uri="{BB962C8B-B14F-4D97-AF65-F5344CB8AC3E}">
        <p14:creationId xmlns:p14="http://schemas.microsoft.com/office/powerpoint/2010/main" val="2265243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706705" y="1219064"/>
            <a:ext cx="5472608" cy="4680520"/>
          </a:xfrm>
        </p:spPr>
        <p:txBody>
          <a:bodyPr/>
          <a:lstStyle/>
          <a:p>
            <a:r>
              <a:rPr lang="en-GB" sz="2000" dirty="0"/>
              <a:t>Training and ongoing support facilitated  implementing outcome monitoring at a service- and session-level. </a:t>
            </a:r>
          </a:p>
          <a:p>
            <a:r>
              <a:rPr lang="en-GB" sz="2000" dirty="0"/>
              <a:t>Clinicians who reported higher levels of use of cognitive behaviour or humanistic approaches had higher levels of PROM use. </a:t>
            </a:r>
          </a:p>
          <a:p>
            <a:r>
              <a:rPr lang="en-GB" sz="2000" dirty="0"/>
              <a:t>Clinicians who received training had higher levels of self-efficacy regarding PROMs.</a:t>
            </a:r>
          </a:p>
          <a:p>
            <a:r>
              <a:rPr lang="en-GB" sz="2000" dirty="0"/>
              <a:t>Clinicians with more positive attitudes or self-efficacy regarding PROMs had higher levels of PROM use than clinicians with less positive attitudes or self-efficacy regarding PROMs.</a:t>
            </a:r>
          </a:p>
          <a:p>
            <a:pPr marL="0" indent="0">
              <a:buNone/>
            </a:pPr>
            <a:r>
              <a:rPr lang="en-GB" sz="1200" dirty="0"/>
              <a:t>. </a:t>
            </a:r>
          </a:p>
        </p:txBody>
      </p:sp>
      <p:sp>
        <p:nvSpPr>
          <p:cNvPr id="4" name="Title 3"/>
          <p:cNvSpPr>
            <a:spLocks noGrp="1"/>
          </p:cNvSpPr>
          <p:nvPr>
            <p:ph type="title"/>
          </p:nvPr>
        </p:nvSpPr>
        <p:spPr/>
        <p:txBody>
          <a:bodyPr>
            <a:normAutofit fontScale="90000"/>
          </a:bodyPr>
          <a:lstStyle/>
          <a:p>
            <a:r>
              <a:rPr lang="en-GB" sz="3600" kern="0" dirty="0">
                <a:solidFill>
                  <a:srgbClr val="FFFFFF"/>
                </a:solidFill>
              </a:rPr>
              <a:t>1c. Facilitators to use ROMS</a:t>
            </a:r>
            <a:r>
              <a:rPr lang="en-US" sz="1800" b="0" kern="0" dirty="0">
                <a:solidFill>
                  <a:sysClr val="windowText" lastClr="000000"/>
                </a:solidFill>
              </a:rPr>
              <a:t>		</a:t>
            </a:r>
            <a:endParaRPr lang="en-GB" dirty="0"/>
          </a:p>
        </p:txBody>
      </p:sp>
      <p:sp>
        <p:nvSpPr>
          <p:cNvPr id="8" name="Content Placeholder 4"/>
          <p:cNvSpPr txBox="1">
            <a:spLocks/>
          </p:cNvSpPr>
          <p:nvPr/>
        </p:nvSpPr>
        <p:spPr>
          <a:xfrm>
            <a:off x="313000" y="5993904"/>
            <a:ext cx="7211328"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900" dirty="0">
                <a:solidFill>
                  <a:schemeClr val="tx1"/>
                </a:solidFill>
              </a:rPr>
              <a:t>Sharples, E., Qin, C., </a:t>
            </a:r>
            <a:r>
              <a:rPr lang="en-GB" sz="900" dirty="0" err="1">
                <a:solidFill>
                  <a:schemeClr val="tx1"/>
                </a:solidFill>
              </a:rPr>
              <a:t>Goveas</a:t>
            </a:r>
            <a:r>
              <a:rPr lang="en-GB" sz="900" dirty="0">
                <a:solidFill>
                  <a:schemeClr val="tx1"/>
                </a:solidFill>
              </a:rPr>
              <a:t>, V., </a:t>
            </a:r>
            <a:r>
              <a:rPr lang="en-GB" sz="900" dirty="0" err="1">
                <a:solidFill>
                  <a:schemeClr val="tx1"/>
                </a:solidFill>
              </a:rPr>
              <a:t>Gondek</a:t>
            </a:r>
            <a:r>
              <a:rPr lang="en-GB" sz="900" dirty="0">
                <a:solidFill>
                  <a:schemeClr val="tx1"/>
                </a:solidFill>
              </a:rPr>
              <a:t>, D., </a:t>
            </a:r>
            <a:r>
              <a:rPr lang="en-GB" sz="900" dirty="0" err="1">
                <a:solidFill>
                  <a:schemeClr val="tx1"/>
                </a:solidFill>
              </a:rPr>
              <a:t>Deighton</a:t>
            </a:r>
            <a:r>
              <a:rPr lang="en-GB" sz="900" dirty="0">
                <a:solidFill>
                  <a:schemeClr val="tx1"/>
                </a:solidFill>
              </a:rPr>
              <a:t>, J., Wolpert, M., &amp; </a:t>
            </a:r>
            <a:r>
              <a:rPr lang="en-GB" sz="900" dirty="0" err="1">
                <a:solidFill>
                  <a:schemeClr val="tx1"/>
                </a:solidFill>
              </a:rPr>
              <a:t>Edbrooke</a:t>
            </a:r>
            <a:r>
              <a:rPr lang="en-GB" sz="900" dirty="0">
                <a:solidFill>
                  <a:schemeClr val="tx1"/>
                </a:solidFill>
              </a:rPr>
              <a:t>-Childs, J. (2016). A qualitative exploration of attitudes towards the use of outcome measures in child and adolescent mental health services. Clinical Child Psychology and Psychiatry. </a:t>
            </a:r>
            <a:r>
              <a:rPr lang="en-GB" sz="900" dirty="0" err="1">
                <a:solidFill>
                  <a:schemeClr val="tx1"/>
                </a:solidFill>
              </a:rPr>
              <a:t>doi</a:t>
            </a:r>
            <a:r>
              <a:rPr lang="en-GB" sz="900" dirty="0">
                <a:solidFill>
                  <a:schemeClr val="tx1"/>
                </a:solidFill>
              </a:rPr>
              <a:t>: 10.1177/1359104516652929 </a:t>
            </a:r>
          </a:p>
          <a:p>
            <a:pPr marL="0" indent="0">
              <a:buNone/>
            </a:pPr>
            <a:r>
              <a:rPr lang="en-GB" sz="900" dirty="0" err="1">
                <a:solidFill>
                  <a:schemeClr val="tx1"/>
                </a:solidFill>
              </a:rPr>
              <a:t>Edbrooke</a:t>
            </a:r>
            <a:r>
              <a:rPr lang="en-GB" sz="900" dirty="0">
                <a:solidFill>
                  <a:schemeClr val="tx1"/>
                </a:solidFill>
              </a:rPr>
              <a:t>-Childs, J., Barry, D., Rodriguez, I., Papageorgiou, D., Wolpert, M., &amp; Schulz, J. (in press). Patient reported outcome measures in child and adolescent mental health services: Associations between clinician demographic characteristics, attitudes, and efficacy. Child and Adolescent Mental Health.</a:t>
            </a:r>
          </a:p>
          <a:p>
            <a:endParaRPr lang="en-GB" sz="900" dirty="0"/>
          </a:p>
          <a:p>
            <a:endParaRPr lang="en-GB" sz="900" b="1" dirty="0">
              <a:solidFill>
                <a:schemeClr val="tx1"/>
              </a:solidFill>
            </a:endParaRPr>
          </a:p>
          <a:p>
            <a:endParaRPr lang="en-GB" sz="900" dirty="0">
              <a:solidFill>
                <a:schemeClr val="tx1"/>
              </a:solidFill>
            </a:endParaRPr>
          </a:p>
          <a:p>
            <a:pPr marL="360000"/>
            <a:endParaRPr lang="en-GB" sz="900" dirty="0"/>
          </a:p>
        </p:txBody>
      </p:sp>
      <p:pic>
        <p:nvPicPr>
          <p:cNvPr id="3" name="Picture 2">
            <a:extLst>
              <a:ext uri="{FF2B5EF4-FFF2-40B4-BE49-F238E27FC236}">
                <a16:creationId xmlns:a16="http://schemas.microsoft.com/office/drawing/2014/main" xmlns="" id="{F0898F28-F0CB-48E1-A3E8-B71ADA2B84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360" t="11967" r="38189" b="16721"/>
          <a:stretch/>
        </p:blipFill>
        <p:spPr>
          <a:xfrm>
            <a:off x="95776" y="1150062"/>
            <a:ext cx="3610929" cy="4680520"/>
          </a:xfrm>
          <a:prstGeom prst="rect">
            <a:avLst/>
          </a:prstGeom>
        </p:spPr>
      </p:pic>
    </p:spTree>
    <p:extLst>
      <p:ext uri="{BB962C8B-B14F-4D97-AF65-F5344CB8AC3E}">
        <p14:creationId xmlns:p14="http://schemas.microsoft.com/office/powerpoint/2010/main" val="1045517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9512" y="1124744"/>
            <a:ext cx="8784976" cy="4597971"/>
          </a:xfrm>
        </p:spPr>
        <p:txBody>
          <a:bodyPr/>
          <a:lstStyle/>
          <a:p>
            <a:r>
              <a:rPr lang="en-GB" sz="2000" dirty="0"/>
              <a:t>After training, supervisors had more positive attitudes to administering and using feedback from PROMs and higher levels of self-efficacy about using PROMs in supervision.</a:t>
            </a:r>
            <a:br>
              <a:rPr lang="en-GB" sz="2000" dirty="0"/>
            </a:br>
            <a:endParaRPr lang="en-GB" sz="2000" dirty="0"/>
          </a:p>
          <a:p>
            <a:r>
              <a:rPr lang="en-GB" sz="2000" dirty="0"/>
              <a:t>A key part of training was giving professionals time to consider how to use measures in a way that fits with their approach and their patients.</a:t>
            </a:r>
            <a:br>
              <a:rPr lang="en-GB" sz="2000" dirty="0"/>
            </a:br>
            <a:endParaRPr lang="en-GB" sz="2000" dirty="0"/>
          </a:p>
          <a:p>
            <a:r>
              <a:rPr lang="en-GB" sz="2000" dirty="0"/>
              <a:t>Training in how to use &amp; interpret data from service users and use data to improve the quality of services was identified in a systematic review.</a:t>
            </a:r>
            <a:r>
              <a:rPr lang="en-GB" sz="1800" dirty="0"/>
              <a:t/>
            </a:r>
            <a:br>
              <a:rPr lang="en-GB" sz="1800" dirty="0"/>
            </a:br>
            <a:endParaRPr lang="en-GB" sz="1800" dirty="0"/>
          </a:p>
        </p:txBody>
      </p:sp>
      <p:sp>
        <p:nvSpPr>
          <p:cNvPr id="4" name="Title 3"/>
          <p:cNvSpPr>
            <a:spLocks noGrp="1"/>
          </p:cNvSpPr>
          <p:nvPr>
            <p:ph type="title"/>
          </p:nvPr>
        </p:nvSpPr>
        <p:spPr/>
        <p:txBody>
          <a:bodyPr>
            <a:normAutofit fontScale="90000"/>
          </a:bodyPr>
          <a:lstStyle/>
          <a:p>
            <a:r>
              <a:rPr lang="en-GB" sz="3600" dirty="0"/>
              <a:t>1d. Changing professional behaviour		</a:t>
            </a:r>
            <a:endParaRPr lang="en-GB" dirty="0"/>
          </a:p>
        </p:txBody>
      </p:sp>
      <p:sp>
        <p:nvSpPr>
          <p:cNvPr id="2" name="TextBox 1"/>
          <p:cNvSpPr txBox="1"/>
          <p:nvPr/>
        </p:nvSpPr>
        <p:spPr>
          <a:xfrm>
            <a:off x="0" y="5938739"/>
            <a:ext cx="7596336" cy="646331"/>
          </a:xfrm>
          <a:prstGeom prst="rect">
            <a:avLst/>
          </a:prstGeom>
          <a:noFill/>
        </p:spPr>
        <p:txBody>
          <a:bodyPr wrap="square" rtlCol="0">
            <a:spAutoFit/>
          </a:bodyPr>
          <a:lstStyle/>
          <a:p>
            <a:r>
              <a:rPr lang="en-GB" sz="700" dirty="0" err="1"/>
              <a:t>Edbrooke</a:t>
            </a:r>
            <a:r>
              <a:rPr lang="en-GB" sz="700" dirty="0"/>
              <a:t>-Childs, J., Wolpert, M., &amp; </a:t>
            </a:r>
            <a:r>
              <a:rPr lang="en-GB" sz="700" dirty="0" err="1"/>
              <a:t>Deighton</a:t>
            </a:r>
            <a:r>
              <a:rPr lang="en-GB" sz="700" dirty="0"/>
              <a:t>, J. (2016). Using Patient Reported Outcome Measures to Improve Service Effectiveness (UPROMISE): Training clinicians to Use Outcome Measures in Child Mental Health. Administration and Policy in Mental Health and Mental Health Services Research, 43(3), 302-308. </a:t>
            </a:r>
            <a:r>
              <a:rPr lang="en-GB" sz="700" dirty="0" err="1"/>
              <a:t>doi</a:t>
            </a:r>
            <a:r>
              <a:rPr lang="en-GB" sz="700" dirty="0"/>
              <a:t>: 10.1007/s10488-014-0600-2.</a:t>
            </a:r>
          </a:p>
          <a:p>
            <a:r>
              <a:rPr lang="en-GB" sz="700" dirty="0"/>
              <a:t>Fullerton, M., </a:t>
            </a:r>
            <a:r>
              <a:rPr lang="en-GB" sz="700" dirty="0" err="1"/>
              <a:t>Edbrooke</a:t>
            </a:r>
            <a:r>
              <a:rPr lang="en-GB" sz="700" dirty="0"/>
              <a:t>-Childs, J., Law, D., Martin, K., Whelan, I., &amp; Wolpert, M. (2017). Using patient-reported outcome measures to improve service effectiveness for supervisors: a mixed-methods evaluation of supervisors' attitudes and self-efficacy after training to use outcome measures in child mental health. Child and Adolescent Mental Health. </a:t>
            </a:r>
            <a:r>
              <a:rPr lang="en-GB" sz="700" dirty="0" err="1"/>
              <a:t>doi</a:t>
            </a:r>
            <a:r>
              <a:rPr lang="en-GB" sz="700" dirty="0"/>
              <a:t>: 10.1111/camh.12206 </a:t>
            </a:r>
          </a:p>
          <a:p>
            <a:endParaRPr lang="en-GB" sz="800" dirty="0"/>
          </a:p>
        </p:txBody>
      </p:sp>
    </p:spTree>
    <p:extLst>
      <p:ext uri="{BB962C8B-B14F-4D97-AF65-F5344CB8AC3E}">
        <p14:creationId xmlns:p14="http://schemas.microsoft.com/office/powerpoint/2010/main" val="180123271"/>
      </p:ext>
    </p:extLst>
  </p:cSld>
  <p:clrMapOvr>
    <a:masterClrMapping/>
  </p:clrMapOvr>
</p:sld>
</file>

<file path=ppt/theme/theme1.xml><?xml version="1.0" encoding="utf-8"?>
<a:theme xmlns:a="http://schemas.openxmlformats.org/drawingml/2006/main" name="CORC ppt">
  <a:themeElements>
    <a:clrScheme name="CORC Colours">
      <a:dk1>
        <a:sysClr val="windowText" lastClr="000000"/>
      </a:dk1>
      <a:lt1>
        <a:srgbClr val="FFFFFF"/>
      </a:lt1>
      <a:dk2>
        <a:srgbClr val="146767"/>
      </a:dk2>
      <a:lt2>
        <a:srgbClr val="144066"/>
      </a:lt2>
      <a:accent1>
        <a:srgbClr val="3ABAC8"/>
      </a:accent1>
      <a:accent2>
        <a:srgbClr val="EA642C"/>
      </a:accent2>
      <a:accent3>
        <a:srgbClr val="7BC8CA"/>
      </a:accent3>
      <a:accent4>
        <a:srgbClr val="7DA4C8"/>
      </a:accent4>
      <a:accent5>
        <a:srgbClr val="3D85C6"/>
      </a:accent5>
      <a:accent6>
        <a:srgbClr val="662316"/>
      </a:accent6>
      <a:hlink>
        <a:srgbClr val="EA642C"/>
      </a:hlink>
      <a:folHlink>
        <a:srgbClr val="C98B7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RC_Report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CORC ppt</Template>
  <TotalTime>1058</TotalTime>
  <Words>2516</Words>
  <Application>Microsoft Office PowerPoint</Application>
  <PresentationFormat>On-screen Show (4:3)</PresentationFormat>
  <Paragraphs>228</Paragraphs>
  <Slides>29</Slides>
  <Notes>16</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CORC ppt</vt:lpstr>
      <vt:lpstr>CORC_ReportTheme1</vt:lpstr>
      <vt:lpstr>A review of CORC research findings from 2012 - 2017</vt:lpstr>
      <vt:lpstr>Contents</vt:lpstr>
      <vt:lpstr>CORC research agenda</vt:lpstr>
      <vt:lpstr>CORC key research questions</vt:lpstr>
      <vt:lpstr>1. How can we embed best practice in routine outcome monitoring and use of feedback? </vt:lpstr>
      <vt:lpstr>1a. Current practice</vt:lpstr>
      <vt:lpstr>1b. Barriers to use of ROMS</vt:lpstr>
      <vt:lpstr>1c. Facilitators to use ROMS  </vt:lpstr>
      <vt:lpstr>1d. Changing professional behaviour  </vt:lpstr>
      <vt:lpstr>2. How best to measure change in mental health over time?</vt:lpstr>
      <vt:lpstr>2a. Determining best practice</vt:lpstr>
      <vt:lpstr>PowerPoint Presentation</vt:lpstr>
      <vt:lpstr>2b. Considering goals as outcome measures    </vt:lpstr>
      <vt:lpstr>2b. Considering goals</vt:lpstr>
      <vt:lpstr>3. Evaluating the impact of interventions</vt:lpstr>
      <vt:lpstr>3a. Impact of use of ROMS     </vt:lpstr>
      <vt:lpstr>3b.  Impact of “best practice” routine care; CYP IAPT data</vt:lpstr>
      <vt:lpstr>3c. Impact of “evidence based” practice</vt:lpstr>
      <vt:lpstr>3d. Impact of shared decision making</vt:lpstr>
      <vt:lpstr>3e. Impact of service and population variation</vt:lpstr>
      <vt:lpstr>4. Who is accessing services?</vt:lpstr>
      <vt:lpstr>7. Considering Service Use: Work progress Wolpert et al</vt:lpstr>
      <vt:lpstr>4b. Impact of ethnicity on access routes </vt:lpstr>
      <vt:lpstr>4c. Are services seeing more troubled young people</vt:lpstr>
      <vt:lpstr>5. How best to reflect on evidence about practice, and challenge orthodoxy when relevant? </vt:lpstr>
      <vt:lpstr>5a. Using data for improvement</vt:lpstr>
      <vt:lpstr>5b. championing use of FUPS data</vt:lpstr>
      <vt:lpstr>5c leading narrative on new ways of thinking about how best to intervene</vt:lpstr>
      <vt:lpstr>A review of CORC research findings from 2012 - 2017</vt:lpstr>
    </vt:vector>
  </TitlesOfParts>
  <Company>The Anna Freud Centre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Neale</dc:creator>
  <cp:lastModifiedBy>Julian Childs</cp:lastModifiedBy>
  <cp:revision>101</cp:revision>
  <cp:lastPrinted>2017-07-20T10:09:03Z</cp:lastPrinted>
  <dcterms:created xsi:type="dcterms:W3CDTF">2016-08-23T09:12:50Z</dcterms:created>
  <dcterms:modified xsi:type="dcterms:W3CDTF">2017-11-21T07:50:23Z</dcterms:modified>
</cp:coreProperties>
</file>