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83" r:id="rId2"/>
    <p:sldId id="291" r:id="rId3"/>
    <p:sldId id="257" r:id="rId4"/>
    <p:sldId id="271" r:id="rId5"/>
    <p:sldId id="260" r:id="rId6"/>
    <p:sldId id="302" r:id="rId7"/>
    <p:sldId id="290" r:id="rId8"/>
    <p:sldId id="285" r:id="rId9"/>
    <p:sldId id="287" r:id="rId10"/>
    <p:sldId id="295" r:id="rId11"/>
    <p:sldId id="288" r:id="rId12"/>
    <p:sldId id="296" r:id="rId13"/>
    <p:sldId id="289" r:id="rId14"/>
    <p:sldId id="297" r:id="rId15"/>
    <p:sldId id="298" r:id="rId16"/>
    <p:sldId id="300" r:id="rId17"/>
    <p:sldId id="293" r:id="rId18"/>
    <p:sldId id="301" r:id="rId19"/>
    <p:sldId id="299" r:id="rId20"/>
    <p:sldId id="292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FC77096-D235-409B-9832-187B516FEB25}">
          <p14:sldIdLst>
            <p14:sldId id="283"/>
            <p14:sldId id="291"/>
            <p14:sldId id="257"/>
            <p14:sldId id="271"/>
          </p14:sldIdLst>
        </p14:section>
        <p14:section name="Untitled Section" id="{28A7FD13-5BA4-4F6D-8639-C9A65207B6BD}">
          <p14:sldIdLst>
            <p14:sldId id="260"/>
            <p14:sldId id="302"/>
            <p14:sldId id="290"/>
            <p14:sldId id="285"/>
            <p14:sldId id="287"/>
            <p14:sldId id="295"/>
            <p14:sldId id="288"/>
            <p14:sldId id="296"/>
            <p14:sldId id="289"/>
            <p14:sldId id="297"/>
            <p14:sldId id="298"/>
            <p14:sldId id="300"/>
            <p14:sldId id="293"/>
            <p14:sldId id="301"/>
            <p14:sldId id="299"/>
            <p14:sldId id="292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587" autoAdjust="0"/>
    <p:restoredTop sz="81883" autoAdjust="0"/>
  </p:normalViewPr>
  <p:slideViewPr>
    <p:cSldViewPr>
      <p:cViewPr>
        <p:scale>
          <a:sx n="70" d="100"/>
          <a:sy n="70" d="100"/>
        </p:scale>
        <p:origin x="-105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31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8BAEC1-25D7-4840-B4F8-77F498906E15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6E5F4D83-0DB8-46BD-8B80-9B0D5DD9E1DD}">
      <dgm:prSet/>
      <dgm:spPr/>
      <dgm:t>
        <a:bodyPr/>
        <a:lstStyle/>
        <a:p>
          <a:pPr rtl="0"/>
          <a:r>
            <a:rPr lang="en-US" dirty="0" smtClean="0"/>
            <a:t>2015-2016 CAMHS KPIs</a:t>
          </a:r>
          <a:endParaRPr lang="en-GB" dirty="0"/>
        </a:p>
      </dgm:t>
    </dgm:pt>
    <dgm:pt modelId="{3B8648C3-A493-4DFD-9FBA-1530EB894D67}" type="parTrans" cxnId="{A82D0E3D-6332-47EE-8F68-88FD0C3C2479}">
      <dgm:prSet/>
      <dgm:spPr/>
      <dgm:t>
        <a:bodyPr/>
        <a:lstStyle/>
        <a:p>
          <a:endParaRPr lang="en-GB"/>
        </a:p>
      </dgm:t>
    </dgm:pt>
    <dgm:pt modelId="{789BC1BC-736B-4F6F-AA56-B45784C2DE63}" type="sibTrans" cxnId="{A82D0E3D-6332-47EE-8F68-88FD0C3C2479}">
      <dgm:prSet/>
      <dgm:spPr/>
      <dgm:t>
        <a:bodyPr/>
        <a:lstStyle/>
        <a:p>
          <a:endParaRPr lang="en-GB"/>
        </a:p>
      </dgm:t>
    </dgm:pt>
    <dgm:pt modelId="{07D2E947-C389-4651-8C4F-6602EFA99F0E}">
      <dgm:prSet/>
      <dgm:spPr/>
      <dgm:t>
        <a:bodyPr/>
        <a:lstStyle/>
        <a:p>
          <a:pPr rtl="0"/>
          <a:r>
            <a:rPr lang="en-US" smtClean="0"/>
            <a:t>CAMHS Admissions to Adult Wards</a:t>
          </a:r>
          <a:endParaRPr lang="en-GB"/>
        </a:p>
      </dgm:t>
    </dgm:pt>
    <dgm:pt modelId="{32551C6A-9A52-4242-9435-D8DBB8977998}" type="parTrans" cxnId="{AD2F7939-F949-4E6F-ABC0-E42490C7EA9F}">
      <dgm:prSet/>
      <dgm:spPr/>
      <dgm:t>
        <a:bodyPr/>
        <a:lstStyle/>
        <a:p>
          <a:endParaRPr lang="en-GB"/>
        </a:p>
      </dgm:t>
    </dgm:pt>
    <dgm:pt modelId="{E6638E4D-9333-4BF7-8319-4A53FA412B50}" type="sibTrans" cxnId="{AD2F7939-F949-4E6F-ABC0-E42490C7EA9F}">
      <dgm:prSet/>
      <dgm:spPr/>
      <dgm:t>
        <a:bodyPr/>
        <a:lstStyle/>
        <a:p>
          <a:endParaRPr lang="en-GB"/>
        </a:p>
      </dgm:t>
    </dgm:pt>
    <dgm:pt modelId="{817C5A2C-A29A-4ABF-803A-DC516E10D70C}">
      <dgm:prSet/>
      <dgm:spPr/>
      <dgm:t>
        <a:bodyPr/>
        <a:lstStyle/>
        <a:p>
          <a:pPr rtl="0"/>
          <a:r>
            <a:rPr lang="en-US" smtClean="0"/>
            <a:t>Activity referral data </a:t>
          </a:r>
          <a:endParaRPr lang="en-GB"/>
        </a:p>
      </dgm:t>
    </dgm:pt>
    <dgm:pt modelId="{815FF06C-C199-47E1-A323-6D8EB638625E}" type="parTrans" cxnId="{AFB9A799-8353-4302-9519-FF21DFC6AAD3}">
      <dgm:prSet/>
      <dgm:spPr/>
      <dgm:t>
        <a:bodyPr/>
        <a:lstStyle/>
        <a:p>
          <a:endParaRPr lang="en-GB"/>
        </a:p>
      </dgm:t>
    </dgm:pt>
    <dgm:pt modelId="{D8BBAAEC-451C-4726-B99E-8F7F9CDB7229}" type="sibTrans" cxnId="{AFB9A799-8353-4302-9519-FF21DFC6AAD3}">
      <dgm:prSet/>
      <dgm:spPr/>
      <dgm:t>
        <a:bodyPr/>
        <a:lstStyle/>
        <a:p>
          <a:endParaRPr lang="en-GB"/>
        </a:p>
      </dgm:t>
    </dgm:pt>
    <dgm:pt modelId="{B423CBA3-C13E-47D2-B6EF-2A7868D800EF}">
      <dgm:prSet/>
      <dgm:spPr/>
      <dgm:t>
        <a:bodyPr/>
        <a:lstStyle/>
        <a:p>
          <a:pPr rtl="0"/>
          <a:r>
            <a:rPr lang="en-US" smtClean="0"/>
            <a:t>2015-2016 Voice of the Child Consultation  </a:t>
          </a:r>
          <a:endParaRPr lang="en-GB"/>
        </a:p>
      </dgm:t>
    </dgm:pt>
    <dgm:pt modelId="{D94EC81D-75C5-4C52-ABB1-D8D1F8294DC5}" type="parTrans" cxnId="{285EED94-5A0C-44CA-8859-1ED06CA8D652}">
      <dgm:prSet/>
      <dgm:spPr/>
      <dgm:t>
        <a:bodyPr/>
        <a:lstStyle/>
        <a:p>
          <a:endParaRPr lang="en-GB"/>
        </a:p>
      </dgm:t>
    </dgm:pt>
    <dgm:pt modelId="{BBE9C043-FF7F-469B-918F-EC4520CA00A8}" type="sibTrans" cxnId="{285EED94-5A0C-44CA-8859-1ED06CA8D652}">
      <dgm:prSet/>
      <dgm:spPr/>
      <dgm:t>
        <a:bodyPr/>
        <a:lstStyle/>
        <a:p>
          <a:endParaRPr lang="en-GB"/>
        </a:p>
      </dgm:t>
    </dgm:pt>
    <dgm:pt modelId="{9CF081CC-8F63-4AA0-B625-C10AD8F30325}">
      <dgm:prSet/>
      <dgm:spPr/>
      <dgm:t>
        <a:bodyPr/>
        <a:lstStyle/>
        <a:p>
          <a:pPr rtl="0"/>
          <a:r>
            <a:rPr lang="en-US" smtClean="0"/>
            <a:t>Quality standards were developed through consultation and focus groups with CYP</a:t>
          </a:r>
          <a:endParaRPr lang="en-GB"/>
        </a:p>
      </dgm:t>
    </dgm:pt>
    <dgm:pt modelId="{D93051C4-F01B-4A59-AA74-D73879632188}" type="parTrans" cxnId="{5236A7FE-5C96-4B8E-BF13-D80C38C2C2EC}">
      <dgm:prSet/>
      <dgm:spPr/>
      <dgm:t>
        <a:bodyPr/>
        <a:lstStyle/>
        <a:p>
          <a:endParaRPr lang="en-GB"/>
        </a:p>
      </dgm:t>
    </dgm:pt>
    <dgm:pt modelId="{B731C93B-2012-4CF2-BC9A-C8D49805077A}" type="sibTrans" cxnId="{5236A7FE-5C96-4B8E-BF13-D80C38C2C2EC}">
      <dgm:prSet/>
      <dgm:spPr/>
      <dgm:t>
        <a:bodyPr/>
        <a:lstStyle/>
        <a:p>
          <a:endParaRPr lang="en-GB"/>
        </a:p>
      </dgm:t>
    </dgm:pt>
    <dgm:pt modelId="{DADB873F-A081-4E2B-933C-A9B7734BD66D}">
      <dgm:prSet/>
      <dgm:spPr/>
      <dgm:t>
        <a:bodyPr/>
        <a:lstStyle/>
        <a:p>
          <a:pPr rtl="0"/>
          <a:r>
            <a:rPr lang="en-US" dirty="0" smtClean="0"/>
            <a:t>Measures were agree with Clinicians and steering group </a:t>
          </a:r>
          <a:endParaRPr lang="en-GB" dirty="0"/>
        </a:p>
      </dgm:t>
    </dgm:pt>
    <dgm:pt modelId="{71EE5E1E-E9C1-40E4-9497-A5B2EDC36C6B}" type="parTrans" cxnId="{23A804ED-5747-4C99-AE59-B5680A1F9932}">
      <dgm:prSet/>
      <dgm:spPr/>
      <dgm:t>
        <a:bodyPr/>
        <a:lstStyle/>
        <a:p>
          <a:endParaRPr lang="en-GB"/>
        </a:p>
      </dgm:t>
    </dgm:pt>
    <dgm:pt modelId="{4EDE3F16-5FD2-4F63-8E16-97CB65038B32}" type="sibTrans" cxnId="{23A804ED-5747-4C99-AE59-B5680A1F9932}">
      <dgm:prSet/>
      <dgm:spPr/>
      <dgm:t>
        <a:bodyPr/>
        <a:lstStyle/>
        <a:p>
          <a:endParaRPr lang="en-GB"/>
        </a:p>
      </dgm:t>
    </dgm:pt>
    <dgm:pt modelId="{2F241D58-B645-43C4-8E22-EE3FE66736BE}">
      <dgm:prSet/>
      <dgm:spPr/>
      <dgm:t>
        <a:bodyPr/>
        <a:lstStyle/>
        <a:p>
          <a:pPr rtl="0"/>
          <a:r>
            <a:rPr lang="en-US" smtClean="0"/>
            <a:t>2016-17 Cross system outcome framework piloted</a:t>
          </a:r>
          <a:endParaRPr lang="en-GB"/>
        </a:p>
      </dgm:t>
    </dgm:pt>
    <dgm:pt modelId="{DBCB3A9A-9393-4C24-AAF5-AA1143CC5F06}" type="parTrans" cxnId="{4E723B5A-6F6A-4596-8F72-E68BA10CBF77}">
      <dgm:prSet/>
      <dgm:spPr/>
      <dgm:t>
        <a:bodyPr/>
        <a:lstStyle/>
        <a:p>
          <a:endParaRPr lang="en-GB"/>
        </a:p>
      </dgm:t>
    </dgm:pt>
    <dgm:pt modelId="{1B469059-1489-4D2F-AB18-994CBE1A4D98}" type="sibTrans" cxnId="{4E723B5A-6F6A-4596-8F72-E68BA10CBF77}">
      <dgm:prSet/>
      <dgm:spPr/>
      <dgm:t>
        <a:bodyPr/>
        <a:lstStyle/>
        <a:p>
          <a:endParaRPr lang="en-GB"/>
        </a:p>
      </dgm:t>
    </dgm:pt>
    <dgm:pt modelId="{C4B8240E-6D33-4C25-92A6-14C866964189}">
      <dgm:prSet/>
      <dgm:spPr/>
      <dgm:t>
        <a:bodyPr/>
        <a:lstStyle/>
        <a:p>
          <a:pPr rtl="0"/>
          <a:r>
            <a:rPr lang="en-US" smtClean="0"/>
            <a:t>Initial partners include Education and ChS Social Care</a:t>
          </a:r>
          <a:endParaRPr lang="en-GB"/>
        </a:p>
      </dgm:t>
    </dgm:pt>
    <dgm:pt modelId="{FF2A6E97-8A3F-4A48-9AE4-D2507D5A5B63}" type="parTrans" cxnId="{425AE49A-32AE-43CD-9685-0E15C93B98F5}">
      <dgm:prSet/>
      <dgm:spPr/>
      <dgm:t>
        <a:bodyPr/>
        <a:lstStyle/>
        <a:p>
          <a:endParaRPr lang="en-GB"/>
        </a:p>
      </dgm:t>
    </dgm:pt>
    <dgm:pt modelId="{1A93B803-9AE0-42DA-94DC-F06B5655B62F}" type="sibTrans" cxnId="{425AE49A-32AE-43CD-9685-0E15C93B98F5}">
      <dgm:prSet/>
      <dgm:spPr/>
      <dgm:t>
        <a:bodyPr/>
        <a:lstStyle/>
        <a:p>
          <a:endParaRPr lang="en-GB"/>
        </a:p>
      </dgm:t>
    </dgm:pt>
    <dgm:pt modelId="{32A32969-C529-469C-99CC-1DBFA6BE1A33}">
      <dgm:prSet/>
      <dgm:spPr/>
      <dgm:t>
        <a:bodyPr/>
        <a:lstStyle/>
        <a:p>
          <a:pPr rtl="0"/>
          <a:r>
            <a:rPr lang="en-US" dirty="0" smtClean="0"/>
            <a:t>2017-18 Outcome framework is being mirrored in Pan-GM spec</a:t>
          </a:r>
          <a:endParaRPr lang="en-GB" dirty="0"/>
        </a:p>
      </dgm:t>
    </dgm:pt>
    <dgm:pt modelId="{5A3D2DE1-2765-446C-BB87-F613D6CE87D8}" type="parTrans" cxnId="{18DC2860-1FB7-403E-B0D4-87E73DBCB576}">
      <dgm:prSet/>
      <dgm:spPr/>
      <dgm:t>
        <a:bodyPr/>
        <a:lstStyle/>
        <a:p>
          <a:endParaRPr lang="en-GB"/>
        </a:p>
      </dgm:t>
    </dgm:pt>
    <dgm:pt modelId="{8DB2A698-711E-4B06-BBFF-4586FEE8B49F}" type="sibTrans" cxnId="{18DC2860-1FB7-403E-B0D4-87E73DBCB576}">
      <dgm:prSet/>
      <dgm:spPr/>
      <dgm:t>
        <a:bodyPr/>
        <a:lstStyle/>
        <a:p>
          <a:endParaRPr lang="en-GB"/>
        </a:p>
      </dgm:t>
    </dgm:pt>
    <dgm:pt modelId="{34121938-F5A1-4DD2-BC7D-C37AACA9861D}">
      <dgm:prSet/>
      <dgm:spPr/>
      <dgm:t>
        <a:bodyPr/>
        <a:lstStyle/>
        <a:p>
          <a:pPr rtl="0"/>
          <a:r>
            <a:rPr lang="en-US" dirty="0" smtClean="0"/>
            <a:t>Developed and going through governance for ratification </a:t>
          </a:r>
          <a:endParaRPr lang="en-GB" dirty="0"/>
        </a:p>
      </dgm:t>
    </dgm:pt>
    <dgm:pt modelId="{FAF5C5B6-E78C-4F7A-9D0A-7BE96176A447}" type="parTrans" cxnId="{7AA7741D-89FB-48D7-BEFC-6F76314CB29F}">
      <dgm:prSet/>
      <dgm:spPr/>
      <dgm:t>
        <a:bodyPr/>
        <a:lstStyle/>
        <a:p>
          <a:endParaRPr lang="en-GB"/>
        </a:p>
      </dgm:t>
    </dgm:pt>
    <dgm:pt modelId="{483A7B38-41BA-40D4-BD79-98E7077A5A68}" type="sibTrans" cxnId="{7AA7741D-89FB-48D7-BEFC-6F76314CB29F}">
      <dgm:prSet/>
      <dgm:spPr/>
      <dgm:t>
        <a:bodyPr/>
        <a:lstStyle/>
        <a:p>
          <a:endParaRPr lang="en-GB"/>
        </a:p>
      </dgm:t>
    </dgm:pt>
    <dgm:pt modelId="{34DECB93-4D0D-484A-8654-1F9E5F4BF303}" type="pres">
      <dgm:prSet presAssocID="{A98BAEC1-25D7-4840-B4F8-77F498906E1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565E534B-8FB1-4C1B-95E6-9F8809569DBF}" type="pres">
      <dgm:prSet presAssocID="{6E5F4D83-0DB8-46BD-8B80-9B0D5DD9E1DD}" presName="linNode" presStyleCnt="0"/>
      <dgm:spPr/>
    </dgm:pt>
    <dgm:pt modelId="{4C4C26FE-1561-4BC4-9ADD-27F664728B17}" type="pres">
      <dgm:prSet presAssocID="{6E5F4D83-0DB8-46BD-8B80-9B0D5DD9E1DD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7A63A5C-A0CF-4F21-AA2E-CFBE267F874B}" type="pres">
      <dgm:prSet presAssocID="{6E5F4D83-0DB8-46BD-8B80-9B0D5DD9E1DD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D6A9FC1-691F-4EEE-9C9E-725CFB2EEA4A}" type="pres">
      <dgm:prSet presAssocID="{789BC1BC-736B-4F6F-AA56-B45784C2DE63}" presName="sp" presStyleCnt="0"/>
      <dgm:spPr/>
    </dgm:pt>
    <dgm:pt modelId="{2DCBEAE5-E881-4B68-B950-FBCA82CE2F17}" type="pres">
      <dgm:prSet presAssocID="{B423CBA3-C13E-47D2-B6EF-2A7868D800EF}" presName="linNode" presStyleCnt="0"/>
      <dgm:spPr/>
    </dgm:pt>
    <dgm:pt modelId="{D2EE6DF7-DD80-464D-A234-C287326360CD}" type="pres">
      <dgm:prSet presAssocID="{B423CBA3-C13E-47D2-B6EF-2A7868D800EF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B1FA5D2-DFFA-4423-8785-F2B4F88EF923}" type="pres">
      <dgm:prSet presAssocID="{B423CBA3-C13E-47D2-B6EF-2A7868D800EF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FF4280B-8F09-4818-8EA0-49BF29FA7B78}" type="pres">
      <dgm:prSet presAssocID="{BBE9C043-FF7F-469B-918F-EC4520CA00A8}" presName="sp" presStyleCnt="0"/>
      <dgm:spPr/>
    </dgm:pt>
    <dgm:pt modelId="{5CABC022-4D70-401F-84A5-70A4F818741B}" type="pres">
      <dgm:prSet presAssocID="{2F241D58-B645-43C4-8E22-EE3FE66736BE}" presName="linNode" presStyleCnt="0"/>
      <dgm:spPr/>
    </dgm:pt>
    <dgm:pt modelId="{A4C46E46-30E8-4F57-BE07-FE228E03BD1D}" type="pres">
      <dgm:prSet presAssocID="{2F241D58-B645-43C4-8E22-EE3FE66736BE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FD54BA8-B075-4CC7-9B59-3F40D9A7C5C3}" type="pres">
      <dgm:prSet presAssocID="{2F241D58-B645-43C4-8E22-EE3FE66736BE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4E7BACE-09DF-4C53-AB19-7DAF54C0EE0A}" type="pres">
      <dgm:prSet presAssocID="{1B469059-1489-4D2F-AB18-994CBE1A4D98}" presName="sp" presStyleCnt="0"/>
      <dgm:spPr/>
    </dgm:pt>
    <dgm:pt modelId="{683056DA-D8D7-45F6-8B8F-8F54DF4C240D}" type="pres">
      <dgm:prSet presAssocID="{32A32969-C529-469C-99CC-1DBFA6BE1A33}" presName="linNode" presStyleCnt="0"/>
      <dgm:spPr/>
    </dgm:pt>
    <dgm:pt modelId="{70A859B6-75BD-49C5-BA6F-741E8951A99F}" type="pres">
      <dgm:prSet presAssocID="{32A32969-C529-469C-99CC-1DBFA6BE1A33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32E4B10-F8D6-4D04-B4DB-8E4D9DC09AC5}" type="pres">
      <dgm:prSet presAssocID="{32A32969-C529-469C-99CC-1DBFA6BE1A33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425AE49A-32AE-43CD-9685-0E15C93B98F5}" srcId="{2F241D58-B645-43C4-8E22-EE3FE66736BE}" destId="{C4B8240E-6D33-4C25-92A6-14C866964189}" srcOrd="0" destOrd="0" parTransId="{FF2A6E97-8A3F-4A48-9AE4-D2507D5A5B63}" sibTransId="{1A93B803-9AE0-42DA-94DC-F06B5655B62F}"/>
    <dgm:cxn modelId="{7AA7741D-89FB-48D7-BEFC-6F76314CB29F}" srcId="{32A32969-C529-469C-99CC-1DBFA6BE1A33}" destId="{34121938-F5A1-4DD2-BC7D-C37AACA9861D}" srcOrd="0" destOrd="0" parTransId="{FAF5C5B6-E78C-4F7A-9D0A-7BE96176A447}" sibTransId="{483A7B38-41BA-40D4-BD79-98E7077A5A68}"/>
    <dgm:cxn modelId="{F4AFCFA6-04BD-4E62-AFB6-966EA5AFDE36}" type="presOf" srcId="{DADB873F-A081-4E2B-933C-A9B7734BD66D}" destId="{CB1FA5D2-DFFA-4423-8785-F2B4F88EF923}" srcOrd="0" destOrd="1" presId="urn:microsoft.com/office/officeart/2005/8/layout/vList5"/>
    <dgm:cxn modelId="{ADEE8D21-BA1E-4407-B319-F37710A63EAD}" type="presOf" srcId="{9CF081CC-8F63-4AA0-B625-C10AD8F30325}" destId="{CB1FA5D2-DFFA-4423-8785-F2B4F88EF923}" srcOrd="0" destOrd="0" presId="urn:microsoft.com/office/officeart/2005/8/layout/vList5"/>
    <dgm:cxn modelId="{408143E0-DF83-4709-8F32-E04DE4A316BF}" type="presOf" srcId="{2F241D58-B645-43C4-8E22-EE3FE66736BE}" destId="{A4C46E46-30E8-4F57-BE07-FE228E03BD1D}" srcOrd="0" destOrd="0" presId="urn:microsoft.com/office/officeart/2005/8/layout/vList5"/>
    <dgm:cxn modelId="{90F829A5-F4C6-4C3C-869E-ECFBCC02E85E}" type="presOf" srcId="{B423CBA3-C13E-47D2-B6EF-2A7868D800EF}" destId="{D2EE6DF7-DD80-464D-A234-C287326360CD}" srcOrd="0" destOrd="0" presId="urn:microsoft.com/office/officeart/2005/8/layout/vList5"/>
    <dgm:cxn modelId="{5BB7CD74-03D4-4823-AC4F-7661C3165B71}" type="presOf" srcId="{A98BAEC1-25D7-4840-B4F8-77F498906E15}" destId="{34DECB93-4D0D-484A-8654-1F9E5F4BF303}" srcOrd="0" destOrd="0" presId="urn:microsoft.com/office/officeart/2005/8/layout/vList5"/>
    <dgm:cxn modelId="{18DC2860-1FB7-403E-B0D4-87E73DBCB576}" srcId="{A98BAEC1-25D7-4840-B4F8-77F498906E15}" destId="{32A32969-C529-469C-99CC-1DBFA6BE1A33}" srcOrd="3" destOrd="0" parTransId="{5A3D2DE1-2765-446C-BB87-F613D6CE87D8}" sibTransId="{8DB2A698-711E-4B06-BBFF-4586FEE8B49F}"/>
    <dgm:cxn modelId="{EE9098BC-2FFE-4C6C-8D5F-108C58F1E17C}" type="presOf" srcId="{32A32969-C529-469C-99CC-1DBFA6BE1A33}" destId="{70A859B6-75BD-49C5-BA6F-741E8951A99F}" srcOrd="0" destOrd="0" presId="urn:microsoft.com/office/officeart/2005/8/layout/vList5"/>
    <dgm:cxn modelId="{4E723B5A-6F6A-4596-8F72-E68BA10CBF77}" srcId="{A98BAEC1-25D7-4840-B4F8-77F498906E15}" destId="{2F241D58-B645-43C4-8E22-EE3FE66736BE}" srcOrd="2" destOrd="0" parTransId="{DBCB3A9A-9393-4C24-AAF5-AA1143CC5F06}" sibTransId="{1B469059-1489-4D2F-AB18-994CBE1A4D98}"/>
    <dgm:cxn modelId="{AFB9A799-8353-4302-9519-FF21DFC6AAD3}" srcId="{6E5F4D83-0DB8-46BD-8B80-9B0D5DD9E1DD}" destId="{817C5A2C-A29A-4ABF-803A-DC516E10D70C}" srcOrd="1" destOrd="0" parTransId="{815FF06C-C199-47E1-A323-6D8EB638625E}" sibTransId="{D8BBAAEC-451C-4726-B99E-8F7F9CDB7229}"/>
    <dgm:cxn modelId="{23A804ED-5747-4C99-AE59-B5680A1F9932}" srcId="{B423CBA3-C13E-47D2-B6EF-2A7868D800EF}" destId="{DADB873F-A081-4E2B-933C-A9B7734BD66D}" srcOrd="1" destOrd="0" parTransId="{71EE5E1E-E9C1-40E4-9497-A5B2EDC36C6B}" sibTransId="{4EDE3F16-5FD2-4F63-8E16-97CB65038B32}"/>
    <dgm:cxn modelId="{1B56A839-1E54-44BA-AA4B-6A0E0C25C6BA}" type="presOf" srcId="{07D2E947-C389-4651-8C4F-6602EFA99F0E}" destId="{07A63A5C-A0CF-4F21-AA2E-CFBE267F874B}" srcOrd="0" destOrd="0" presId="urn:microsoft.com/office/officeart/2005/8/layout/vList5"/>
    <dgm:cxn modelId="{9AEDF314-EE47-4F9F-A43A-649976869B04}" type="presOf" srcId="{34121938-F5A1-4DD2-BC7D-C37AACA9861D}" destId="{332E4B10-F8D6-4D04-B4DB-8E4D9DC09AC5}" srcOrd="0" destOrd="0" presId="urn:microsoft.com/office/officeart/2005/8/layout/vList5"/>
    <dgm:cxn modelId="{A82D0E3D-6332-47EE-8F68-88FD0C3C2479}" srcId="{A98BAEC1-25D7-4840-B4F8-77F498906E15}" destId="{6E5F4D83-0DB8-46BD-8B80-9B0D5DD9E1DD}" srcOrd="0" destOrd="0" parTransId="{3B8648C3-A493-4DFD-9FBA-1530EB894D67}" sibTransId="{789BC1BC-736B-4F6F-AA56-B45784C2DE63}"/>
    <dgm:cxn modelId="{285EED94-5A0C-44CA-8859-1ED06CA8D652}" srcId="{A98BAEC1-25D7-4840-B4F8-77F498906E15}" destId="{B423CBA3-C13E-47D2-B6EF-2A7868D800EF}" srcOrd="1" destOrd="0" parTransId="{D94EC81D-75C5-4C52-ABB1-D8D1F8294DC5}" sibTransId="{BBE9C043-FF7F-469B-918F-EC4520CA00A8}"/>
    <dgm:cxn modelId="{52E26373-B6F6-4665-8023-ADD028BAE41D}" type="presOf" srcId="{817C5A2C-A29A-4ABF-803A-DC516E10D70C}" destId="{07A63A5C-A0CF-4F21-AA2E-CFBE267F874B}" srcOrd="0" destOrd="1" presId="urn:microsoft.com/office/officeart/2005/8/layout/vList5"/>
    <dgm:cxn modelId="{C4BAFB4A-B2F0-4E65-84F4-E1920A759DA4}" type="presOf" srcId="{C4B8240E-6D33-4C25-92A6-14C866964189}" destId="{9FD54BA8-B075-4CC7-9B59-3F40D9A7C5C3}" srcOrd="0" destOrd="0" presId="urn:microsoft.com/office/officeart/2005/8/layout/vList5"/>
    <dgm:cxn modelId="{AD2F7939-F949-4E6F-ABC0-E42490C7EA9F}" srcId="{6E5F4D83-0DB8-46BD-8B80-9B0D5DD9E1DD}" destId="{07D2E947-C389-4651-8C4F-6602EFA99F0E}" srcOrd="0" destOrd="0" parTransId="{32551C6A-9A52-4242-9435-D8DBB8977998}" sibTransId="{E6638E4D-9333-4BF7-8319-4A53FA412B50}"/>
    <dgm:cxn modelId="{5236A7FE-5C96-4B8E-BF13-D80C38C2C2EC}" srcId="{B423CBA3-C13E-47D2-B6EF-2A7868D800EF}" destId="{9CF081CC-8F63-4AA0-B625-C10AD8F30325}" srcOrd="0" destOrd="0" parTransId="{D93051C4-F01B-4A59-AA74-D73879632188}" sibTransId="{B731C93B-2012-4CF2-BC9A-C8D49805077A}"/>
    <dgm:cxn modelId="{10820B90-6D7B-426E-93AF-D3E7B9919BA0}" type="presOf" srcId="{6E5F4D83-0DB8-46BD-8B80-9B0D5DD9E1DD}" destId="{4C4C26FE-1561-4BC4-9ADD-27F664728B17}" srcOrd="0" destOrd="0" presId="urn:microsoft.com/office/officeart/2005/8/layout/vList5"/>
    <dgm:cxn modelId="{E524B275-8129-4DFA-BE7D-FE636CC4E1A5}" type="presParOf" srcId="{34DECB93-4D0D-484A-8654-1F9E5F4BF303}" destId="{565E534B-8FB1-4C1B-95E6-9F8809569DBF}" srcOrd="0" destOrd="0" presId="urn:microsoft.com/office/officeart/2005/8/layout/vList5"/>
    <dgm:cxn modelId="{FD00ECFA-1B61-42BC-9006-1CEF33738DC8}" type="presParOf" srcId="{565E534B-8FB1-4C1B-95E6-9F8809569DBF}" destId="{4C4C26FE-1561-4BC4-9ADD-27F664728B17}" srcOrd="0" destOrd="0" presId="urn:microsoft.com/office/officeart/2005/8/layout/vList5"/>
    <dgm:cxn modelId="{9688E3CD-C2A1-4009-9ED3-62FD81D92403}" type="presParOf" srcId="{565E534B-8FB1-4C1B-95E6-9F8809569DBF}" destId="{07A63A5C-A0CF-4F21-AA2E-CFBE267F874B}" srcOrd="1" destOrd="0" presId="urn:microsoft.com/office/officeart/2005/8/layout/vList5"/>
    <dgm:cxn modelId="{CF01A956-CADD-47A0-ACB4-7EB3B340F3F9}" type="presParOf" srcId="{34DECB93-4D0D-484A-8654-1F9E5F4BF303}" destId="{8D6A9FC1-691F-4EEE-9C9E-725CFB2EEA4A}" srcOrd="1" destOrd="0" presId="urn:microsoft.com/office/officeart/2005/8/layout/vList5"/>
    <dgm:cxn modelId="{37ADF24D-E282-4176-A99B-2211DC30DAC6}" type="presParOf" srcId="{34DECB93-4D0D-484A-8654-1F9E5F4BF303}" destId="{2DCBEAE5-E881-4B68-B950-FBCA82CE2F17}" srcOrd="2" destOrd="0" presId="urn:microsoft.com/office/officeart/2005/8/layout/vList5"/>
    <dgm:cxn modelId="{17D676BA-928B-4CE9-95DD-17525FD0C9EC}" type="presParOf" srcId="{2DCBEAE5-E881-4B68-B950-FBCA82CE2F17}" destId="{D2EE6DF7-DD80-464D-A234-C287326360CD}" srcOrd="0" destOrd="0" presId="urn:microsoft.com/office/officeart/2005/8/layout/vList5"/>
    <dgm:cxn modelId="{4149E0A3-337A-466B-B50F-BDF61228D1F3}" type="presParOf" srcId="{2DCBEAE5-E881-4B68-B950-FBCA82CE2F17}" destId="{CB1FA5D2-DFFA-4423-8785-F2B4F88EF923}" srcOrd="1" destOrd="0" presId="urn:microsoft.com/office/officeart/2005/8/layout/vList5"/>
    <dgm:cxn modelId="{113DF40D-3D96-47B5-80FD-6AAEC71A459D}" type="presParOf" srcId="{34DECB93-4D0D-484A-8654-1F9E5F4BF303}" destId="{0FF4280B-8F09-4818-8EA0-49BF29FA7B78}" srcOrd="3" destOrd="0" presId="urn:microsoft.com/office/officeart/2005/8/layout/vList5"/>
    <dgm:cxn modelId="{CDC9A22B-F129-407D-B748-42B9C12D0114}" type="presParOf" srcId="{34DECB93-4D0D-484A-8654-1F9E5F4BF303}" destId="{5CABC022-4D70-401F-84A5-70A4F818741B}" srcOrd="4" destOrd="0" presId="urn:microsoft.com/office/officeart/2005/8/layout/vList5"/>
    <dgm:cxn modelId="{74C737AF-28AF-4C0B-89D6-9AF246CD5C5D}" type="presParOf" srcId="{5CABC022-4D70-401F-84A5-70A4F818741B}" destId="{A4C46E46-30E8-4F57-BE07-FE228E03BD1D}" srcOrd="0" destOrd="0" presId="urn:microsoft.com/office/officeart/2005/8/layout/vList5"/>
    <dgm:cxn modelId="{F7ABF56B-E2BB-4FED-A94D-E3FBA2BC85A8}" type="presParOf" srcId="{5CABC022-4D70-401F-84A5-70A4F818741B}" destId="{9FD54BA8-B075-4CC7-9B59-3F40D9A7C5C3}" srcOrd="1" destOrd="0" presId="urn:microsoft.com/office/officeart/2005/8/layout/vList5"/>
    <dgm:cxn modelId="{BBDAE691-1B4B-4240-8A37-C79C2BA70C8F}" type="presParOf" srcId="{34DECB93-4D0D-484A-8654-1F9E5F4BF303}" destId="{14E7BACE-09DF-4C53-AB19-7DAF54C0EE0A}" srcOrd="5" destOrd="0" presId="urn:microsoft.com/office/officeart/2005/8/layout/vList5"/>
    <dgm:cxn modelId="{6CDD81C9-CB00-4851-B089-618A7A337075}" type="presParOf" srcId="{34DECB93-4D0D-484A-8654-1F9E5F4BF303}" destId="{683056DA-D8D7-45F6-8B8F-8F54DF4C240D}" srcOrd="6" destOrd="0" presId="urn:microsoft.com/office/officeart/2005/8/layout/vList5"/>
    <dgm:cxn modelId="{F3CC832B-69E0-4560-894B-8FA5A2854EDA}" type="presParOf" srcId="{683056DA-D8D7-45F6-8B8F-8F54DF4C240D}" destId="{70A859B6-75BD-49C5-BA6F-741E8951A99F}" srcOrd="0" destOrd="0" presId="urn:microsoft.com/office/officeart/2005/8/layout/vList5"/>
    <dgm:cxn modelId="{789842C8-8940-4A01-81AE-BB577B4819E0}" type="presParOf" srcId="{683056DA-D8D7-45F6-8B8F-8F54DF4C240D}" destId="{332E4B10-F8D6-4D04-B4DB-8E4D9DC09AC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A63A5C-A0CF-4F21-AA2E-CFBE267F874B}">
      <dsp:nvSpPr>
        <dsp:cNvPr id="0" name=""/>
        <dsp:cNvSpPr/>
      </dsp:nvSpPr>
      <dsp:spPr>
        <a:xfrm rot="5400000">
          <a:off x="5092812" y="-2051167"/>
          <a:ext cx="880565" cy="5207618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smtClean="0"/>
            <a:t>CAMHS Admissions to Adult Wards</a:t>
          </a:r>
          <a:endParaRPr lang="en-GB" sz="1600" kern="120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smtClean="0"/>
            <a:t>Activity referral data </a:t>
          </a:r>
          <a:endParaRPr lang="en-GB" sz="1600" kern="1200"/>
        </a:p>
      </dsp:txBody>
      <dsp:txXfrm rot="-5400000">
        <a:off x="2929286" y="155345"/>
        <a:ext cx="5164632" cy="794593"/>
      </dsp:txXfrm>
    </dsp:sp>
    <dsp:sp modelId="{4C4C26FE-1561-4BC4-9ADD-27F664728B17}">
      <dsp:nvSpPr>
        <dsp:cNvPr id="0" name=""/>
        <dsp:cNvSpPr/>
      </dsp:nvSpPr>
      <dsp:spPr>
        <a:xfrm>
          <a:off x="0" y="2288"/>
          <a:ext cx="2929285" cy="110070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2015-2016 CAMHS KPIs</a:t>
          </a:r>
          <a:endParaRPr lang="en-GB" sz="2000" kern="1200" dirty="0"/>
        </a:p>
      </dsp:txBody>
      <dsp:txXfrm>
        <a:off x="53732" y="56020"/>
        <a:ext cx="2821821" cy="993242"/>
      </dsp:txXfrm>
    </dsp:sp>
    <dsp:sp modelId="{CB1FA5D2-DFFA-4423-8785-F2B4F88EF923}">
      <dsp:nvSpPr>
        <dsp:cNvPr id="0" name=""/>
        <dsp:cNvSpPr/>
      </dsp:nvSpPr>
      <dsp:spPr>
        <a:xfrm rot="5400000">
          <a:off x="5092812" y="-895426"/>
          <a:ext cx="880565" cy="5207618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smtClean="0"/>
            <a:t>Quality standards were developed through consultation and focus groups with CYP</a:t>
          </a:r>
          <a:endParaRPr lang="en-GB" sz="1600" kern="120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Measures were agree with Clinicians and steering group </a:t>
          </a:r>
          <a:endParaRPr lang="en-GB" sz="1600" kern="1200" dirty="0"/>
        </a:p>
      </dsp:txBody>
      <dsp:txXfrm rot="-5400000">
        <a:off x="2929286" y="1311086"/>
        <a:ext cx="5164632" cy="794593"/>
      </dsp:txXfrm>
    </dsp:sp>
    <dsp:sp modelId="{D2EE6DF7-DD80-464D-A234-C287326360CD}">
      <dsp:nvSpPr>
        <dsp:cNvPr id="0" name=""/>
        <dsp:cNvSpPr/>
      </dsp:nvSpPr>
      <dsp:spPr>
        <a:xfrm>
          <a:off x="0" y="1158030"/>
          <a:ext cx="2929285" cy="110070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/>
            <a:t>2015-2016 Voice of the Child Consultation  </a:t>
          </a:r>
          <a:endParaRPr lang="en-GB" sz="2000" kern="1200"/>
        </a:p>
      </dsp:txBody>
      <dsp:txXfrm>
        <a:off x="53732" y="1211762"/>
        <a:ext cx="2821821" cy="993242"/>
      </dsp:txXfrm>
    </dsp:sp>
    <dsp:sp modelId="{9FD54BA8-B075-4CC7-9B59-3F40D9A7C5C3}">
      <dsp:nvSpPr>
        <dsp:cNvPr id="0" name=""/>
        <dsp:cNvSpPr/>
      </dsp:nvSpPr>
      <dsp:spPr>
        <a:xfrm rot="5400000">
          <a:off x="5092812" y="260315"/>
          <a:ext cx="880565" cy="5207618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smtClean="0"/>
            <a:t>Initial partners include Education and ChS Social Care</a:t>
          </a:r>
          <a:endParaRPr lang="en-GB" sz="1600" kern="1200"/>
        </a:p>
      </dsp:txBody>
      <dsp:txXfrm rot="-5400000">
        <a:off x="2929286" y="2466827"/>
        <a:ext cx="5164632" cy="794593"/>
      </dsp:txXfrm>
    </dsp:sp>
    <dsp:sp modelId="{A4C46E46-30E8-4F57-BE07-FE228E03BD1D}">
      <dsp:nvSpPr>
        <dsp:cNvPr id="0" name=""/>
        <dsp:cNvSpPr/>
      </dsp:nvSpPr>
      <dsp:spPr>
        <a:xfrm>
          <a:off x="0" y="2313771"/>
          <a:ext cx="2929285" cy="110070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/>
            <a:t>2016-17 Cross system outcome framework piloted</a:t>
          </a:r>
          <a:endParaRPr lang="en-GB" sz="2000" kern="1200"/>
        </a:p>
      </dsp:txBody>
      <dsp:txXfrm>
        <a:off x="53732" y="2367503"/>
        <a:ext cx="2821821" cy="993242"/>
      </dsp:txXfrm>
    </dsp:sp>
    <dsp:sp modelId="{332E4B10-F8D6-4D04-B4DB-8E4D9DC09AC5}">
      <dsp:nvSpPr>
        <dsp:cNvPr id="0" name=""/>
        <dsp:cNvSpPr/>
      </dsp:nvSpPr>
      <dsp:spPr>
        <a:xfrm rot="5400000">
          <a:off x="5092812" y="1416057"/>
          <a:ext cx="880565" cy="5207618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Developed and going through governance for ratification </a:t>
          </a:r>
          <a:endParaRPr lang="en-GB" sz="1600" kern="1200" dirty="0"/>
        </a:p>
      </dsp:txBody>
      <dsp:txXfrm rot="-5400000">
        <a:off x="2929286" y="3622569"/>
        <a:ext cx="5164632" cy="794593"/>
      </dsp:txXfrm>
    </dsp:sp>
    <dsp:sp modelId="{70A859B6-75BD-49C5-BA6F-741E8951A99F}">
      <dsp:nvSpPr>
        <dsp:cNvPr id="0" name=""/>
        <dsp:cNvSpPr/>
      </dsp:nvSpPr>
      <dsp:spPr>
        <a:xfrm>
          <a:off x="0" y="3469513"/>
          <a:ext cx="2929285" cy="110070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2017-18 Outcome framework is being mirrored in Pan-GM spec</a:t>
          </a:r>
          <a:endParaRPr lang="en-GB" sz="2000" kern="1200" dirty="0"/>
        </a:p>
      </dsp:txBody>
      <dsp:txXfrm>
        <a:off x="53732" y="3523245"/>
        <a:ext cx="2821821" cy="9932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B5756-27A9-4E0B-9360-0235B783FBE4}" type="datetimeFigureOut">
              <a:rPr lang="en-GB" smtClean="0"/>
              <a:t>21/11/2017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F8EF06-63A4-4696-B9DD-62AAC54611C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1996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8EF06-63A4-4696-B9DD-62AAC54611C7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1263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8EF06-63A4-4696-B9DD-62AAC54611C7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4353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Went away reviewing</a:t>
            </a:r>
            <a:r>
              <a:rPr lang="en-GB" baseline="0" dirty="0" smtClean="0"/>
              <a:t> seeking to learn from other where is the evidence informed practice is, and  develop the buy-in and gather the right people – nod to </a:t>
            </a:r>
            <a:r>
              <a:rPr lang="en-GB" baseline="0" dirty="0" err="1" smtClean="0"/>
              <a:t>Corc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8EF06-63A4-4696-B9DD-62AAC54611C7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4353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8EF06-63A4-4696-B9DD-62AAC54611C7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8125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smtClean="0"/>
              <a:t>The ORS measures overall well-being and relationship quality, on a scale of 0 to 40  (higher scores indicating better well-being).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8EF06-63A4-4696-B9DD-62AAC54611C7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2590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994A9-0ADE-49AB-8D05-5AFB6606742B}" type="datetimeFigureOut">
              <a:rPr lang="en-GB" smtClean="0"/>
              <a:t>21/11/2017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0C0CE-F40F-4109-9758-B5F9F5446370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994A9-0ADE-49AB-8D05-5AFB6606742B}" type="datetimeFigureOut">
              <a:rPr lang="en-GB" smtClean="0"/>
              <a:t>21/11/2017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0C0CE-F40F-4109-9758-B5F9F5446370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994A9-0ADE-49AB-8D05-5AFB6606742B}" type="datetimeFigureOut">
              <a:rPr lang="en-GB" smtClean="0"/>
              <a:t>21/11/2017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0C0CE-F40F-4109-9758-B5F9F5446370}" type="slidenum">
              <a:rPr lang="en-GB" smtClean="0"/>
              <a:t>‹#›</a:t>
            </a:fld>
            <a:endParaRPr lang="en-GB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994A9-0ADE-49AB-8D05-5AFB6606742B}" type="datetimeFigureOut">
              <a:rPr lang="en-GB" smtClean="0"/>
              <a:t>21/11/2017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0C0CE-F40F-4109-9758-B5F9F544637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994A9-0ADE-49AB-8D05-5AFB6606742B}" type="datetimeFigureOut">
              <a:rPr lang="en-GB" smtClean="0"/>
              <a:t>21/11/2017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0C0CE-F40F-4109-9758-B5F9F5446370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994A9-0ADE-49AB-8D05-5AFB6606742B}" type="datetimeFigureOut">
              <a:rPr lang="en-GB" smtClean="0"/>
              <a:t>21/11/2017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0C0CE-F40F-4109-9758-B5F9F544637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994A9-0ADE-49AB-8D05-5AFB6606742B}" type="datetimeFigureOut">
              <a:rPr lang="en-GB" smtClean="0"/>
              <a:t>21/11/2017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0C0CE-F40F-4109-9758-B5F9F5446370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994A9-0ADE-49AB-8D05-5AFB6606742B}" type="datetimeFigureOut">
              <a:rPr lang="en-GB" smtClean="0"/>
              <a:t>21/11/2017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0C0CE-F40F-4109-9758-B5F9F5446370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994A9-0ADE-49AB-8D05-5AFB6606742B}" type="datetimeFigureOut">
              <a:rPr lang="en-GB" smtClean="0"/>
              <a:t>21/11/2017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0C0CE-F40F-4109-9758-B5F9F5446370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994A9-0ADE-49AB-8D05-5AFB6606742B}" type="datetimeFigureOut">
              <a:rPr lang="en-GB" smtClean="0"/>
              <a:t>21/11/2017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0C0CE-F40F-4109-9758-B5F9F544637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994A9-0ADE-49AB-8D05-5AFB6606742B}" type="datetimeFigureOut">
              <a:rPr lang="en-GB" smtClean="0"/>
              <a:t>21/11/2017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0C0CE-F40F-4109-9758-B5F9F544637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70994A9-0ADE-49AB-8D05-5AFB6606742B}" type="datetimeFigureOut">
              <a:rPr lang="en-GB" smtClean="0"/>
              <a:t>21/11/2017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E520C0CE-F40F-4109-9758-B5F9F544637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12.wmf"/><Relationship Id="rId4" Type="http://schemas.openxmlformats.org/officeDocument/2006/relationships/package" Target="../embeddings/Microsoft_Excel_Worksheet1.xlsx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1556792"/>
            <a:ext cx="7704856" cy="237626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Outcome Led Commissioning Across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System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: </a:t>
            </a:r>
            <a:endPara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work in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progress</a:t>
            </a:r>
            <a:endParaRPr lang="en-US" sz="36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4" name="Picture 3" descr="Tameside  Glossop CCG co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9750" y="6093296"/>
            <a:ext cx="2135392" cy="552018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5989121"/>
              </p:ext>
            </p:extLst>
          </p:nvPr>
        </p:nvGraphicFramePr>
        <p:xfrm>
          <a:off x="2843808" y="5503874"/>
          <a:ext cx="5762625" cy="1141440"/>
        </p:xfrm>
        <a:graphic>
          <a:graphicData uri="http://schemas.openxmlformats.org/drawingml/2006/table">
            <a:tbl>
              <a:tblPr firstRow="1" firstCol="1" bandRow="1"/>
              <a:tblGrid>
                <a:gridCol w="2791748"/>
                <a:gridCol w="2970877"/>
              </a:tblGrid>
              <a:tr h="180204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Alan Ford</a:t>
                      </a:r>
                      <a:endParaRPr lang="en-GB" sz="1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602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Greater Manchester FIM Commissioner </a:t>
                      </a:r>
                      <a:r>
                        <a:rPr lang="en-GB" sz="9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Lead</a:t>
                      </a:r>
                      <a:endParaRPr lang="en-GB" sz="1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Children, Young People &amp; Families Commissioning Manager </a:t>
                      </a:r>
                      <a:endParaRPr lang="en-GB" sz="1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02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Greater Manchester Health &amp; Social Care Partnership</a:t>
                      </a:r>
                      <a:endParaRPr lang="en-GB" sz="1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NHS Tameside and Glossop Clinical Commissioning Group</a:t>
                      </a:r>
                      <a:endParaRPr lang="en-GB" sz="1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02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4th Floor | 3 Piccadilly Place | Manchester | M1 3BN</a:t>
                      </a:r>
                      <a:endParaRPr lang="en-GB" sz="1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Hattersley Hub | Stockport Road | Hyde | SK14 6AF</a:t>
                      </a:r>
                      <a:endParaRPr lang="en-GB" sz="1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02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http://www.gmhsc.org.uk</a:t>
                      </a:r>
                      <a:endParaRPr lang="en-GB" sz="1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http://www.tamesideandglossopccg.org/</a:t>
                      </a:r>
                      <a:endParaRPr lang="en-GB" sz="1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2405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78007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Email: </a:t>
                      </a:r>
                      <a:r>
                        <a:rPr lang="en-GB" sz="1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alan.ford4@nhs.net</a:t>
                      </a:r>
                      <a:endParaRPr lang="en-GB" sz="1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503873"/>
            <a:ext cx="1683542" cy="375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067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How have Goals scores changed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between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a first and last time point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?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4235787" cy="4274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44008" y="2244922"/>
            <a:ext cx="422807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tx2"/>
                </a:solidFill>
                <a:latin typeface="Calibri" panose="020F0502020204030204" pitchFamily="34" charset="0"/>
              </a:rPr>
              <a:t>What do the plots show?</a:t>
            </a:r>
          </a:p>
          <a:p>
            <a:r>
              <a:rPr lang="en-US" sz="2200" dirty="0" smtClean="0">
                <a:solidFill>
                  <a:schemeClr val="tx2"/>
                </a:solidFill>
                <a:latin typeface="Calibri" panose="020F0502020204030204" pitchFamily="34" charset="0"/>
              </a:rPr>
              <a:t>GBO </a:t>
            </a:r>
            <a:r>
              <a:rPr lang="en-US" sz="2200" dirty="0">
                <a:solidFill>
                  <a:schemeClr val="tx2"/>
                </a:solidFill>
                <a:latin typeface="Calibri" panose="020F0502020204030204" pitchFamily="34" charset="0"/>
              </a:rPr>
              <a:t>measures bespoke goals of treatment, on a scale of 0 to </a:t>
            </a:r>
            <a:r>
              <a:rPr lang="en-US" sz="2200" dirty="0" smtClean="0">
                <a:solidFill>
                  <a:schemeClr val="tx2"/>
                </a:solidFill>
                <a:latin typeface="Calibri" panose="020F0502020204030204" pitchFamily="34" charset="0"/>
              </a:rPr>
              <a:t>10 (higher </a:t>
            </a:r>
            <a:r>
              <a:rPr lang="en-US" sz="2200" dirty="0">
                <a:solidFill>
                  <a:schemeClr val="tx2"/>
                </a:solidFill>
                <a:latin typeface="Calibri" panose="020F0502020204030204" pitchFamily="34" charset="0"/>
              </a:rPr>
              <a:t>scores indicating being closer to achieving the goals </a:t>
            </a:r>
            <a:r>
              <a:rPr lang="en-US" sz="2200" dirty="0" smtClean="0">
                <a:solidFill>
                  <a:schemeClr val="tx2"/>
                </a:solidFill>
                <a:latin typeface="Calibri" panose="020F0502020204030204" pitchFamily="34" charset="0"/>
              </a:rPr>
              <a:t>set). The </a:t>
            </a:r>
            <a:r>
              <a:rPr lang="en-US" sz="2200" dirty="0">
                <a:solidFill>
                  <a:schemeClr val="tx2"/>
                </a:solidFill>
                <a:latin typeface="Calibri" panose="020F0502020204030204" pitchFamily="34" charset="0"/>
              </a:rPr>
              <a:t>blue line represents the overall average change score for services who submitted paired GBO data during the reporting period. </a:t>
            </a:r>
            <a:r>
              <a:rPr lang="en-US" sz="2200" dirty="0" smtClean="0">
                <a:solidFill>
                  <a:schemeClr val="tx2"/>
                </a:solidFill>
                <a:latin typeface="Calibri" panose="020F0502020204030204" pitchFamily="34" charset="0"/>
              </a:rPr>
              <a:t>The </a:t>
            </a:r>
            <a:r>
              <a:rPr lang="en-US" sz="2200" dirty="0">
                <a:solidFill>
                  <a:schemeClr val="tx2"/>
                </a:solidFill>
                <a:latin typeface="Calibri" panose="020F0502020204030204" pitchFamily="34" charset="0"/>
              </a:rPr>
              <a:t>overall average change score for T&amp;G services is around 3, similarly to rest of CORC.</a:t>
            </a:r>
          </a:p>
        </p:txBody>
      </p:sp>
      <p:pic>
        <p:nvPicPr>
          <p:cNvPr id="7" name="Picture 6" descr="Tameside  Glossop CCG co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63072" y="6165304"/>
            <a:ext cx="1949859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3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19" y="2132856"/>
            <a:ext cx="8661411" cy="4536504"/>
          </a:xfrm>
        </p:spPr>
        <p:txBody>
          <a:bodyPr>
            <a:normAutofit fontScale="92500"/>
          </a:bodyPr>
          <a:lstStyle/>
          <a:p>
            <a:r>
              <a:rPr lang="en-US" sz="2600" dirty="0" smtClean="0">
                <a:latin typeface="Calibri" panose="020F0502020204030204" pitchFamily="34" charset="0"/>
              </a:rPr>
              <a:t>Often </a:t>
            </a:r>
            <a:r>
              <a:rPr lang="en-US" sz="2600" dirty="0">
                <a:latin typeface="Calibri" panose="020F0502020204030204" pitchFamily="34" charset="0"/>
              </a:rPr>
              <a:t>used in conjunction with each </a:t>
            </a:r>
            <a:r>
              <a:rPr lang="en-US" sz="2600" dirty="0" smtClean="0">
                <a:latin typeface="Calibri" panose="020F0502020204030204" pitchFamily="34" charset="0"/>
              </a:rPr>
              <a:t>other</a:t>
            </a:r>
          </a:p>
          <a:p>
            <a:r>
              <a:rPr lang="en-US" sz="2600" dirty="0" smtClean="0">
                <a:latin typeface="Calibri" panose="020F0502020204030204" pitchFamily="34" charset="0"/>
              </a:rPr>
              <a:t>Applicable </a:t>
            </a:r>
            <a:r>
              <a:rPr lang="en-US" sz="2600" dirty="0">
                <a:latin typeface="Calibri" panose="020F0502020204030204" pitchFamily="34" charset="0"/>
              </a:rPr>
              <a:t>to all direct work</a:t>
            </a:r>
          </a:p>
          <a:p>
            <a:r>
              <a:rPr lang="en-US" sz="2600" dirty="0" smtClean="0">
                <a:latin typeface="Calibri" panose="020F0502020204030204" pitchFamily="34" charset="0"/>
              </a:rPr>
              <a:t>Can be applied </a:t>
            </a:r>
            <a:r>
              <a:rPr lang="en-US" sz="2600" dirty="0" smtClean="0">
                <a:latin typeface="Calibri" panose="020F0502020204030204" pitchFamily="34" charset="0"/>
              </a:rPr>
              <a:t>session </a:t>
            </a:r>
            <a:r>
              <a:rPr lang="en-US" sz="2600" dirty="0">
                <a:latin typeface="Calibri" panose="020F0502020204030204" pitchFamily="34" charset="0"/>
              </a:rPr>
              <a:t>by </a:t>
            </a:r>
            <a:r>
              <a:rPr lang="en-US" sz="2600" dirty="0" smtClean="0">
                <a:latin typeface="Calibri" panose="020F0502020204030204" pitchFamily="34" charset="0"/>
              </a:rPr>
              <a:t>session</a:t>
            </a:r>
          </a:p>
          <a:p>
            <a:r>
              <a:rPr lang="en-US" sz="2600" dirty="0">
                <a:latin typeface="Calibri" panose="020F0502020204030204" pitchFamily="34" charset="0"/>
              </a:rPr>
              <a:t>ORS and SRS gives </a:t>
            </a:r>
            <a:r>
              <a:rPr lang="en-US" sz="2600" dirty="0" smtClean="0">
                <a:latin typeface="Calibri" panose="020F0502020204030204" pitchFamily="34" charset="0"/>
              </a:rPr>
              <a:t>CYP</a:t>
            </a:r>
            <a:r>
              <a:rPr lang="en-US" sz="2600" dirty="0" smtClean="0">
                <a:latin typeface="Calibri" panose="020F0502020204030204" pitchFamily="34" charset="0"/>
              </a:rPr>
              <a:t> </a:t>
            </a:r>
            <a:r>
              <a:rPr lang="en-US" sz="2600" dirty="0" smtClean="0">
                <a:latin typeface="Calibri" panose="020F0502020204030204" pitchFamily="34" charset="0"/>
              </a:rPr>
              <a:t>a </a:t>
            </a:r>
            <a:r>
              <a:rPr lang="en-US" sz="2600" dirty="0">
                <a:latin typeface="Calibri" panose="020F0502020204030204" pitchFamily="34" charset="0"/>
              </a:rPr>
              <a:t>voice in treatment as it allows them to provide immediate </a:t>
            </a:r>
            <a:r>
              <a:rPr lang="en-US" sz="2600" dirty="0" smtClean="0">
                <a:latin typeface="Calibri" panose="020F0502020204030204" pitchFamily="34" charset="0"/>
              </a:rPr>
              <a:t>feedback on </a:t>
            </a:r>
            <a:r>
              <a:rPr lang="en-US" sz="2600" dirty="0">
                <a:latin typeface="Calibri" panose="020F0502020204030204" pitchFamily="34" charset="0"/>
              </a:rPr>
              <a:t>what is working and what is not</a:t>
            </a:r>
            <a:r>
              <a:rPr lang="en-US" sz="2600" dirty="0" smtClean="0">
                <a:latin typeface="Calibri" panose="020F0502020204030204" pitchFamily="34" charset="0"/>
              </a:rPr>
              <a:t>.</a:t>
            </a:r>
          </a:p>
          <a:p>
            <a:r>
              <a:rPr lang="en-US" sz="2600" dirty="0" smtClean="0">
                <a:latin typeface="Calibri" panose="020F0502020204030204" pitchFamily="34" charset="0"/>
              </a:rPr>
              <a:t>ORS </a:t>
            </a:r>
            <a:r>
              <a:rPr lang="en-US" sz="2600" dirty="0">
                <a:latin typeface="Calibri" panose="020F0502020204030204" pitchFamily="34" charset="0"/>
              </a:rPr>
              <a:t>is a simple, four-item session by session measure designed to assess </a:t>
            </a:r>
            <a:r>
              <a:rPr lang="en-US" sz="2600" dirty="0" smtClean="0">
                <a:latin typeface="Calibri" panose="020F0502020204030204" pitchFamily="34" charset="0"/>
              </a:rPr>
              <a:t>areas of life </a:t>
            </a:r>
            <a:r>
              <a:rPr lang="en-US" sz="2600" dirty="0">
                <a:latin typeface="Calibri" panose="020F0502020204030204" pitchFamily="34" charset="0"/>
              </a:rPr>
              <a:t>functioning known to change as a result of therapeutic </a:t>
            </a:r>
            <a:r>
              <a:rPr lang="en-US" sz="2600" dirty="0" smtClean="0">
                <a:latin typeface="Calibri" panose="020F0502020204030204" pitchFamily="34" charset="0"/>
              </a:rPr>
              <a:t>intervention</a:t>
            </a:r>
          </a:p>
          <a:p>
            <a:r>
              <a:rPr lang="en-US" sz="2600" dirty="0" smtClean="0">
                <a:latin typeface="Calibri" panose="020F0502020204030204" pitchFamily="34" charset="0"/>
              </a:rPr>
              <a:t>SRS designed </a:t>
            </a:r>
            <a:r>
              <a:rPr lang="en-US" sz="2600" dirty="0">
                <a:latin typeface="Calibri" panose="020F0502020204030204" pitchFamily="34" charset="0"/>
              </a:rPr>
              <a:t>to assess key dimensions </a:t>
            </a:r>
            <a:r>
              <a:rPr lang="en-US" sz="2600" dirty="0" smtClean="0">
                <a:latin typeface="Calibri" panose="020F0502020204030204" pitchFamily="34" charset="0"/>
              </a:rPr>
              <a:t>of effective </a:t>
            </a:r>
            <a:r>
              <a:rPr lang="en-US" sz="2600" dirty="0">
                <a:latin typeface="Calibri" panose="020F0502020204030204" pitchFamily="34" charset="0"/>
              </a:rPr>
              <a:t>therapeutic </a:t>
            </a:r>
            <a:r>
              <a:rPr lang="en-US" sz="2600" dirty="0" smtClean="0">
                <a:latin typeface="Calibri" panose="020F0502020204030204" pitchFamily="34" charset="0"/>
              </a:rPr>
              <a:t>relationships (respect </a:t>
            </a:r>
            <a:r>
              <a:rPr lang="en-US" sz="2600" dirty="0">
                <a:latin typeface="Calibri" panose="020F0502020204030204" pitchFamily="34" charset="0"/>
              </a:rPr>
              <a:t>and understanding, </a:t>
            </a:r>
            <a:r>
              <a:rPr lang="en-US" sz="2600" dirty="0" smtClean="0">
                <a:latin typeface="Calibri" panose="020F0502020204030204" pitchFamily="34" charset="0"/>
              </a:rPr>
              <a:t>relevance </a:t>
            </a:r>
            <a:r>
              <a:rPr lang="en-US" sz="2600" dirty="0">
                <a:latin typeface="Calibri" panose="020F0502020204030204" pitchFamily="34" charset="0"/>
              </a:rPr>
              <a:t>of the goals and </a:t>
            </a:r>
            <a:r>
              <a:rPr lang="en-US" sz="2600" dirty="0" smtClean="0">
                <a:latin typeface="Calibri" panose="020F0502020204030204" pitchFamily="34" charset="0"/>
              </a:rPr>
              <a:t>topics, CYP-practitioner fit and </a:t>
            </a:r>
            <a:r>
              <a:rPr lang="en-US" sz="2600" dirty="0">
                <a:latin typeface="Calibri" panose="020F0502020204030204" pitchFamily="34" charset="0"/>
              </a:rPr>
              <a:t>overall </a:t>
            </a:r>
            <a:r>
              <a:rPr lang="en-US" sz="2600" dirty="0" smtClean="0">
                <a:latin typeface="Calibri" panose="020F0502020204030204" pitchFamily="34" charset="0"/>
              </a:rPr>
              <a:t>alliance).</a:t>
            </a:r>
          </a:p>
          <a:p>
            <a:endParaRPr lang="en-US" sz="2600" dirty="0">
              <a:latin typeface="Calibri" panose="020F05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Outcome Rating Scale (ORS) and Session rating scale (SRS)</a:t>
            </a:r>
            <a:endParaRPr lang="en-GB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4" name="Picture 3" descr="Tameside  Glossop CCG co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63072" y="6165304"/>
            <a:ext cx="1949859" cy="5040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576" y="6525344"/>
            <a:ext cx="4248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/>
              <a:t>*slide adapted from CORC training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390176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How have child-reported (13+) ORS scores changed between a first and last time point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?</a:t>
            </a:r>
            <a:endParaRPr lang="en-GB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4" name="Picture 3" descr="Tameside  Glossop CCG co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63072" y="6165304"/>
            <a:ext cx="1949859" cy="504056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132856"/>
            <a:ext cx="4248472" cy="42920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32040" y="1772816"/>
            <a:ext cx="3942144" cy="4392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</a:rPr>
              <a:t>What do the plots show?</a:t>
            </a:r>
          </a:p>
          <a:p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</a:rPr>
              <a:t>ORS measures overall well-being and relationship quality, on a scale of 0 to 40  (higher scores indicating better well-being). The blue line represents the overall average change score for </a:t>
            </a:r>
            <a:r>
              <a:rPr lang="en-US" sz="2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service </a:t>
            </a: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</a:rPr>
              <a:t>who submitted </a:t>
            </a:r>
            <a:r>
              <a:rPr lang="en-US" sz="2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paired </a:t>
            </a: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</a:rPr>
              <a:t>data during the reporting </a:t>
            </a:r>
            <a:r>
              <a:rPr lang="en-US" sz="2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period. </a:t>
            </a: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</a:rPr>
              <a:t>O</a:t>
            </a:r>
            <a:r>
              <a:rPr lang="en-US" sz="2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verall </a:t>
            </a: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</a:rPr>
              <a:t>average change score for the T&amp;G service </a:t>
            </a:r>
            <a:r>
              <a:rPr lang="en-US" sz="2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is </a:t>
            </a: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</a:rPr>
              <a:t>around </a:t>
            </a:r>
            <a:r>
              <a:rPr lang="en-US" sz="2000" dirty="0" smtClean="0">
                <a:solidFill>
                  <a:schemeClr val="tx2"/>
                </a:solidFill>
                <a:latin typeface="Calibri" panose="020F0502020204030204" pitchFamily="34" charset="0"/>
              </a:rPr>
              <a:t>5 indicating CYP seen for </a:t>
            </a: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</a:rPr>
              <a:t>whom we have data appear to improve in overall well-being from a first to a last time point.</a:t>
            </a:r>
            <a:endParaRPr lang="en-GB" sz="20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22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9552" y="1916832"/>
            <a:ext cx="8064895" cy="4314901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Calibri" panose="020F0502020204030204" pitchFamily="34" charset="0"/>
              </a:rPr>
              <a:t>Experience of service feedback questionnaire</a:t>
            </a:r>
          </a:p>
          <a:p>
            <a:r>
              <a:rPr lang="en-US" sz="2600" dirty="0" smtClean="0">
                <a:latin typeface="Calibri" panose="020F0502020204030204" pitchFamily="34" charset="0"/>
              </a:rPr>
              <a:t>12 </a:t>
            </a:r>
            <a:r>
              <a:rPr lang="en-US" sz="2600" dirty="0">
                <a:latin typeface="Calibri" panose="020F0502020204030204" pitchFamily="34" charset="0"/>
              </a:rPr>
              <a:t>items</a:t>
            </a:r>
          </a:p>
          <a:p>
            <a:r>
              <a:rPr lang="en-US" sz="2600" dirty="0" smtClean="0">
                <a:latin typeface="Calibri" panose="020F0502020204030204" pitchFamily="34" charset="0"/>
              </a:rPr>
              <a:t>Parent </a:t>
            </a:r>
            <a:r>
              <a:rPr lang="en-US" sz="2600" dirty="0">
                <a:latin typeface="Calibri" panose="020F0502020204030204" pitchFamily="34" charset="0"/>
              </a:rPr>
              <a:t>and Self-Report (9-18yrs)</a:t>
            </a:r>
          </a:p>
          <a:p>
            <a:r>
              <a:rPr lang="en-US" sz="2600" dirty="0" smtClean="0">
                <a:latin typeface="Calibri" panose="020F0502020204030204" pitchFamily="34" charset="0"/>
              </a:rPr>
              <a:t>Gives </a:t>
            </a:r>
            <a:r>
              <a:rPr lang="en-US" sz="2600" dirty="0">
                <a:latin typeface="Calibri" panose="020F0502020204030204" pitchFamily="34" charset="0"/>
              </a:rPr>
              <a:t>indication of satisfaction with service</a:t>
            </a:r>
          </a:p>
          <a:p>
            <a:r>
              <a:rPr lang="en-US" sz="2600" dirty="0" smtClean="0">
                <a:latin typeface="Calibri" panose="020F0502020204030204" pitchFamily="34" charset="0"/>
              </a:rPr>
              <a:t>Additional </a:t>
            </a:r>
            <a:r>
              <a:rPr lang="en-US" sz="2600" dirty="0">
                <a:latin typeface="Calibri" panose="020F0502020204030204" pitchFamily="34" charset="0"/>
              </a:rPr>
              <a:t>free text questions allow for collection/ analysis of qualitative data alongside quantitative responses</a:t>
            </a:r>
          </a:p>
          <a:p>
            <a:r>
              <a:rPr lang="en-US" sz="2600" dirty="0" smtClean="0">
                <a:latin typeface="Calibri" panose="020F0502020204030204" pitchFamily="34" charset="0"/>
              </a:rPr>
              <a:t>Collected </a:t>
            </a:r>
            <a:r>
              <a:rPr lang="en-US" sz="2600" dirty="0">
                <a:latin typeface="Calibri" panose="020F0502020204030204" pitchFamily="34" charset="0"/>
              </a:rPr>
              <a:t>at 6 months or case closure (whichever is sooner); then annually if still in service</a:t>
            </a:r>
            <a:endParaRPr lang="en-GB" sz="2600" dirty="0">
              <a:latin typeface="Calibri" panose="020F05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CHI-ESQ</a:t>
            </a:r>
            <a:endParaRPr lang="en-GB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4" name="Picture 3" descr="Tameside  Glossop CCG co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63072" y="6165304"/>
            <a:ext cx="1949859" cy="504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31733"/>
            <a:ext cx="1663948" cy="371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720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meside  Glossop CCG co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63072" y="6165304"/>
            <a:ext cx="1949859" cy="50405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95152"/>
          </a:xfrm>
        </p:spPr>
        <p:txBody>
          <a:bodyPr>
            <a:normAutofit fontScale="90000"/>
          </a:bodyPr>
          <a:lstStyle/>
          <a:p>
            <a:r>
              <a:rPr lang="en-GB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What Children and families are saying about the services?</a:t>
            </a:r>
            <a:endParaRPr lang="en-GB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5" y="2150186"/>
            <a:ext cx="4248472" cy="40151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1519" y="1433480"/>
            <a:ext cx="86614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Calibri" panose="020F0502020204030204" pitchFamily="34" charset="0"/>
              </a:rPr>
              <a:t>How do children and young people </a:t>
            </a:r>
            <a:r>
              <a:rPr lang="en-US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                       How </a:t>
            </a:r>
            <a:r>
              <a:rPr lang="en-US" b="1" dirty="0">
                <a:solidFill>
                  <a:schemeClr val="tx2"/>
                </a:solidFill>
                <a:latin typeface="Calibri" panose="020F0502020204030204" pitchFamily="34" charset="0"/>
              </a:rPr>
              <a:t>do parents and </a:t>
            </a:r>
            <a:r>
              <a:rPr lang="en-US" b="1" dirty="0" err="1">
                <a:solidFill>
                  <a:schemeClr val="tx2"/>
                </a:solidFill>
                <a:latin typeface="Calibri" panose="020F0502020204030204" pitchFamily="34" charset="0"/>
              </a:rPr>
              <a:t>carers</a:t>
            </a:r>
            <a:r>
              <a:rPr lang="en-US" b="1" dirty="0">
                <a:solidFill>
                  <a:schemeClr val="tx2"/>
                </a:solidFill>
                <a:latin typeface="Calibri" panose="020F0502020204030204" pitchFamily="34" charset="0"/>
              </a:rPr>
              <a:t> feel </a:t>
            </a:r>
            <a:endParaRPr lang="en-US" b="1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 feel about the services?                                             about the services?</a:t>
            </a:r>
            <a:endParaRPr lang="en-US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2167016"/>
            <a:ext cx="4196915" cy="39982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31733"/>
            <a:ext cx="1663948" cy="371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856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6490" y="338328"/>
            <a:ext cx="8616440" cy="1434488"/>
          </a:xfrm>
        </p:spPr>
        <p:txBody>
          <a:bodyPr>
            <a:no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How have child-reported (13+) SRS scores changed between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first and last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time point?</a:t>
            </a:r>
            <a:endParaRPr lang="en-GB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5" name="Picture 4" descr="Tameside  Glossop CCG co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63072" y="6165304"/>
            <a:ext cx="1949859" cy="5040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490" y="2105762"/>
            <a:ext cx="4133301" cy="40997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44635" y="2285130"/>
            <a:ext cx="383687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Calibri" panose="020F0502020204030204" pitchFamily="34" charset="0"/>
              </a:rPr>
              <a:t>What do the plots show?</a:t>
            </a:r>
          </a:p>
          <a:p>
            <a:r>
              <a:rPr lang="en-US" dirty="0" smtClean="0">
                <a:solidFill>
                  <a:schemeClr val="tx2"/>
                </a:solidFill>
                <a:latin typeface="Calibri" panose="020F0502020204030204" pitchFamily="34" charset="0"/>
              </a:rPr>
              <a:t>The  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</a:rPr>
              <a:t>measures </a:t>
            </a:r>
            <a:r>
              <a:rPr lang="en-US" dirty="0" smtClean="0">
                <a:solidFill>
                  <a:schemeClr val="tx2"/>
                </a:solidFill>
                <a:latin typeface="Calibri" panose="020F0502020204030204" pitchFamily="34" charset="0"/>
              </a:rPr>
              <a:t> of therapeutic 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</a:rPr>
              <a:t>alliance, on a scale of 0 to </a:t>
            </a:r>
            <a:r>
              <a:rPr lang="en-US" dirty="0" smtClean="0">
                <a:solidFill>
                  <a:schemeClr val="tx2"/>
                </a:solidFill>
                <a:latin typeface="Calibri" panose="020F0502020204030204" pitchFamily="34" charset="0"/>
              </a:rPr>
              <a:t>40 (higher 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</a:rPr>
              <a:t>scores indicating better </a:t>
            </a:r>
            <a:r>
              <a:rPr lang="en-US" dirty="0" smtClean="0">
                <a:solidFill>
                  <a:schemeClr val="tx2"/>
                </a:solidFill>
                <a:latin typeface="Calibri" panose="020F0502020204030204" pitchFamily="34" charset="0"/>
              </a:rPr>
              <a:t>alliance.) The 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</a:rPr>
              <a:t>blue line represents the overall average change score for the only service who submitted paired SRS data during the reporting </a:t>
            </a:r>
            <a:r>
              <a:rPr lang="en-US" dirty="0" smtClean="0">
                <a:solidFill>
                  <a:schemeClr val="tx2"/>
                </a:solidFill>
                <a:latin typeface="Calibri" panose="020F0502020204030204" pitchFamily="34" charset="0"/>
              </a:rPr>
              <a:t>period. 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</a:rPr>
              <a:t>The overall average change score for the T&amp;G service included in the plot is around 1, bringing the average score at a last time point to a level that suggests good therapeutic alliance (37; </a:t>
            </a:r>
            <a:r>
              <a:rPr lang="en-US" dirty="0" err="1">
                <a:solidFill>
                  <a:schemeClr val="tx2"/>
                </a:solidFill>
                <a:latin typeface="Calibri" panose="020F0502020204030204" pitchFamily="34" charset="0"/>
              </a:rPr>
              <a:t>Bargmann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</a:rPr>
              <a:t> &amp; Robinson, 2012). 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31733"/>
            <a:ext cx="1663948" cy="371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930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How have parent-reported SRS scores changed between a first and last time point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?</a:t>
            </a:r>
            <a:endParaRPr lang="en-GB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5" name="Picture 4" descr="Tameside  Glossop CCG co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63072" y="6165304"/>
            <a:ext cx="1949859" cy="5040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998" y="2095865"/>
            <a:ext cx="4127482" cy="40694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10479" y="1691593"/>
            <a:ext cx="440245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Calibri" panose="020F0502020204030204" pitchFamily="34" charset="0"/>
              </a:rPr>
              <a:t>What do the plots show?</a:t>
            </a:r>
          </a:p>
          <a:p>
            <a:r>
              <a:rPr lang="en-US" dirty="0" smtClean="0">
                <a:solidFill>
                  <a:schemeClr val="tx2"/>
                </a:solidFill>
                <a:latin typeface="Calibri" panose="020F0502020204030204" pitchFamily="34" charset="0"/>
              </a:rPr>
              <a:t>The 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</a:rPr>
              <a:t>blue line represents the overall average change score for the only service who submitted paired SRS data during the reporting period. </a:t>
            </a:r>
            <a:r>
              <a:rPr lang="en-US" dirty="0" smtClean="0">
                <a:solidFill>
                  <a:schemeClr val="tx2"/>
                </a:solidFill>
                <a:latin typeface="Calibri" panose="020F0502020204030204" pitchFamily="34" charset="0"/>
              </a:rPr>
              <a:t>The 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</a:rPr>
              <a:t>overall average change score for the T&amp;G service included in the plot is around 3, bringing the average score from 32 at a first time point, to 35 at a last time point, a level that suggests “cause for concern” in terms of therapeutic alliance (below 37; </a:t>
            </a:r>
            <a:r>
              <a:rPr lang="en-US" dirty="0" err="1">
                <a:solidFill>
                  <a:schemeClr val="tx2"/>
                </a:solidFill>
                <a:latin typeface="Calibri" panose="020F0502020204030204" pitchFamily="34" charset="0"/>
              </a:rPr>
              <a:t>Bargmann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</a:rPr>
              <a:t> &amp; Robinson, 2012). </a:t>
            </a:r>
            <a:r>
              <a:rPr lang="en-US" dirty="0" smtClean="0">
                <a:solidFill>
                  <a:schemeClr val="tx2"/>
                </a:solidFill>
                <a:latin typeface="Calibri" panose="020F0502020204030204" pitchFamily="34" charset="0"/>
              </a:rPr>
              <a:t> Parents/</a:t>
            </a:r>
            <a:r>
              <a:rPr lang="en-US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carers</a:t>
            </a:r>
            <a:r>
              <a:rPr lang="en-US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</a:rPr>
              <a:t>of children and young people seen in </a:t>
            </a:r>
            <a:r>
              <a:rPr lang="en-US" dirty="0" smtClean="0">
                <a:solidFill>
                  <a:schemeClr val="tx2"/>
                </a:solidFill>
                <a:latin typeface="Calibri" panose="020F0502020204030204" pitchFamily="34" charset="0"/>
              </a:rPr>
              <a:t>T&amp;G services 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</a:rPr>
              <a:t>for whom we have data report improvements in therapeutic alliance from a first to a last time point, although scores remained below the range of scores that indicate good alliance. 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31733"/>
            <a:ext cx="1663948" cy="371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329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Outcome </a:t>
            </a:r>
            <a:r>
              <a:rPr lang="en-GB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</a:t>
            </a:r>
            <a:r>
              <a:rPr lang="en-GB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ramework</a:t>
            </a:r>
            <a:endParaRPr lang="en-GB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4" name="Picture 3" descr="Tameside  Glossop CCG co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63072" y="6165304"/>
            <a:ext cx="1949859" cy="504056"/>
          </a:xfrm>
          <a:prstGeom prst="rect">
            <a:avLst/>
          </a:prstGeom>
        </p:spPr>
      </p:pic>
      <p:graphicFrame>
        <p:nvGraphicFramePr>
          <p:cNvPr id="7" name="Content Placeholder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4802266"/>
              </p:ext>
            </p:extLst>
          </p:nvPr>
        </p:nvGraphicFramePr>
        <p:xfrm>
          <a:off x="2987824" y="2708920"/>
          <a:ext cx="3312368" cy="26866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7" name="Worksheet" showAsIcon="1" r:id="rId4" imgW="914400" imgH="771480" progId="Excel.Sheet.12">
                  <p:embed/>
                </p:oleObj>
              </mc:Choice>
              <mc:Fallback>
                <p:oleObj name="Worksheet" showAsIcon="1" r:id="rId4" imgW="914400" imgH="7714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87824" y="2708920"/>
                        <a:ext cx="3312368" cy="26866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31733"/>
            <a:ext cx="1663948" cy="371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897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916832"/>
            <a:ext cx="8280919" cy="42093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latin typeface="Calibri" panose="020F0502020204030204" pitchFamily="34" charset="0"/>
              </a:rPr>
              <a:t>Emerging and growing evidence </a:t>
            </a:r>
            <a:r>
              <a:rPr lang="en-US" dirty="0">
                <a:latin typeface="Calibri" panose="020F0502020204030204" pitchFamily="34" charset="0"/>
              </a:rPr>
              <a:t>indicating that </a:t>
            </a:r>
            <a:r>
              <a:rPr lang="en-US" dirty="0" smtClean="0">
                <a:latin typeface="Calibri" panose="020F0502020204030204" pitchFamily="34" charset="0"/>
              </a:rPr>
              <a:t>services </a:t>
            </a:r>
            <a:r>
              <a:rPr lang="en-US" dirty="0">
                <a:latin typeface="Calibri" panose="020F0502020204030204" pitchFamily="34" charset="0"/>
              </a:rPr>
              <a:t>are</a:t>
            </a:r>
            <a:r>
              <a:rPr lang="en-US" dirty="0" smtClean="0">
                <a:latin typeface="Calibri" panose="020F0502020204030204" pitchFamily="34" charset="0"/>
              </a:rPr>
              <a:t>:</a:t>
            </a:r>
            <a:endParaRPr lang="en-US" dirty="0">
              <a:latin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</a:rPr>
              <a:t>establishing </a:t>
            </a:r>
            <a:r>
              <a:rPr lang="en-US" dirty="0">
                <a:latin typeface="Calibri" panose="020F0502020204030204" pitchFamily="34" charset="0"/>
              </a:rPr>
              <a:t>good therapeutic alliance – vital in helping </a:t>
            </a:r>
            <a:r>
              <a:rPr lang="en-US" dirty="0" smtClean="0">
                <a:latin typeface="Calibri" panose="020F0502020204030204" pitchFamily="34" charset="0"/>
              </a:rPr>
              <a:t>recovery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helping CYPF </a:t>
            </a:r>
            <a:r>
              <a:rPr lang="en-US" dirty="0">
                <a:latin typeface="Calibri" panose="020F0502020204030204" pitchFamily="34" charset="0"/>
              </a:rPr>
              <a:t>to recover </a:t>
            </a:r>
            <a:r>
              <a:rPr lang="en-US" dirty="0" smtClean="0">
                <a:latin typeface="Calibri" panose="020F0502020204030204" pitchFamily="34" charset="0"/>
              </a:rPr>
              <a:t>together </a:t>
            </a:r>
            <a:r>
              <a:rPr lang="en-US" dirty="0" smtClean="0">
                <a:latin typeface="Calibri" panose="020F0502020204030204" pitchFamily="34" charset="0"/>
              </a:rPr>
              <a:t>and </a:t>
            </a:r>
            <a:r>
              <a:rPr lang="en-US" dirty="0" smtClean="0">
                <a:latin typeface="Calibri" panose="020F0502020204030204" pitchFamily="34" charset="0"/>
              </a:rPr>
              <a:t>demonstrating effective </a:t>
            </a:r>
            <a:r>
              <a:rPr lang="en-US" dirty="0" smtClean="0">
                <a:latin typeface="Calibri" panose="020F0502020204030204" pitchFamily="34" charset="0"/>
              </a:rPr>
              <a:t>services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aiding </a:t>
            </a:r>
            <a:r>
              <a:rPr lang="en-US" dirty="0">
                <a:latin typeface="Calibri" panose="020F0502020204030204" pitchFamily="34" charset="0"/>
              </a:rPr>
              <a:t>CYPF to progress towards </a:t>
            </a:r>
            <a:r>
              <a:rPr lang="en-US" dirty="0" smtClean="0">
                <a:latin typeface="Calibri" panose="020F0502020204030204" pitchFamily="34" charset="0"/>
              </a:rPr>
              <a:t>their self-identified goals</a:t>
            </a:r>
            <a:endParaRPr lang="en-US" dirty="0"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o</a:t>
            </a:r>
            <a:r>
              <a:rPr lang="en-US" dirty="0" smtClean="0">
                <a:latin typeface="Calibri" panose="020F0502020204030204" pitchFamily="34" charset="0"/>
              </a:rPr>
              <a:t>ffering a positive experience according to CYP and parent feedback</a:t>
            </a:r>
            <a:endParaRPr lang="en-US" sz="1200" dirty="0" smtClean="0">
              <a:latin typeface="Calibri" panose="020F0502020204030204" pitchFamily="34" charset="0"/>
            </a:endParaRPr>
          </a:p>
          <a:p>
            <a:r>
              <a:rPr lang="en-US" b="1" dirty="0" smtClean="0">
                <a:latin typeface="Calibri" panose="020F0502020204030204" pitchFamily="34" charset="0"/>
              </a:rPr>
              <a:t>WE </a:t>
            </a:r>
            <a:r>
              <a:rPr lang="en-US" b="1" dirty="0" smtClean="0">
                <a:latin typeface="Calibri" panose="020F0502020204030204" pitchFamily="34" charset="0"/>
              </a:rPr>
              <a:t>ARE </a:t>
            </a:r>
            <a:r>
              <a:rPr lang="en-US" b="1" dirty="0" smtClean="0">
                <a:latin typeface="Calibri" panose="020F0502020204030204" pitchFamily="34" charset="0"/>
              </a:rPr>
              <a:t>COLLABORATIVELY </a:t>
            </a:r>
            <a:r>
              <a:rPr lang="en-US" b="1" dirty="0" smtClean="0">
                <a:latin typeface="Calibri" panose="020F0502020204030204" pitchFamily="34" charset="0"/>
              </a:rPr>
              <a:t>ASKING OURSELVES BETTER AND </a:t>
            </a:r>
            <a:r>
              <a:rPr lang="en-US" b="1" dirty="0" smtClean="0">
                <a:latin typeface="Calibri" panose="020F0502020204030204" pitchFamily="34" charset="0"/>
              </a:rPr>
              <a:t>MORE INFORMED </a:t>
            </a:r>
            <a:r>
              <a:rPr lang="en-US" b="1" dirty="0" smtClean="0">
                <a:latin typeface="Calibri" panose="020F0502020204030204" pitchFamily="34" charset="0"/>
              </a:rPr>
              <a:t>QUESTIONS!</a:t>
            </a:r>
          </a:p>
          <a:p>
            <a:pPr marL="0" indent="0">
              <a:buNone/>
            </a:pPr>
            <a:endParaRPr lang="en-GB" b="1" dirty="0">
              <a:latin typeface="Calibri" panose="020F05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74448"/>
          </a:xfrm>
        </p:spPr>
        <p:txBody>
          <a:bodyPr>
            <a:normAutofit/>
          </a:bodyPr>
          <a:lstStyle/>
          <a:p>
            <a:r>
              <a:rPr lang="en-GB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Where are we now…</a:t>
            </a:r>
            <a:endParaRPr lang="en-GB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31733"/>
            <a:ext cx="1663948" cy="371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Tameside  Glossop CCG co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63072" y="6165304"/>
            <a:ext cx="1949859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2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2348880"/>
            <a:ext cx="8208912" cy="3816424"/>
          </a:xfrm>
        </p:spPr>
        <p:txBody>
          <a:bodyPr/>
          <a:lstStyle/>
          <a:p>
            <a:r>
              <a:rPr lang="en-GB" dirty="0" smtClean="0">
                <a:latin typeface="Calibri" panose="020F0502020204030204" pitchFamily="34" charset="0"/>
              </a:rPr>
              <a:t>Focus on vulnerability  - applying ‘Current View’ piloting LAC and then those connected with the youth system</a:t>
            </a:r>
          </a:p>
          <a:p>
            <a:r>
              <a:rPr lang="en-GB" dirty="0" smtClean="0">
                <a:latin typeface="Calibri" panose="020F0502020204030204" pitchFamily="34" charset="0"/>
              </a:rPr>
              <a:t>Improve data flow </a:t>
            </a:r>
          </a:p>
          <a:p>
            <a:r>
              <a:rPr lang="en-GB" dirty="0" smtClean="0">
                <a:latin typeface="Calibri" panose="020F0502020204030204" pitchFamily="34" charset="0"/>
              </a:rPr>
              <a:t>Benchmarking with like services with similar demographics</a:t>
            </a:r>
          </a:p>
          <a:p>
            <a:r>
              <a:rPr lang="en-GB" dirty="0" smtClean="0">
                <a:latin typeface="Calibri" panose="020F0502020204030204" pitchFamily="34" charset="0"/>
              </a:rPr>
              <a:t>Widening to other partners</a:t>
            </a:r>
          </a:p>
          <a:p>
            <a:r>
              <a:rPr lang="en-GB" dirty="0" smtClean="0">
                <a:latin typeface="Calibri" panose="020F0502020204030204" pitchFamily="34" charset="0"/>
              </a:rPr>
              <a:t>Phased developed across all GM NHS CAMHS providers 2018/19 and beyond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Future Considerations…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5" name="Picture 4" descr="Tameside  Glossop CCG co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63072" y="6165304"/>
            <a:ext cx="1949859" cy="5040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31733"/>
            <a:ext cx="1663948" cy="371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078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1560" y="2420888"/>
            <a:ext cx="7992887" cy="370527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dirty="0" smtClean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Calibri" panose="020F0502020204030204" pitchFamily="34" charset="0"/>
              </a:rPr>
              <a:t>The </a:t>
            </a:r>
            <a:r>
              <a:rPr lang="en-US" dirty="0">
                <a:latin typeface="Calibri" panose="020F0502020204030204" pitchFamily="34" charset="0"/>
              </a:rPr>
              <a:t>question of whether to monitor </a:t>
            </a:r>
            <a:r>
              <a:rPr lang="en-US" dirty="0" smtClean="0">
                <a:latin typeface="Calibri" panose="020F0502020204030204" pitchFamily="34" charset="0"/>
              </a:rPr>
              <a:t>outcomes, or </a:t>
            </a:r>
            <a:r>
              <a:rPr lang="en-US" dirty="0">
                <a:latin typeface="Calibri" panose="020F0502020204030204" pitchFamily="34" charset="0"/>
              </a:rPr>
              <a:t>not, is no longer in debate – we must use them to ensure </a:t>
            </a:r>
            <a:r>
              <a:rPr lang="en-US" dirty="0" smtClean="0">
                <a:latin typeface="Calibri" panose="020F0502020204030204" pitchFamily="34" charset="0"/>
              </a:rPr>
              <a:t>good services </a:t>
            </a:r>
            <a:r>
              <a:rPr lang="en-US" dirty="0">
                <a:latin typeface="Calibri" panose="020F0502020204030204" pitchFamily="34" charset="0"/>
              </a:rPr>
              <a:t>continue to be commissioned and to support </a:t>
            </a:r>
            <a:r>
              <a:rPr lang="en-US" dirty="0" smtClean="0">
                <a:latin typeface="Calibri" panose="020F0502020204030204" pitchFamily="34" charset="0"/>
              </a:rPr>
              <a:t>arguments to </a:t>
            </a:r>
            <a:r>
              <a:rPr lang="en-US" dirty="0">
                <a:latin typeface="Calibri" panose="020F0502020204030204" pitchFamily="34" charset="0"/>
              </a:rPr>
              <a:t>bring new money into </a:t>
            </a:r>
            <a:r>
              <a:rPr lang="en-US" dirty="0" smtClean="0">
                <a:latin typeface="Calibri" panose="020F0502020204030204" pitchFamily="34" charset="0"/>
              </a:rPr>
              <a:t>CAMHS ( Law, D. 2014)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Moving to Outcomes</a:t>
            </a:r>
            <a:endParaRPr lang="en-GB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4" name="Picture 3" descr="Tameside  Glossop CCG co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63072" y="6165304"/>
            <a:ext cx="1949859" cy="5040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31733"/>
            <a:ext cx="1663948" cy="371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1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8475" y="404664"/>
            <a:ext cx="8229600" cy="1252728"/>
          </a:xfrm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Questions…?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4" name="Picture 3" descr="Tameside  Glossop CCG co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63072" y="6165304"/>
            <a:ext cx="1949859" cy="5040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927" y="2636912"/>
            <a:ext cx="2736304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31733"/>
            <a:ext cx="1663948" cy="371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028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meside  Glossop CCG co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63072" y="6165304"/>
            <a:ext cx="1949859" cy="504056"/>
          </a:xfrm>
          <a:prstGeom prst="rect">
            <a:avLst/>
          </a:prstGeom>
        </p:spPr>
      </p:pic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9150250"/>
              </p:ext>
            </p:extLst>
          </p:nvPr>
        </p:nvGraphicFramePr>
        <p:xfrm>
          <a:off x="539552" y="1844824"/>
          <a:ext cx="8136904" cy="4572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Journey To An Outcomes Framework</a:t>
            </a:r>
            <a:endParaRPr lang="en-GB" sz="36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83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23528" y="332656"/>
            <a:ext cx="8496944" cy="6336704"/>
          </a:xfrm>
        </p:spPr>
        <p:txBody>
          <a:bodyPr>
            <a:noAutofit/>
          </a:bodyPr>
          <a:lstStyle/>
          <a:p>
            <a:pPr marL="457200" lvl="0" indent="-457200">
              <a:lnSpc>
                <a:spcPct val="115000"/>
              </a:lnSpc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en-GB" sz="1800" dirty="0">
                <a:latin typeface="Calibri" panose="020F0502020204030204" pitchFamily="34" charset="0"/>
                <a:ea typeface="Calibri"/>
                <a:cs typeface="Times New Roman"/>
              </a:rPr>
              <a:t>I should be listened to, given time to tell my story and feel like what I say </a:t>
            </a:r>
            <a:r>
              <a:rPr lang="en-GB" sz="1800" dirty="0" smtClean="0">
                <a:latin typeface="Calibri" panose="020F0502020204030204" pitchFamily="34" charset="0"/>
                <a:ea typeface="Calibri"/>
                <a:cs typeface="Times New Roman"/>
              </a:rPr>
              <a:t>matters</a:t>
            </a:r>
          </a:p>
          <a:p>
            <a:pPr marL="457200" lvl="0" indent="-457200">
              <a:lnSpc>
                <a:spcPct val="115000"/>
              </a:lnSpc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en-GB" sz="1800" dirty="0" smtClean="0">
                <a:latin typeface="Calibri" panose="020F0502020204030204" pitchFamily="34" charset="0"/>
                <a:ea typeface="Calibri"/>
                <a:cs typeface="Times New Roman"/>
              </a:rPr>
              <a:t>I </a:t>
            </a:r>
            <a:r>
              <a:rPr lang="en-GB" sz="1800" dirty="0">
                <a:latin typeface="Calibri" panose="020F0502020204030204" pitchFamily="34" charset="0"/>
                <a:ea typeface="Calibri"/>
                <a:cs typeface="Times New Roman"/>
              </a:rPr>
              <a:t>want my situation to be treated sensitively and I should be respected and not feel judged </a:t>
            </a:r>
          </a:p>
          <a:p>
            <a:pPr marL="457200" indent="-457200">
              <a:lnSpc>
                <a:spcPct val="115000"/>
              </a:lnSpc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en-GB" sz="1800" dirty="0" smtClean="0">
                <a:latin typeface="Calibri" panose="020F0502020204030204" pitchFamily="34" charset="0"/>
                <a:ea typeface="Calibri"/>
                <a:cs typeface="Times New Roman"/>
              </a:rPr>
              <a:t>I </a:t>
            </a:r>
            <a:r>
              <a:rPr lang="en-GB" sz="1800" dirty="0">
                <a:latin typeface="Calibri" panose="020F0502020204030204" pitchFamily="34" charset="0"/>
                <a:ea typeface="Calibri"/>
                <a:cs typeface="Times New Roman"/>
              </a:rPr>
              <a:t>want the professionals that I come into contact with to be kind and understanding and realise that I need to trust them if they are going to help </a:t>
            </a:r>
            <a:r>
              <a:rPr lang="en-GB" sz="1800" dirty="0" smtClean="0">
                <a:latin typeface="Calibri" panose="020F0502020204030204" pitchFamily="34" charset="0"/>
                <a:ea typeface="Calibri"/>
                <a:cs typeface="Times New Roman"/>
              </a:rPr>
              <a:t>me</a:t>
            </a:r>
          </a:p>
          <a:p>
            <a:pPr marL="457200" indent="-457200">
              <a:lnSpc>
                <a:spcPct val="115000"/>
              </a:lnSpc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en-GB" sz="1800" dirty="0" smtClean="0">
                <a:latin typeface="Calibri" panose="020F0502020204030204" pitchFamily="34" charset="0"/>
                <a:ea typeface="Calibri"/>
                <a:cs typeface="Times New Roman"/>
              </a:rPr>
              <a:t>I </a:t>
            </a:r>
            <a:r>
              <a:rPr lang="en-GB" sz="1800" dirty="0">
                <a:latin typeface="Calibri" panose="020F0502020204030204" pitchFamily="34" charset="0"/>
                <a:ea typeface="Calibri"/>
                <a:cs typeface="Times New Roman"/>
              </a:rPr>
              <a:t>should always be made to feel safe and supported so that I can express myself in a safe </a:t>
            </a:r>
            <a:r>
              <a:rPr lang="en-GB" sz="1800" dirty="0" smtClean="0">
                <a:latin typeface="Calibri" panose="020F0502020204030204" pitchFamily="34" charset="0"/>
                <a:ea typeface="Calibri"/>
                <a:cs typeface="Times New Roman"/>
              </a:rPr>
              <a:t>environment</a:t>
            </a:r>
          </a:p>
          <a:p>
            <a:pPr marL="457200" indent="-457200">
              <a:lnSpc>
                <a:spcPct val="115000"/>
              </a:lnSpc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en-GB" sz="1800" dirty="0" smtClean="0">
                <a:latin typeface="Calibri" panose="020F0502020204030204" pitchFamily="34" charset="0"/>
                <a:ea typeface="Calibri"/>
                <a:cs typeface="Times New Roman"/>
              </a:rPr>
              <a:t>I </a:t>
            </a:r>
            <a:r>
              <a:rPr lang="en-GB" sz="1800" dirty="0">
                <a:latin typeface="Calibri" panose="020F0502020204030204" pitchFamily="34" charset="0"/>
                <a:ea typeface="Calibri"/>
                <a:cs typeface="Times New Roman"/>
              </a:rPr>
              <a:t>should be treated equally and as an individual and be able to shape my own goals with my </a:t>
            </a:r>
            <a:r>
              <a:rPr lang="en-GB" sz="1800" dirty="0" smtClean="0">
                <a:latin typeface="Calibri" panose="020F0502020204030204" pitchFamily="34" charset="0"/>
                <a:ea typeface="Calibri"/>
                <a:cs typeface="Times New Roman"/>
              </a:rPr>
              <a:t>worker</a:t>
            </a:r>
          </a:p>
          <a:p>
            <a:pPr marL="457200" indent="-457200">
              <a:lnSpc>
                <a:spcPct val="115000"/>
              </a:lnSpc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en-GB" sz="1800" dirty="0" smtClean="0">
                <a:latin typeface="Calibri" panose="020F0502020204030204" pitchFamily="34" charset="0"/>
                <a:ea typeface="Calibri"/>
                <a:cs typeface="Times New Roman"/>
              </a:rPr>
              <a:t>I </a:t>
            </a:r>
            <a:r>
              <a:rPr lang="en-GB" sz="1800" dirty="0">
                <a:latin typeface="Calibri" panose="020F0502020204030204" pitchFamily="34" charset="0"/>
                <a:ea typeface="Calibri"/>
                <a:cs typeface="Times New Roman"/>
              </a:rPr>
              <a:t>want my friends, family and those close to me to understand the issues so that we can support each </a:t>
            </a:r>
            <a:r>
              <a:rPr lang="en-GB" sz="1800" dirty="0" smtClean="0">
                <a:latin typeface="Calibri" panose="020F0502020204030204" pitchFamily="34" charset="0"/>
                <a:ea typeface="Calibri"/>
                <a:cs typeface="Times New Roman"/>
              </a:rPr>
              <a:t>other</a:t>
            </a:r>
          </a:p>
          <a:p>
            <a:pPr marL="457200" indent="-457200">
              <a:lnSpc>
                <a:spcPct val="115000"/>
              </a:lnSpc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en-GB" sz="1800" dirty="0" smtClean="0">
                <a:latin typeface="Calibri" panose="020F0502020204030204" pitchFamily="34" charset="0"/>
                <a:ea typeface="Calibri"/>
                <a:cs typeface="Times New Roman"/>
              </a:rPr>
              <a:t>I </a:t>
            </a:r>
            <a:r>
              <a:rPr lang="en-GB" sz="1800" dirty="0">
                <a:latin typeface="Calibri" panose="020F0502020204030204" pitchFamily="34" charset="0"/>
                <a:ea typeface="Calibri"/>
                <a:cs typeface="Times New Roman"/>
              </a:rPr>
              <a:t>want clear and up to date detailed information about the services that I can access </a:t>
            </a:r>
            <a:endParaRPr lang="en-GB" sz="1800" dirty="0" smtClean="0">
              <a:latin typeface="Calibri" panose="020F0502020204030204" pitchFamily="34" charset="0"/>
              <a:ea typeface="Calibri"/>
              <a:cs typeface="Times New Roman"/>
            </a:endParaRPr>
          </a:p>
          <a:p>
            <a:pPr marL="457200" indent="-457200">
              <a:lnSpc>
                <a:spcPct val="115000"/>
              </a:lnSpc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en-GB" sz="1800" dirty="0" smtClean="0">
                <a:latin typeface="Calibri" panose="020F0502020204030204" pitchFamily="34" charset="0"/>
                <a:ea typeface="Calibri"/>
                <a:cs typeface="Times New Roman"/>
              </a:rPr>
              <a:t>I </a:t>
            </a:r>
            <a:r>
              <a:rPr lang="en-GB" sz="1800" dirty="0">
                <a:latin typeface="Calibri" panose="020F0502020204030204" pitchFamily="34" charset="0"/>
                <a:ea typeface="Calibri"/>
                <a:cs typeface="Times New Roman"/>
              </a:rPr>
              <a:t>want to get the right type of help, when things first start to be a problem, at the right time in the right place and without having to wait until things get worse</a:t>
            </a:r>
          </a:p>
          <a:p>
            <a:pPr marL="457200" indent="-457200">
              <a:lnSpc>
                <a:spcPct val="115000"/>
              </a:lnSpc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en-GB" sz="1800" dirty="0" smtClean="0">
                <a:latin typeface="Calibri" panose="020F0502020204030204" pitchFamily="34" charset="0"/>
                <a:ea typeface="Calibri"/>
                <a:cs typeface="Times New Roman"/>
              </a:rPr>
              <a:t>I </a:t>
            </a:r>
            <a:r>
              <a:rPr lang="en-GB" sz="1800" dirty="0">
                <a:latin typeface="Calibri" panose="020F0502020204030204" pitchFamily="34" charset="0"/>
                <a:ea typeface="Calibri"/>
                <a:cs typeface="Times New Roman"/>
              </a:rPr>
              <a:t>want to feel that services are shaped around my needs and not the other way round, but I also want to know that I am not alone in how I am </a:t>
            </a:r>
            <a:r>
              <a:rPr lang="en-GB" sz="1800" dirty="0" smtClean="0">
                <a:latin typeface="Calibri" panose="020F0502020204030204" pitchFamily="34" charset="0"/>
                <a:ea typeface="Calibri"/>
                <a:cs typeface="Times New Roman"/>
              </a:rPr>
              <a:t>feeling</a:t>
            </a:r>
          </a:p>
          <a:p>
            <a:pPr marL="457200" indent="-457200">
              <a:lnSpc>
                <a:spcPct val="115000"/>
              </a:lnSpc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en-GB" sz="1800" dirty="0" smtClean="0">
                <a:latin typeface="Calibri" panose="020F0502020204030204" pitchFamily="34" charset="0"/>
                <a:ea typeface="Calibri"/>
                <a:cs typeface="Times New Roman"/>
              </a:rPr>
              <a:t>I </a:t>
            </a:r>
            <a:r>
              <a:rPr lang="en-GB" sz="1800" dirty="0">
                <a:latin typeface="Calibri" panose="020F0502020204030204" pitchFamily="34" charset="0"/>
                <a:ea typeface="Calibri"/>
                <a:cs typeface="Times New Roman"/>
              </a:rPr>
              <a:t>want my support to feel consistent and easy to find my way around, especially if I need to see different people and services</a:t>
            </a:r>
          </a:p>
          <a:p>
            <a:endParaRPr lang="en-GB" sz="1700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48510" y="-1467544"/>
            <a:ext cx="1846980" cy="92486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9500" b="0" cap="none" spc="0" dirty="0" smtClean="0">
                <a:ln w="0"/>
                <a:solidFill>
                  <a:schemeClr val="accent1">
                    <a:alpha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</a:t>
            </a:r>
            <a:endParaRPr lang="en-US" sz="59500" b="0" cap="none" spc="0" dirty="0">
              <a:ln w="0"/>
              <a:solidFill>
                <a:schemeClr val="accent1">
                  <a:alpha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705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52835"/>
            <a:ext cx="8280920" cy="44644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latin typeface="Calibri" panose="020F0502020204030204" pitchFamily="34" charset="0"/>
              </a:rPr>
              <a:t>C</a:t>
            </a:r>
            <a:r>
              <a:rPr lang="en-GB" dirty="0" smtClean="0">
                <a:latin typeface="Calibri" panose="020F0502020204030204" pitchFamily="34" charset="0"/>
              </a:rPr>
              <a:t>ross-system working group explored balancing </a:t>
            </a:r>
            <a:r>
              <a:rPr lang="en-GB" dirty="0" smtClean="0">
                <a:latin typeface="Calibri" panose="020F0502020204030204" pitchFamily="34" charset="0"/>
              </a:rPr>
              <a:t>‘what </a:t>
            </a:r>
            <a:r>
              <a:rPr lang="en-GB" dirty="0" smtClean="0">
                <a:latin typeface="Calibri" panose="020F0502020204030204" pitchFamily="34" charset="0"/>
              </a:rPr>
              <a:t>do we need to </a:t>
            </a:r>
            <a:r>
              <a:rPr lang="en-GB" dirty="0" smtClean="0">
                <a:latin typeface="Calibri" panose="020F0502020204030204" pitchFamily="34" charset="0"/>
              </a:rPr>
              <a:t>know’ </a:t>
            </a:r>
            <a:r>
              <a:rPr lang="en-GB" dirty="0" smtClean="0">
                <a:latin typeface="Calibri" panose="020F0502020204030204" pitchFamily="34" charset="0"/>
              </a:rPr>
              <a:t>with </a:t>
            </a:r>
            <a:r>
              <a:rPr lang="en-GB" dirty="0" smtClean="0">
                <a:latin typeface="Calibri" panose="020F0502020204030204" pitchFamily="34" charset="0"/>
              </a:rPr>
              <a:t>‘why </a:t>
            </a:r>
            <a:r>
              <a:rPr lang="en-GB" dirty="0" smtClean="0">
                <a:latin typeface="Calibri" panose="020F0502020204030204" pitchFamily="34" charset="0"/>
              </a:rPr>
              <a:t>do we want to know </a:t>
            </a:r>
            <a:r>
              <a:rPr lang="en-GB" dirty="0" smtClean="0">
                <a:latin typeface="Calibri" panose="020F0502020204030204" pitchFamily="34" charset="0"/>
              </a:rPr>
              <a:t>it’ </a:t>
            </a:r>
            <a:r>
              <a:rPr lang="en-GB" dirty="0" smtClean="0">
                <a:latin typeface="Calibri" panose="020F0502020204030204" pitchFamily="34" charset="0"/>
              </a:rPr>
              <a:t>and then </a:t>
            </a:r>
            <a:r>
              <a:rPr lang="en-GB" dirty="0" smtClean="0">
                <a:latin typeface="Calibri" panose="020F0502020204030204" pitchFamily="34" charset="0"/>
              </a:rPr>
              <a:t>‘what </a:t>
            </a:r>
            <a:r>
              <a:rPr lang="en-GB" dirty="0" smtClean="0">
                <a:latin typeface="Calibri" panose="020F0502020204030204" pitchFamily="34" charset="0"/>
              </a:rPr>
              <a:t>can we do with </a:t>
            </a:r>
            <a:r>
              <a:rPr lang="en-GB" dirty="0" smtClean="0">
                <a:latin typeface="Calibri" panose="020F0502020204030204" pitchFamily="34" charset="0"/>
              </a:rPr>
              <a:t>it’?</a:t>
            </a:r>
            <a:endParaRPr lang="en-GB" dirty="0" smtClean="0">
              <a:latin typeface="Calibri" panose="020F0502020204030204" pitchFamily="34" charset="0"/>
            </a:endParaRPr>
          </a:p>
          <a:p>
            <a:r>
              <a:rPr lang="en-GB" dirty="0" smtClean="0">
                <a:latin typeface="Calibri" panose="020F0502020204030204" pitchFamily="34" charset="0"/>
              </a:rPr>
              <a:t>Underpinning consideration:  </a:t>
            </a:r>
            <a:r>
              <a:rPr lang="en-GB" b="1" dirty="0" smtClean="0">
                <a:latin typeface="Calibri" panose="020F0502020204030204" pitchFamily="34" charset="0"/>
              </a:rPr>
              <a:t>‘our service is effective and value for money</a:t>
            </a:r>
            <a:r>
              <a:rPr lang="en-GB" dirty="0" smtClean="0">
                <a:latin typeface="Calibri" panose="020F0502020204030204" pitchFamily="34" charset="0"/>
              </a:rPr>
              <a:t>’ </a:t>
            </a:r>
          </a:p>
          <a:p>
            <a:r>
              <a:rPr lang="en-GB" dirty="0" smtClean="0">
                <a:latin typeface="Calibri" panose="020F0502020204030204" pitchFamily="34" charset="0"/>
              </a:rPr>
              <a:t>‘</a:t>
            </a:r>
            <a:r>
              <a:rPr lang="en-US" b="1" dirty="0" smtClean="0">
                <a:latin typeface="Calibri" panose="020F0502020204030204" pitchFamily="34" charset="0"/>
              </a:rPr>
              <a:t>Coproduction </a:t>
            </a:r>
            <a:r>
              <a:rPr lang="en-US" b="1" dirty="0">
                <a:latin typeface="Calibri" panose="020F0502020204030204" pitchFamily="34" charset="0"/>
              </a:rPr>
              <a:t>and </a:t>
            </a:r>
            <a:r>
              <a:rPr lang="en-US" b="1" dirty="0" smtClean="0">
                <a:latin typeface="Calibri" panose="020F0502020204030204" pitchFamily="34" charset="0"/>
              </a:rPr>
              <a:t>collaboration’: </a:t>
            </a:r>
            <a:r>
              <a:rPr lang="en-US" dirty="0" smtClean="0">
                <a:latin typeface="Calibri" panose="020F0502020204030204" pitchFamily="34" charset="0"/>
              </a:rPr>
              <a:t>Commissioners and Providers must </a:t>
            </a:r>
            <a:r>
              <a:rPr lang="en-US" dirty="0">
                <a:latin typeface="Calibri" panose="020F0502020204030204" pitchFamily="34" charset="0"/>
              </a:rPr>
              <a:t>ensure that services for </a:t>
            </a:r>
            <a:r>
              <a:rPr lang="en-US" dirty="0" smtClean="0">
                <a:latin typeface="Calibri" panose="020F0502020204030204" pitchFamily="34" charset="0"/>
              </a:rPr>
              <a:t>CYP </a:t>
            </a:r>
            <a:r>
              <a:rPr lang="en-US" dirty="0" smtClean="0">
                <a:latin typeface="Calibri" panose="020F0502020204030204" pitchFamily="34" charset="0"/>
              </a:rPr>
              <a:t>places </a:t>
            </a:r>
            <a:r>
              <a:rPr lang="en-US" dirty="0" smtClean="0">
                <a:latin typeface="Calibri" panose="020F0502020204030204" pitchFamily="34" charset="0"/>
              </a:rPr>
              <a:t>them </a:t>
            </a:r>
            <a:r>
              <a:rPr lang="en-US" dirty="0" smtClean="0">
                <a:latin typeface="Calibri" panose="020F0502020204030204" pitchFamily="34" charset="0"/>
              </a:rPr>
              <a:t>at </a:t>
            </a:r>
            <a:r>
              <a:rPr lang="en-US" dirty="0">
                <a:latin typeface="Calibri" panose="020F0502020204030204" pitchFamily="34" charset="0"/>
              </a:rPr>
              <a:t>the heart of everything </a:t>
            </a:r>
            <a:r>
              <a:rPr lang="en-US" dirty="0" smtClean="0">
                <a:latin typeface="Calibri" panose="020F0502020204030204" pitchFamily="34" charset="0"/>
              </a:rPr>
              <a:t>we do</a:t>
            </a:r>
          </a:p>
          <a:p>
            <a:r>
              <a:rPr lang="en-GB" b="1" dirty="0" smtClean="0">
                <a:latin typeface="Calibri" panose="020F0502020204030204" pitchFamily="34" charset="0"/>
              </a:rPr>
              <a:t>Assurance</a:t>
            </a:r>
            <a:r>
              <a:rPr lang="en-GB" dirty="0" smtClean="0">
                <a:latin typeface="Calibri" panose="020F0502020204030204" pitchFamily="34" charset="0"/>
              </a:rPr>
              <a:t> for commissioners </a:t>
            </a:r>
          </a:p>
          <a:p>
            <a:r>
              <a:rPr lang="en-GB" noProof="0" dirty="0" smtClean="0">
                <a:latin typeface="Calibri" panose="020F0502020204030204" pitchFamily="34" charset="0"/>
              </a:rPr>
              <a:t>Can we keep it </a:t>
            </a:r>
            <a:r>
              <a:rPr lang="en-GB" b="1" noProof="0" dirty="0" smtClean="0">
                <a:latin typeface="Calibri" panose="020F0502020204030204" pitchFamily="34" charset="0"/>
              </a:rPr>
              <a:t>simple</a:t>
            </a:r>
            <a:r>
              <a:rPr lang="en-GB" noProof="0" dirty="0" smtClean="0">
                <a:latin typeface="Calibri" panose="020F0502020204030204" pitchFamily="34" charset="0"/>
              </a:rPr>
              <a:t> whilst being </a:t>
            </a:r>
            <a:r>
              <a:rPr lang="en-GB" b="1" noProof="0" dirty="0" smtClean="0">
                <a:latin typeface="Calibri" panose="020F0502020204030204" pitchFamily="34" charset="0"/>
              </a:rPr>
              <a:t>fit for </a:t>
            </a:r>
            <a:r>
              <a:rPr lang="en-GB" b="1" noProof="0" dirty="0" smtClean="0">
                <a:latin typeface="Calibri" panose="020F0502020204030204" pitchFamily="34" charset="0"/>
              </a:rPr>
              <a:t>purpose?</a:t>
            </a:r>
            <a:endParaRPr lang="en-GB" b="1" noProof="0" dirty="0" smtClean="0">
              <a:latin typeface="Calibri" panose="020F0502020204030204" pitchFamily="34" charset="0"/>
            </a:endParaRPr>
          </a:p>
          <a:p>
            <a:endParaRPr lang="en-GB" noProof="0" dirty="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Our Approach</a:t>
            </a:r>
            <a:endParaRPr lang="en-GB" sz="36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5" name="Picture 4" descr="Tameside  Glossop CCG co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63072" y="6165304"/>
            <a:ext cx="1949859" cy="504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31733"/>
            <a:ext cx="1663948" cy="371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454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204864"/>
            <a:ext cx="8280920" cy="396044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dirty="0" smtClean="0"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Ensure </a:t>
            </a:r>
            <a:r>
              <a:rPr lang="en-US" dirty="0" smtClean="0">
                <a:latin typeface="Calibri" panose="020F0502020204030204" pitchFamily="34" charset="0"/>
              </a:rPr>
              <a:t>goals-orientated </a:t>
            </a:r>
            <a:r>
              <a:rPr lang="en-US" dirty="0">
                <a:latin typeface="Calibri" panose="020F0502020204030204" pitchFamily="34" charset="0"/>
              </a:rPr>
              <a:t>interventions that hold the voice </a:t>
            </a:r>
            <a:r>
              <a:rPr lang="en-US" dirty="0" smtClean="0">
                <a:latin typeface="Calibri" panose="020F0502020204030204" pitchFamily="34" charset="0"/>
              </a:rPr>
              <a:t>of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the CYP at the </a:t>
            </a:r>
            <a:r>
              <a:rPr lang="en-US" dirty="0" smtClean="0">
                <a:latin typeface="Calibri" panose="020F0502020204030204" pitchFamily="34" charset="0"/>
              </a:rPr>
              <a:t>heart</a:t>
            </a:r>
            <a:endParaRPr lang="en-GB" dirty="0" smtClean="0">
              <a:latin typeface="Calibri" panose="020F0502020204030204" pitchFamily="34" charset="0"/>
            </a:endParaRPr>
          </a:p>
          <a:p>
            <a:r>
              <a:rPr lang="en-GB" dirty="0" smtClean="0">
                <a:latin typeface="Calibri" panose="020F0502020204030204" pitchFamily="34" charset="0"/>
              </a:rPr>
              <a:t>Provide </a:t>
            </a:r>
            <a:r>
              <a:rPr lang="en-GB" dirty="0" smtClean="0">
                <a:latin typeface="Calibri" panose="020F0502020204030204" pitchFamily="34" charset="0"/>
              </a:rPr>
              <a:t>a voice for what the experts by experience say about </a:t>
            </a:r>
            <a:r>
              <a:rPr lang="en-GB" noProof="0" dirty="0" smtClean="0">
                <a:latin typeface="Calibri" panose="020F0502020204030204" pitchFamily="34" charset="0"/>
              </a:rPr>
              <a:t>the support</a:t>
            </a:r>
          </a:p>
          <a:p>
            <a:r>
              <a:rPr lang="en-GB" dirty="0" smtClean="0">
                <a:latin typeface="Calibri" panose="020F0502020204030204" pitchFamily="34" charset="0"/>
              </a:rPr>
              <a:t>Support </a:t>
            </a:r>
            <a:r>
              <a:rPr lang="en-GB" dirty="0" smtClean="0">
                <a:latin typeface="Calibri" panose="020F0502020204030204" pitchFamily="34" charset="0"/>
              </a:rPr>
              <a:t>clinical development - for the individual and the practitioner</a:t>
            </a:r>
            <a:endParaRPr lang="en-GB" dirty="0">
              <a:latin typeface="Calibri" panose="020F0502020204030204" pitchFamily="34" charset="0"/>
            </a:endParaRPr>
          </a:p>
          <a:p>
            <a:r>
              <a:rPr lang="en-GB" noProof="0" dirty="0" smtClean="0">
                <a:latin typeface="Calibri" panose="020F0502020204030204" pitchFamily="34" charset="0"/>
              </a:rPr>
              <a:t>Support </a:t>
            </a:r>
            <a:r>
              <a:rPr lang="en-GB" dirty="0">
                <a:latin typeface="Calibri" panose="020F0502020204030204" pitchFamily="34" charset="0"/>
              </a:rPr>
              <a:t>s</a:t>
            </a:r>
            <a:r>
              <a:rPr lang="en-GB" noProof="0" dirty="0" err="1" smtClean="0">
                <a:latin typeface="Calibri" panose="020F0502020204030204" pitchFamily="34" charset="0"/>
              </a:rPr>
              <a:t>ervice</a:t>
            </a:r>
            <a:r>
              <a:rPr lang="en-GB" noProof="0" dirty="0" smtClean="0">
                <a:latin typeface="Calibri" panose="020F0502020204030204" pitchFamily="34" charset="0"/>
              </a:rPr>
              <a:t> </a:t>
            </a:r>
            <a:r>
              <a:rPr lang="en-GB" noProof="0" dirty="0" smtClean="0">
                <a:latin typeface="Calibri" panose="020F0502020204030204" pitchFamily="34" charset="0"/>
              </a:rPr>
              <a:t>development </a:t>
            </a:r>
          </a:p>
          <a:p>
            <a:r>
              <a:rPr lang="en-GB" dirty="0">
                <a:latin typeface="Calibri" panose="020F0502020204030204" pitchFamily="34" charset="0"/>
              </a:rPr>
              <a:t>A</a:t>
            </a:r>
            <a:r>
              <a:rPr lang="en-GB" dirty="0" smtClean="0">
                <a:latin typeface="Calibri" panose="020F0502020204030204" pitchFamily="34" charset="0"/>
              </a:rPr>
              <a:t>ssure commissioners and </a:t>
            </a:r>
            <a:r>
              <a:rPr lang="en-GB" dirty="0" smtClean="0">
                <a:latin typeface="Calibri" panose="020F0502020204030204" pitchFamily="34" charset="0"/>
              </a:rPr>
              <a:t>inform future </a:t>
            </a:r>
            <a:r>
              <a:rPr lang="en-GB" dirty="0" smtClean="0">
                <a:latin typeface="Calibri" panose="020F0502020204030204" pitchFamily="34" charset="0"/>
              </a:rPr>
              <a:t>commissioning</a:t>
            </a:r>
            <a:endParaRPr lang="en-GB" noProof="0" dirty="0" smtClean="0">
              <a:latin typeface="Calibri" panose="020F0502020204030204" pitchFamily="34" charset="0"/>
            </a:endParaRPr>
          </a:p>
          <a:p>
            <a:endParaRPr lang="en-GB" sz="2200" noProof="0" dirty="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>
            <a:normAutofit/>
          </a:bodyPr>
          <a:lstStyle/>
          <a:p>
            <a:r>
              <a:rPr lang="en-GB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5 Key </a:t>
            </a:r>
            <a:r>
              <a:rPr lang="en-GB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Domains </a:t>
            </a:r>
            <a:endParaRPr lang="en-GB" sz="36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5" name="Picture 4" descr="Tameside  Glossop CCG co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63072" y="6165304"/>
            <a:ext cx="1949859" cy="504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31733"/>
            <a:ext cx="1663948" cy="371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10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Future In Mind</a:t>
            </a:r>
            <a:endParaRPr lang="en-GB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9552" y="2204864"/>
            <a:ext cx="8136904" cy="384985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latin typeface="Calibri" panose="020F0502020204030204" pitchFamily="34" charset="0"/>
              </a:rPr>
              <a:t>“All </a:t>
            </a:r>
            <a:r>
              <a:rPr lang="en-US" dirty="0">
                <a:latin typeface="Calibri" panose="020F0502020204030204" pitchFamily="34" charset="0"/>
              </a:rPr>
              <a:t>services give you the </a:t>
            </a:r>
            <a:r>
              <a:rPr lang="en-US" b="1" dirty="0">
                <a:latin typeface="Calibri" panose="020F0502020204030204" pitchFamily="34" charset="0"/>
              </a:rPr>
              <a:t>opportunity to </a:t>
            </a:r>
            <a:r>
              <a:rPr lang="en-US" b="1" dirty="0" smtClean="0">
                <a:latin typeface="Calibri" panose="020F0502020204030204" pitchFamily="34" charset="0"/>
              </a:rPr>
              <a:t>set your own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dirty="0" smtClean="0">
                <a:latin typeface="Calibri" panose="020F0502020204030204" pitchFamily="34" charset="0"/>
              </a:rPr>
              <a:t> </a:t>
            </a:r>
            <a:r>
              <a:rPr lang="en-US" b="1" dirty="0">
                <a:latin typeface="Calibri" panose="020F0502020204030204" pitchFamily="34" charset="0"/>
              </a:rPr>
              <a:t>treatment goals</a:t>
            </a:r>
            <a:r>
              <a:rPr lang="en-US" dirty="0">
                <a:latin typeface="Calibri" panose="020F0502020204030204" pitchFamily="34" charset="0"/>
              </a:rPr>
              <a:t> and will </a:t>
            </a:r>
            <a:r>
              <a:rPr lang="en-US" b="1" dirty="0">
                <a:latin typeface="Calibri" panose="020F0502020204030204" pitchFamily="34" charset="0"/>
              </a:rPr>
              <a:t>monitor </a:t>
            </a:r>
            <a:r>
              <a:rPr lang="en-US" b="1" dirty="0" smtClean="0">
                <a:latin typeface="Calibri" panose="020F0502020204030204" pitchFamily="34" charset="0"/>
              </a:rPr>
              <a:t>with </a:t>
            </a:r>
            <a:r>
              <a:rPr lang="en-US" b="1" dirty="0">
                <a:latin typeface="Calibri" panose="020F0502020204030204" pitchFamily="34" charset="0"/>
              </a:rPr>
              <a:t>you how things </a:t>
            </a:r>
            <a:r>
              <a:rPr lang="en-US" b="1" dirty="0" smtClean="0">
                <a:latin typeface="Calibri" panose="020F0502020204030204" pitchFamily="34" charset="0"/>
              </a:rPr>
              <a:t>are going</a:t>
            </a:r>
            <a:r>
              <a:rPr lang="en-US" dirty="0">
                <a:latin typeface="Calibri" panose="020F0502020204030204" pitchFamily="34" charset="0"/>
              </a:rPr>
              <a:t>. </a:t>
            </a:r>
            <a:r>
              <a:rPr lang="en-US" dirty="0" smtClean="0">
                <a:latin typeface="Calibri" panose="020F0502020204030204" pitchFamily="34" charset="0"/>
              </a:rPr>
              <a:t>If </a:t>
            </a:r>
            <a:r>
              <a:rPr lang="en-US" dirty="0">
                <a:latin typeface="Calibri" panose="020F0502020204030204" pitchFamily="34" charset="0"/>
              </a:rPr>
              <a:t>things aren’t going well, the team providing your care will work with you to make changes to achieve your goals. You have </a:t>
            </a:r>
            <a:r>
              <a:rPr lang="en-US" b="1" dirty="0">
                <a:latin typeface="Calibri" panose="020F0502020204030204" pitchFamily="34" charset="0"/>
              </a:rPr>
              <a:t>the opportunity to shape the services you receive</a:t>
            </a:r>
            <a:r>
              <a:rPr lang="en-US" dirty="0">
                <a:latin typeface="Calibri" panose="020F0502020204030204" pitchFamily="34" charset="0"/>
              </a:rPr>
              <a:t>. That means </a:t>
            </a:r>
            <a:r>
              <a:rPr lang="en-US" b="1" dirty="0">
                <a:latin typeface="Calibri" panose="020F0502020204030204" pitchFamily="34" charset="0"/>
              </a:rPr>
              <a:t>listening to your experience of your care</a:t>
            </a:r>
            <a:r>
              <a:rPr lang="en-US" dirty="0">
                <a:latin typeface="Calibri" panose="020F0502020204030204" pitchFamily="34" charset="0"/>
              </a:rPr>
              <a:t>, how this fits with your life and</a:t>
            </a:r>
            <a:r>
              <a:rPr lang="en-US" b="1" dirty="0">
                <a:latin typeface="Calibri" panose="020F0502020204030204" pitchFamily="34" charset="0"/>
              </a:rPr>
              <a:t> how you would like services to work with you</a:t>
            </a:r>
            <a:r>
              <a:rPr lang="en-US" dirty="0">
                <a:latin typeface="Calibri" panose="020F0502020204030204" pitchFamily="34" charset="0"/>
              </a:rPr>
              <a:t>. It means giving you and those who care for you the </a:t>
            </a:r>
            <a:r>
              <a:rPr lang="en-US" b="1" dirty="0">
                <a:latin typeface="Calibri" panose="020F0502020204030204" pitchFamily="34" charset="0"/>
              </a:rPr>
              <a:t>opportunity to feedback and make suggestions</a:t>
            </a:r>
            <a:r>
              <a:rPr lang="en-US" dirty="0">
                <a:latin typeface="Calibri" panose="020F0502020204030204" pitchFamily="34" charset="0"/>
              </a:rPr>
              <a:t> about the way services are </a:t>
            </a:r>
            <a:r>
              <a:rPr lang="en-US" dirty="0" smtClean="0">
                <a:latin typeface="Calibri" panose="020F0502020204030204" pitchFamily="34" charset="0"/>
              </a:rPr>
              <a:t>provided”.</a:t>
            </a:r>
            <a:endParaRPr lang="en-GB" dirty="0">
              <a:latin typeface="Calibri" panose="020F050202020403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710" y="374684"/>
            <a:ext cx="1351048" cy="1686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Tameside  Glossop CCG co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63072" y="6165304"/>
            <a:ext cx="1949859" cy="5040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31733"/>
            <a:ext cx="1663948" cy="371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052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meside  Glossop CCG co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63072" y="6165304"/>
            <a:ext cx="1949859" cy="50405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Core </a:t>
            </a:r>
            <a:r>
              <a:rPr lang="en-GB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Measures</a:t>
            </a:r>
            <a:br>
              <a:rPr lang="en-GB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endParaRPr lang="en-GB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271474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31733"/>
            <a:ext cx="1663948" cy="371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29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meside  Glossop CCG co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63072" y="6165304"/>
            <a:ext cx="1949859" cy="504056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9553" y="1916832"/>
            <a:ext cx="8064896" cy="4608512"/>
          </a:xfrm>
        </p:spPr>
        <p:txBody>
          <a:bodyPr>
            <a:noAutofit/>
          </a:bodyPr>
          <a:lstStyle/>
          <a:p>
            <a:r>
              <a:rPr lang="en-US" sz="2600" dirty="0">
                <a:latin typeface="Calibri" panose="020F0502020204030204" pitchFamily="34" charset="0"/>
              </a:rPr>
              <a:t>Applicable to all </a:t>
            </a:r>
            <a:r>
              <a:rPr lang="en-US" sz="2600" dirty="0" smtClean="0">
                <a:latin typeface="Calibri" panose="020F0502020204030204" pitchFamily="34" charset="0"/>
              </a:rPr>
              <a:t>interventions</a:t>
            </a:r>
          </a:p>
          <a:p>
            <a:r>
              <a:rPr lang="en-US" sz="2600" dirty="0" smtClean="0">
                <a:latin typeface="Calibri" panose="020F0502020204030204" pitchFamily="34" charset="0"/>
              </a:rPr>
              <a:t>Measure </a:t>
            </a:r>
            <a:r>
              <a:rPr lang="en-US" sz="2600" dirty="0">
                <a:latin typeface="Calibri" panose="020F0502020204030204" pitchFamily="34" charset="0"/>
              </a:rPr>
              <a:t>progress toward a goal that has been jointly agreed by the young person and worker</a:t>
            </a:r>
            <a:r>
              <a:rPr lang="en-US" sz="2600" dirty="0" smtClean="0">
                <a:latin typeface="Calibri" panose="020F0502020204030204" pitchFamily="34" charset="0"/>
              </a:rPr>
              <a:t>.</a:t>
            </a:r>
          </a:p>
          <a:p>
            <a:r>
              <a:rPr lang="en-US" sz="2600" dirty="0">
                <a:latin typeface="Calibri" panose="020F0502020204030204" pitchFamily="34" charset="0"/>
              </a:rPr>
              <a:t>Helps </a:t>
            </a:r>
            <a:r>
              <a:rPr lang="en-US" sz="2600" dirty="0" smtClean="0">
                <a:latin typeface="Calibri" panose="020F0502020204030204" pitchFamily="34" charset="0"/>
              </a:rPr>
              <a:t>to build </a:t>
            </a:r>
            <a:r>
              <a:rPr lang="en-US" sz="2600" dirty="0">
                <a:latin typeface="Calibri" panose="020F0502020204030204" pitchFamily="34" charset="0"/>
              </a:rPr>
              <a:t>a </a:t>
            </a:r>
            <a:r>
              <a:rPr lang="en-US" sz="2600" dirty="0" smtClean="0">
                <a:latin typeface="Calibri" panose="020F0502020204030204" pitchFamily="34" charset="0"/>
              </a:rPr>
              <a:t>helping </a:t>
            </a:r>
            <a:r>
              <a:rPr lang="en-US" sz="2600" dirty="0" smtClean="0">
                <a:latin typeface="Calibri" panose="020F0502020204030204" pitchFamily="34" charset="0"/>
              </a:rPr>
              <a:t>relationship/strong </a:t>
            </a:r>
            <a:r>
              <a:rPr lang="en-US" sz="2600" dirty="0" smtClean="0">
                <a:latin typeface="Calibri" panose="020F0502020204030204" pitchFamily="34" charset="0"/>
              </a:rPr>
              <a:t>therapeutic alliance</a:t>
            </a:r>
            <a:endParaRPr lang="en-US" sz="2600" dirty="0">
              <a:latin typeface="Calibri" panose="020F0502020204030204" pitchFamily="34" charset="0"/>
            </a:endParaRPr>
          </a:p>
          <a:p>
            <a:pPr lvl="1"/>
            <a:r>
              <a:rPr lang="en-US" sz="2600" dirty="0" smtClean="0">
                <a:latin typeface="Calibri" panose="020F0502020204030204" pitchFamily="34" charset="0"/>
              </a:rPr>
              <a:t>Helps </a:t>
            </a:r>
            <a:r>
              <a:rPr lang="en-US" sz="2600" dirty="0">
                <a:latin typeface="Calibri" panose="020F0502020204030204" pitchFamily="34" charset="0"/>
              </a:rPr>
              <a:t>track the specific goals the </a:t>
            </a:r>
            <a:r>
              <a:rPr lang="en-US" sz="2600" dirty="0" smtClean="0">
                <a:latin typeface="Calibri" panose="020F0502020204030204" pitchFamily="34" charset="0"/>
              </a:rPr>
              <a:t>CYP wants </a:t>
            </a:r>
            <a:r>
              <a:rPr lang="en-US" sz="2600" dirty="0">
                <a:latin typeface="Calibri" panose="020F0502020204030204" pitchFamily="34" charset="0"/>
              </a:rPr>
              <a:t>to address</a:t>
            </a:r>
          </a:p>
          <a:p>
            <a:pPr lvl="1"/>
            <a:r>
              <a:rPr lang="en-US" sz="2600" dirty="0" smtClean="0">
                <a:latin typeface="Calibri" panose="020F0502020204030204" pitchFamily="34" charset="0"/>
              </a:rPr>
              <a:t>Tool </a:t>
            </a:r>
            <a:r>
              <a:rPr lang="en-US" sz="2600" dirty="0">
                <a:latin typeface="Calibri" panose="020F0502020204030204" pitchFamily="34" charset="0"/>
              </a:rPr>
              <a:t>to aid and focus discussion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</a:rPr>
              <a:t>A</a:t>
            </a:r>
            <a:r>
              <a:rPr lang="en-US" sz="2600" dirty="0" smtClean="0">
                <a:latin typeface="Calibri" panose="020F0502020204030204" pitchFamily="34" charset="0"/>
              </a:rPr>
              <a:t>ll </a:t>
            </a:r>
            <a:r>
              <a:rPr lang="en-US" sz="2600" dirty="0">
                <a:latin typeface="Calibri" panose="020F0502020204030204" pitchFamily="34" charset="0"/>
              </a:rPr>
              <a:t>parties are clear about what the agreed </a:t>
            </a:r>
            <a:r>
              <a:rPr lang="en-US" sz="2600" dirty="0" smtClean="0">
                <a:latin typeface="Calibri" panose="020F0502020204030204" pitchFamily="34" charset="0"/>
              </a:rPr>
              <a:t>focus of the intervention is </a:t>
            </a:r>
          </a:p>
          <a:p>
            <a:r>
              <a:rPr lang="en-US" sz="2600" dirty="0" smtClean="0">
                <a:latin typeface="Calibri" panose="020F0502020204030204" pitchFamily="34" charset="0"/>
              </a:rPr>
              <a:t>Help to formulate the end of treatment ad support</a:t>
            </a:r>
            <a:endParaRPr lang="en-GB" sz="2600" dirty="0"/>
          </a:p>
          <a:p>
            <a:endParaRPr lang="en-GB" sz="2600" dirty="0">
              <a:latin typeface="Calibri" panose="020F05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Goal Based Outcomes (GBO)</a:t>
            </a:r>
            <a:endParaRPr lang="en-GB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6525344"/>
            <a:ext cx="4248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/>
              <a:t>*slide adapted from CORC training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90771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1513</TotalTime>
  <Words>1567</Words>
  <Application>Microsoft Office PowerPoint</Application>
  <PresentationFormat>On-screen Show (4:3)</PresentationFormat>
  <Paragraphs>116</Paragraphs>
  <Slides>20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Waveform</vt:lpstr>
      <vt:lpstr>Worksheet</vt:lpstr>
      <vt:lpstr>PowerPoint Presentation</vt:lpstr>
      <vt:lpstr>Moving to Outcomes</vt:lpstr>
      <vt:lpstr>The Journey To An Outcomes Framework</vt:lpstr>
      <vt:lpstr>PowerPoint Presentation</vt:lpstr>
      <vt:lpstr>Our Approach</vt:lpstr>
      <vt:lpstr>5 Key Domains </vt:lpstr>
      <vt:lpstr>Future In Mind</vt:lpstr>
      <vt:lpstr>The Core Measures </vt:lpstr>
      <vt:lpstr>Goal Based Outcomes (GBO)</vt:lpstr>
      <vt:lpstr>How have Goals scores changed between a first and last time point?</vt:lpstr>
      <vt:lpstr>Outcome Rating Scale (ORS) and Session rating scale (SRS)</vt:lpstr>
      <vt:lpstr>How have child-reported (13+) ORS scores changed between a first and last time point?</vt:lpstr>
      <vt:lpstr>CHI-ESQ</vt:lpstr>
      <vt:lpstr>What Children and families are saying about the services?</vt:lpstr>
      <vt:lpstr>How have child-reported (13+) SRS scores changed between  first and last time point?</vt:lpstr>
      <vt:lpstr>How have parent-reported SRS scores changed between a first and last time point?</vt:lpstr>
      <vt:lpstr>Outcome Framework</vt:lpstr>
      <vt:lpstr>Where are we now…</vt:lpstr>
      <vt:lpstr>Future Considerations…</vt:lpstr>
      <vt:lpstr>Questions…?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Tameside and Glossop NHS CCG</dc:title>
  <dc:creator>Alan Ford</dc:creator>
  <cp:lastModifiedBy>Alan Ford</cp:lastModifiedBy>
  <cp:revision>119</cp:revision>
  <dcterms:created xsi:type="dcterms:W3CDTF">2015-03-18T10:26:27Z</dcterms:created>
  <dcterms:modified xsi:type="dcterms:W3CDTF">2017-11-21T23:03:38Z</dcterms:modified>
</cp:coreProperties>
</file>