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3c844b29.png"/>
<Relationship Id="rId3" Type="http://schemas.openxmlformats.org/officeDocument/2006/relationships/image" Target="../media/file37203a443d43.png"/>
<Relationship Id="rId4" Type="http://schemas.openxmlformats.org/officeDocument/2006/relationships/image" Target="../media/file37201c0d770a.png"/>
<Relationship Id="rId5" Type="http://schemas.openxmlformats.org/officeDocument/2006/relationships/image" Target="../media/file37206130366e.png"/>
<Relationship Id="rId6" Type="http://schemas.openxmlformats.org/officeDocument/2006/relationships/image" Target="../media/file3720795c23e2.png"/>
<Relationship Id="rId7" Type="http://schemas.openxmlformats.org/officeDocument/2006/relationships/image" Target="../media/file3720541139d3.png"/>
<Relationship Id="rId8" Type="http://schemas.openxmlformats.org/officeDocument/2006/relationships/image" Target="../media/file372069a46775.png"/>
<Relationship Id="rId9" Type="http://schemas.openxmlformats.org/officeDocument/2006/relationships/image" Target="../media/file372029ae587a.png"/>
<Relationship Id="rId10" Type="http://schemas.openxmlformats.org/officeDocument/2006/relationships/image" Target="../media/file372018ed2b77.png"/>
<Relationship Id="rId11" Type="http://schemas.openxmlformats.org/officeDocument/2006/relationships/image" Target="../media/file37205e574de6.png"/>
<Relationship Id="rId12" Type="http://schemas.openxmlformats.org/officeDocument/2006/relationships/image" Target="../media/file37207c2b2689.png"/>
<Relationship Id="rId13" Type="http://schemas.openxmlformats.org/officeDocument/2006/relationships/image" Target="../media/file3720435642e5.png"/>
<Relationship Id="rId14" Type="http://schemas.openxmlformats.org/officeDocument/2006/relationships/image" Target="../media/file37206c65711.png"/>
<Relationship Id="rId15" Type="http://schemas.openxmlformats.org/officeDocument/2006/relationships/image" Target="../media/file37205c2311f5.png"/>
<Relationship Id="rId16" Type="http://schemas.openxmlformats.org/officeDocument/2006/relationships/image" Target="../media/file372014a0348.png"/>
<Relationship Id="rId17" Type="http://schemas.openxmlformats.org/officeDocument/2006/relationships/image" Target="../media/file37207afd605.png"/>
<Relationship Id="rId18" Type="http://schemas.openxmlformats.org/officeDocument/2006/relationships/image" Target="../media/file37201d2371b2.png"/>
<Relationship Id="rId19" Type="http://schemas.openxmlformats.org/officeDocument/2006/relationships/image" Target="../media/file37203943e23.png"/>
<Relationship Id="rId20" Type="http://schemas.openxmlformats.org/officeDocument/2006/relationships/image" Target="../media/file372067e24ac.png"/>
<Relationship Id="rId21" Type="http://schemas.openxmlformats.org/officeDocument/2006/relationships/image" Target="../media/file372036f1b9d.png"/>
<Relationship Id="rId22" Type="http://schemas.openxmlformats.org/officeDocument/2006/relationships/image" Target="../media/file37207b1070c6.png"/>
<Relationship Id="rId23" Type="http://schemas.openxmlformats.org/officeDocument/2006/relationships/image" Target="../media/file372053f1db0.png"/>
<Relationship Id="rId24" Type="http://schemas.openxmlformats.org/officeDocument/2006/relationships/image" Target="../media/file3720134b416e.png"/>
<Relationship Id="rId25" Type="http://schemas.openxmlformats.org/officeDocument/2006/relationships/image" Target="../media/file3720cd36b95.png"/>
<Relationship Id="rId26" Type="http://schemas.openxmlformats.org/officeDocument/2006/relationships/image" Target="../media/file3720664c5f8f.png"/>
<Relationship Id="rId27" Type="http://schemas.openxmlformats.org/officeDocument/2006/relationships/image" Target="../media/file372076852d10.png"/>
<Relationship Id="rId28" Type="http://schemas.openxmlformats.org/officeDocument/2006/relationships/image" Target="../media/file37201cc21403.png"/>
<Relationship Id="rId29" Type="http://schemas.openxmlformats.org/officeDocument/2006/relationships/image" Target="../media/file372051437815.png"/>
<Relationship Id="rId30" Type="http://schemas.openxmlformats.org/officeDocument/2006/relationships/image" Target="../media/file37207d961904.png"/>
<Relationship Id="rId31" Type="http://schemas.openxmlformats.org/officeDocument/2006/relationships/image" Target="../media/file372075ba112f.png"/>
<Relationship Id="rId32" Type="http://schemas.openxmlformats.org/officeDocument/2006/relationships/image" Target="../media/file372031e94439.png"/>
<Relationship Id="rId33" Type="http://schemas.openxmlformats.org/officeDocument/2006/relationships/image" Target="../media/file37201fd018a.png"/>
<Relationship Id="rId34" Type="http://schemas.openxmlformats.org/officeDocument/2006/relationships/image" Target="../media/file37201f083b97.png"/>
<Relationship Id="rId35" Type="http://schemas.openxmlformats.org/officeDocument/2006/relationships/image" Target="../media/file37202be9a54.png"/>
<Relationship Id="rId36" Type="http://schemas.openxmlformats.org/officeDocument/2006/relationships/image" Target="../media/file37201dbd53fe.png"/>
<Relationship Id="rId37" Type="http://schemas.openxmlformats.org/officeDocument/2006/relationships/image" Target="../media/file37207db54714.png"/>
<Relationship Id="rId38" Type="http://schemas.openxmlformats.org/officeDocument/2006/relationships/image" Target="../media/file37206c967657.png"/>
<Relationship Id="rId39" Type="http://schemas.openxmlformats.org/officeDocument/2006/relationships/image" Target="../media/file37204de1793b.png"/>
<Relationship Id="rId40" Type="http://schemas.openxmlformats.org/officeDocument/2006/relationships/image" Target="../media/file3720705170ce.png"/>
<Relationship Id="rId41" Type="http://schemas.openxmlformats.org/officeDocument/2006/relationships/image" Target="../media/file37201dd33bda.png"/>
<Relationship Id="rId42" Type="http://schemas.openxmlformats.org/officeDocument/2006/relationships/image" Target="../media/file372069d330c.png"/>
<Relationship Id="rId43" Type="http://schemas.openxmlformats.org/officeDocument/2006/relationships/image" Target="../media/file372019b020c4.png"/>
<Relationship Id="rId44" Type="http://schemas.openxmlformats.org/officeDocument/2006/relationships/image" Target="../media/file372018071f4b.png"/>
<Relationship Id="rId45" Type="http://schemas.openxmlformats.org/officeDocument/2006/relationships/image" Target="../media/file3720707f3dc8.png"/>
<Relationship Id="rId46" Type="http://schemas.openxmlformats.org/officeDocument/2006/relationships/image" Target="../media/file37206c8064ad.png"/>
<Relationship Id="rId47" Type="http://schemas.openxmlformats.org/officeDocument/2006/relationships/image" Target="../media/file3720240c22dc.png"/>
<Relationship Id="rId48" Type="http://schemas.openxmlformats.org/officeDocument/2006/relationships/image" Target="../media/file37202fd0a7d.png"/>
<Relationship Id="rId49" Type="http://schemas.openxmlformats.org/officeDocument/2006/relationships/image" Target="../media/file3720d92e32.png"/>
<Relationship Id="rId50" Type="http://schemas.openxmlformats.org/officeDocument/2006/relationships/image" Target="../media/file37207d6335c6.png"/>
<Relationship Id="rId51" Type="http://schemas.openxmlformats.org/officeDocument/2006/relationships/image" Target="../media/file3720cad3b03.png"/>
<Relationship Id="rId52" Type="http://schemas.openxmlformats.org/officeDocument/2006/relationships/image" Target="../media/file37209f97438.png"/>
<Relationship Id="rId53" Type="http://schemas.openxmlformats.org/officeDocument/2006/relationships/image" Target="../media/file37202b4150e5.png"/>
<Relationship Id="rId54" Type="http://schemas.openxmlformats.org/officeDocument/2006/relationships/image" Target="../media/file37206ae94640.png"/>
<Relationship Id="rId55" Type="http://schemas.openxmlformats.org/officeDocument/2006/relationships/image" Target="../media/file372026445cfc.png"/>
<Relationship Id="rId56" Type="http://schemas.openxmlformats.org/officeDocument/2006/relationships/image" Target="../media/file37203011828.png"/>
<Relationship Id="rId57" Type="http://schemas.openxmlformats.org/officeDocument/2006/relationships/image" Target="../media/file37203840a17.png"/>
<Relationship Id="rId58" Type="http://schemas.openxmlformats.org/officeDocument/2006/relationships/image" Target="../media/file3720330a7c16.png"/>
<Relationship Id="rId59" Type="http://schemas.openxmlformats.org/officeDocument/2006/relationships/image" Target="../media/file372022673226.png"/>
<Relationship Id="rId60" Type="http://schemas.openxmlformats.org/officeDocument/2006/relationships/image" Target="../media/file37206bee6710.png"/>
<Relationship Id="rId61" Type="http://schemas.openxmlformats.org/officeDocument/2006/relationships/image" Target="../media/file372053a87c9.png"/>
<Relationship Id="rId62" Type="http://schemas.openxmlformats.org/officeDocument/2006/relationships/image" Target="../media/file3720df65e6f.png"/>
<Relationship Id="rId63" Type="http://schemas.openxmlformats.org/officeDocument/2006/relationships/image" Target="../media/file37201615400.png"/>
<Relationship Id="rId64" Type="http://schemas.openxmlformats.org/officeDocument/2006/relationships/image" Target="../media/file37205fb5539f.png"/>
<Relationship Id="rId65" Type="http://schemas.openxmlformats.org/officeDocument/2006/relationships/image" Target="../media/file3720412b5705.png"/>
<Relationship Id="rId66" Type="http://schemas.openxmlformats.org/officeDocument/2006/relationships/image" Target="../media/file3720471366a2.png"/>
<Relationship Id="rId67" Type="http://schemas.openxmlformats.org/officeDocument/2006/relationships/image" Target="../media/file37202f36764e.png"/>
<Relationship Id="rId68" Type="http://schemas.openxmlformats.org/officeDocument/2006/relationships/image" Target="../media/file37201b247e7f.png"/>
<Relationship Id="rId69" Type="http://schemas.openxmlformats.org/officeDocument/2006/relationships/image" Target="../media/file37201c0b5995.png"/>
<Relationship Id="rId70" Type="http://schemas.openxmlformats.org/officeDocument/2006/relationships/image" Target="../media/file372035b426a0.png"/>
<Relationship Id="rId71" Type="http://schemas.openxmlformats.org/officeDocument/2006/relationships/image" Target="../media/file372037ad76d.png"/>
<Relationship Id="rId72" Type="http://schemas.openxmlformats.org/officeDocument/2006/relationships/image" Target="../media/file372072d16300.png"/>
<Relationship Id="rId73" Type="http://schemas.openxmlformats.org/officeDocument/2006/relationships/image" Target="../media/file37206f5c448e.png"/>
<Relationship Id="rId74" Type="http://schemas.openxmlformats.org/officeDocument/2006/relationships/image" Target="../media/file3720b25847.png"/>
<Relationship Id="rId75" Type="http://schemas.openxmlformats.org/officeDocument/2006/relationships/image" Target="../media/file3720668214c.png"/>
<Relationship Id="rId76" Type="http://schemas.openxmlformats.org/officeDocument/2006/relationships/image" Target="../media/file3720469b39f0.png"/>
<Relationship Id="rId77" Type="http://schemas.openxmlformats.org/officeDocument/2006/relationships/image" Target="../media/file37207e0c4453.png"/>
<Relationship Id="rId78" Type="http://schemas.openxmlformats.org/officeDocument/2006/relationships/image" Target="../media/file37204f7b5d1f.png"/>
<Relationship Id="rId79" Type="http://schemas.openxmlformats.org/officeDocument/2006/relationships/image" Target="../media/file37204300198a.png"/>
<Relationship Id="rId80" Type="http://schemas.openxmlformats.org/officeDocument/2006/relationships/image" Target="../media/file3720562a1c19.png"/>
<Relationship Id="rId81" Type="http://schemas.openxmlformats.org/officeDocument/2006/relationships/image" Target="../media/file37206935367a.png"/>
<Relationship Id="rId82" Type="http://schemas.openxmlformats.org/officeDocument/2006/relationships/image" Target="../media/file37204aa429fa.png"/>
<Relationship Id="rId83" Type="http://schemas.openxmlformats.org/officeDocument/2006/relationships/image" Target="../media/file3720645c5341.png"/>
<Relationship Id="rId84" Type="http://schemas.openxmlformats.org/officeDocument/2006/relationships/image" Target="../media/file37201df91eb.png"/>
<Relationship Id="rId85" Type="http://schemas.openxmlformats.org/officeDocument/2006/relationships/image" Target="../media/file37207385e15.png"/>
<Relationship Id="rId86" Type="http://schemas.openxmlformats.org/officeDocument/2006/relationships/image" Target="../media/file37203b4fe01.png"/>
<Relationship Id="rId87" Type="http://schemas.openxmlformats.org/officeDocument/2006/relationships/image" Target="../media/file372016e248f9.png"/>
<Relationship Id="rId88" Type="http://schemas.openxmlformats.org/officeDocument/2006/relationships/image" Target="../media/file3720686b11c7.png"/>
<Relationship Id="rId89" Type="http://schemas.openxmlformats.org/officeDocument/2006/relationships/image" Target="../media/file372022172aeb.png"/>
<Relationship Id="rId90" Type="http://schemas.openxmlformats.org/officeDocument/2006/relationships/image" Target="../media/file3720210d58a7.png"/>
<Relationship Id="rId91" Type="http://schemas.openxmlformats.org/officeDocument/2006/relationships/image" Target="../media/file37203aa5193c.png"/>
<Relationship Id="rId92" Type="http://schemas.openxmlformats.org/officeDocument/2006/relationships/image" Target="../media/file37202644279.png"/>
<Relationship Id="rId93" Type="http://schemas.openxmlformats.org/officeDocument/2006/relationships/image" Target="../media/file372077a72013.png"/>
<Relationship Id="rId94" Type="http://schemas.openxmlformats.org/officeDocument/2006/relationships/image" Target="../media/file37203405601.png"/>
<Relationship Id="rId95" Type="http://schemas.openxmlformats.org/officeDocument/2006/relationships/image" Target="../media/file37206e2a445d.png"/>
<Relationship Id="rId96" Type="http://schemas.openxmlformats.org/officeDocument/2006/relationships/image" Target="../media/file37206ef2b56.png"/>
<Relationship Id="rId97" Type="http://schemas.openxmlformats.org/officeDocument/2006/relationships/image" Target="../media/file372039fb1a79.png"/>
<Relationship Id="rId98" Type="http://schemas.openxmlformats.org/officeDocument/2006/relationships/image" Target="../media/file3720257d0f.png"/>
<Relationship Id="rId99" Type="http://schemas.openxmlformats.org/officeDocument/2006/relationships/image" Target="../media/file37201e271ddb.png"/>
<Relationship Id="rId100" Type="http://schemas.openxmlformats.org/officeDocument/2006/relationships/image" Target="../media/file372079666f82.png"/>
<Relationship Id="rId101" Type="http://schemas.openxmlformats.org/officeDocument/2006/relationships/image" Target="../media/file3720729e2bcb.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6%</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1,727 cases where practitioners indicated that the case is closed, 18% reliably improved, 48% improved (by less than amount considered reliable), 5% did not change, 25% deteriorated (by less than amount considered reliable) and 4%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Child Outcome Rating Scale (CORS) scores of 2,471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5%</a:t>
            </a:r>
          </a:p>
        </p:txBody>
      </p:sp>
      <p:sp>
        <p:nvSpPr>
          <p:cNvPr id="7" name="1.7"/>
          <p:cNvSpPr>
            <a:spLocks noGrp="1"/>
          </p:cNvSpPr>
          <p:nvPr>
            <p:ph type="body" sz="quarter" idx="16"/>
          </p:nvPr>
        </p:nvSpPr>
        <p:spPr>
          <a:xfrm>
            <a:off x="8730570" y="4751422"/>
            <a:ext cx="1080000" cy="184666"/>
          </a:xfrm>
        </p:spPr>
        <p:txBody>
          <a:bodyPr/>
          <a:lstStyle/>
          <a:p>
            <a:r>
              <a:rPr/>
              <a:t>25%</a:t>
            </a:r>
          </a:p>
        </p:txBody>
      </p:sp>
      <p:sp>
        <p:nvSpPr>
          <p:cNvPr id="8" name="1.4"/>
          <p:cNvSpPr>
            <a:spLocks noGrp="1"/>
          </p:cNvSpPr>
          <p:nvPr>
            <p:ph type="body" sz="quarter" idx="19"/>
          </p:nvPr>
        </p:nvSpPr>
        <p:spPr>
          <a:xfrm>
            <a:off x="6458117" y="3563290"/>
            <a:ext cx="1080000" cy="184666"/>
          </a:xfrm>
        </p:spPr>
        <p:txBody>
          <a:bodyPr/>
          <a:lstStyle/>
          <a:p>
            <a:r>
              <a:rPr/>
              <a:t>18%</a:t>
            </a:r>
          </a:p>
        </p:txBody>
      </p:sp>
      <p:sp>
        <p:nvSpPr>
          <p:cNvPr id="9" name="1.5"/>
          <p:cNvSpPr>
            <a:spLocks noGrp="1"/>
          </p:cNvSpPr>
          <p:nvPr>
            <p:ph type="body" sz="quarter" idx="18"/>
          </p:nvPr>
        </p:nvSpPr>
        <p:spPr>
          <a:xfrm>
            <a:off x="8535286" y="3960563"/>
            <a:ext cx="1080000" cy="184666"/>
          </a:xfrm>
        </p:spPr>
        <p:txBody>
          <a:bodyPr/>
          <a:lstStyle/>
          <a:p>
            <a:r>
              <a:rPr/>
              <a:t>46%</a:t>
            </a:r>
          </a:p>
        </p:txBody>
      </p:sp>
      <p:sp>
        <p:nvSpPr>
          <p:cNvPr id="10" name="1.1"/>
          <p:cNvSpPr>
            <a:spLocks noGrp="1"/>
          </p:cNvSpPr>
          <p:nvPr>
            <p:ph type="title"/>
          </p:nvPr>
        </p:nvSpPr>
        <p:spPr>
          <a:xfrm>
            <a:off x="0" y="486000"/>
            <a:ext cx="7861602" cy="783255"/>
          </a:xfrm>
        </p:spPr>
        <p:txBody>
          <a:bodyPr/>
          <a:lstStyle/>
          <a:p>
            <a:r>
              <a:rPr/>
              <a:t>Child Outcome Rating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10.93 points or more, improved by less than 10.93 points, did not change, deteriorated by less than 10.93 points, and deteriorated by 10.93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CORS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CORS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10.93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10.93 points</a:t>
            </a:r>
          </a:p>
        </p:txBody>
      </p:sp>
      <p:sp>
        <p:nvSpPr>
          <p:cNvPr id="8" name="2.10"/>
          <p:cNvSpPr>
            <a:spLocks noGrp="1"/>
          </p:cNvSpPr>
          <p:nvPr>
            <p:ph type="body" sz="quarter" idx="23"/>
          </p:nvPr>
        </p:nvSpPr>
        <p:spPr>
          <a:xfrm>
            <a:off x="2378909" y="4456534"/>
            <a:ext cx="934744" cy="184666"/>
          </a:xfrm>
        </p:spPr>
        <p:txBody>
          <a:bodyPr/>
          <a:lstStyle/>
          <a:p>
            <a:r>
              <a:rPr/>
              <a:t>1,147</a:t>
            </a:r>
          </a:p>
        </p:txBody>
      </p:sp>
      <p:sp>
        <p:nvSpPr>
          <p:cNvPr id="9" name="2.11"/>
          <p:cNvSpPr>
            <a:spLocks noGrp="1"/>
          </p:cNvSpPr>
          <p:nvPr>
            <p:ph type="body" sz="quarter" idx="24"/>
          </p:nvPr>
        </p:nvSpPr>
        <p:spPr>
          <a:xfrm>
            <a:off x="3088481" y="4456071"/>
            <a:ext cx="934744" cy="184666"/>
          </a:xfrm>
        </p:spPr>
        <p:txBody>
          <a:bodyPr/>
          <a:lstStyle/>
          <a:p>
            <a:r>
              <a:rPr/>
              <a:t>46%</a:t>
            </a:r>
          </a:p>
        </p:txBody>
      </p:sp>
      <p:sp>
        <p:nvSpPr>
          <p:cNvPr id="10" name="2.12"/>
          <p:cNvSpPr>
            <a:spLocks noGrp="1"/>
          </p:cNvSpPr>
          <p:nvPr>
            <p:ph type="body" sz="quarter" idx="26"/>
          </p:nvPr>
        </p:nvSpPr>
        <p:spPr>
          <a:xfrm>
            <a:off x="2378869" y="4881480"/>
            <a:ext cx="934744" cy="184666"/>
          </a:xfrm>
        </p:spPr>
        <p:txBody>
          <a:bodyPr/>
          <a:lstStyle/>
          <a:p>
            <a:r>
              <a:rPr/>
              <a:t>152</a:t>
            </a:r>
          </a:p>
        </p:txBody>
      </p:sp>
      <p:sp>
        <p:nvSpPr>
          <p:cNvPr id="11" name="2.15"/>
          <p:cNvSpPr>
            <a:spLocks noGrp="1"/>
          </p:cNvSpPr>
          <p:nvPr>
            <p:ph type="body" sz="quarter" idx="29"/>
          </p:nvPr>
        </p:nvSpPr>
        <p:spPr>
          <a:xfrm>
            <a:off x="2378867" y="5310106"/>
            <a:ext cx="934744" cy="184666"/>
          </a:xfrm>
        </p:spPr>
        <p:txBody>
          <a:bodyPr/>
          <a:lstStyle/>
          <a:p>
            <a:r>
              <a:rPr/>
              <a:t>609</a:t>
            </a:r>
          </a:p>
        </p:txBody>
      </p:sp>
      <p:sp>
        <p:nvSpPr>
          <p:cNvPr id="12" name="2.16"/>
          <p:cNvSpPr>
            <a:spLocks noGrp="1"/>
          </p:cNvSpPr>
          <p:nvPr>
            <p:ph type="body" sz="quarter" idx="30"/>
          </p:nvPr>
        </p:nvSpPr>
        <p:spPr>
          <a:xfrm>
            <a:off x="3088482" y="5311299"/>
            <a:ext cx="934744" cy="184666"/>
          </a:xfrm>
        </p:spPr>
        <p:txBody>
          <a:bodyPr/>
          <a:lstStyle/>
          <a:p>
            <a:r>
              <a:rPr/>
              <a:t>25%</a:t>
            </a:r>
          </a:p>
        </p:txBody>
      </p:sp>
      <p:sp>
        <p:nvSpPr>
          <p:cNvPr id="13" name="2.17"/>
          <p:cNvSpPr>
            <a:spLocks noGrp="1"/>
          </p:cNvSpPr>
          <p:nvPr>
            <p:ph type="body" sz="quarter" idx="31"/>
          </p:nvPr>
        </p:nvSpPr>
        <p:spPr>
          <a:xfrm>
            <a:off x="284218" y="5653696"/>
            <a:ext cx="2360492" cy="184666"/>
          </a:xfrm>
        </p:spPr>
        <p:txBody>
          <a:bodyPr/>
          <a:lstStyle/>
          <a:p>
            <a:r>
              <a:rPr/>
              <a:t>Deteriorated by 10.93 points or more –</a:t>
            </a:r>
          </a:p>
        </p:txBody>
      </p:sp>
      <p:sp>
        <p:nvSpPr>
          <p:cNvPr id="14" name="2.18"/>
          <p:cNvSpPr>
            <a:spLocks noGrp="1"/>
          </p:cNvSpPr>
          <p:nvPr>
            <p:ph type="body" sz="quarter" idx="32"/>
          </p:nvPr>
        </p:nvSpPr>
        <p:spPr>
          <a:xfrm>
            <a:off x="2378867" y="5737585"/>
            <a:ext cx="934744" cy="184666"/>
          </a:xfrm>
        </p:spPr>
        <p:txBody>
          <a:bodyPr/>
          <a:lstStyle/>
          <a:p>
            <a:r>
              <a:rPr/>
              <a:t>113</a:t>
            </a:r>
          </a:p>
        </p:txBody>
      </p:sp>
      <p:sp>
        <p:nvSpPr>
          <p:cNvPr id="15" name="2.20"/>
          <p:cNvSpPr>
            <a:spLocks noGrp="1"/>
          </p:cNvSpPr>
          <p:nvPr>
            <p:ph type="body" sz="quarter" idx="34"/>
          </p:nvPr>
        </p:nvSpPr>
        <p:spPr>
          <a:xfrm>
            <a:off x="2378867" y="6080115"/>
            <a:ext cx="934744" cy="184666"/>
          </a:xfrm>
        </p:spPr>
        <p:txBody>
          <a:bodyPr/>
          <a:lstStyle/>
          <a:p>
            <a:r>
              <a:rPr/>
              <a:t>2,471</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CORS data with CORC data</a:t>
            </a:r>
          </a:p>
        </p:txBody>
      </p:sp>
      <p:sp>
        <p:nvSpPr>
          <p:cNvPr id="17" name="2.19"/>
          <p:cNvSpPr>
            <a:spLocks noGrp="1"/>
          </p:cNvSpPr>
          <p:nvPr>
            <p:ph type="body" sz="quarter" idx="33"/>
          </p:nvPr>
        </p:nvSpPr>
        <p:spPr>
          <a:xfrm>
            <a:off x="3087836" y="5736966"/>
            <a:ext cx="934744" cy="184666"/>
          </a:xfrm>
        </p:spPr>
        <p:txBody>
          <a:bodyPr/>
          <a:lstStyle/>
          <a:p>
            <a:r>
              <a:rPr/>
              <a:t>5%</a:t>
            </a:r>
          </a:p>
        </p:txBody>
      </p:sp>
      <p:sp>
        <p:nvSpPr>
          <p:cNvPr id="18" name="2.7"/>
          <p:cNvSpPr>
            <a:spLocks noGrp="1"/>
          </p:cNvSpPr>
          <p:nvPr>
            <p:ph type="body" sz="quarter" idx="20"/>
          </p:nvPr>
        </p:nvSpPr>
        <p:spPr>
          <a:xfrm>
            <a:off x="2378869" y="4029855"/>
            <a:ext cx="934744" cy="184666"/>
          </a:xfrm>
        </p:spPr>
        <p:txBody>
          <a:bodyPr/>
          <a:lstStyle/>
          <a:p>
            <a:r>
              <a:rPr/>
              <a:t>450</a:t>
            </a:r>
          </a:p>
        </p:txBody>
      </p:sp>
      <p:sp>
        <p:nvSpPr>
          <p:cNvPr id="19" name="2.8"/>
          <p:cNvSpPr>
            <a:spLocks noGrp="1"/>
          </p:cNvSpPr>
          <p:nvPr>
            <p:ph type="body" sz="quarter" idx="21"/>
          </p:nvPr>
        </p:nvSpPr>
        <p:spPr>
          <a:xfrm>
            <a:off x="3088481" y="4029855"/>
            <a:ext cx="934744" cy="184666"/>
          </a:xfrm>
        </p:spPr>
        <p:txBody>
          <a:bodyPr/>
          <a:lstStyle/>
          <a:p>
            <a:r>
              <a:rPr/>
              <a:t>18%</a:t>
            </a:r>
          </a:p>
        </p:txBody>
      </p:sp>
      <p:sp>
        <p:nvSpPr>
          <p:cNvPr id="20" name="2.13"/>
          <p:cNvSpPr>
            <a:spLocks noGrp="1"/>
          </p:cNvSpPr>
          <p:nvPr>
            <p:ph type="body" sz="quarter" idx="27"/>
          </p:nvPr>
        </p:nvSpPr>
        <p:spPr>
          <a:xfrm>
            <a:off x="3087836" y="4883578"/>
            <a:ext cx="934744" cy="184666"/>
          </a:xfrm>
        </p:spPr>
        <p:txBody>
          <a:bodyPr/>
          <a:lstStyle/>
          <a:p>
            <a:r>
              <a:rPr/>
              <a:t>6%</a:t>
            </a:r>
          </a:p>
        </p:txBody>
      </p:sp>
      <p:sp>
        <p:nvSpPr>
          <p:cNvPr id="21" name="2.14"/>
          <p:cNvSpPr>
            <a:spLocks noGrp="1"/>
          </p:cNvSpPr>
          <p:nvPr>
            <p:ph type="body" sz="quarter" idx="28"/>
          </p:nvPr>
        </p:nvSpPr>
        <p:spPr>
          <a:xfrm>
            <a:off x="284219" y="5311238"/>
            <a:ext cx="2360492" cy="184666"/>
          </a:xfrm>
        </p:spPr>
        <p:txBody>
          <a:bodyPr/>
          <a:lstStyle/>
          <a:p>
            <a:r>
              <a:rPr/>
              <a:t>Deteriorated by less than 10.93 points</a:t>
            </a:r>
          </a:p>
        </p:txBody>
      </p:sp>
      <p:sp>
        <p:nvSpPr>
          <p:cNvPr id="22" name="2.1"/>
          <p:cNvSpPr>
            <a:spLocks noGrp="1"/>
          </p:cNvSpPr>
          <p:nvPr>
            <p:ph type="title"/>
          </p:nvPr>
        </p:nvSpPr>
        <p:spPr>
          <a:xfrm>
            <a:off x="0" y="486000"/>
            <a:ext cx="7861602" cy="783255"/>
          </a:xfrm>
        </p:spPr>
        <p:txBody>
          <a:bodyPr/>
          <a:lstStyle/>
          <a:p>
            <a:r>
              <a:rPr/>
              <a:t>Child Outcome Rating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41%</a:t>
            </a:r>
          </a:p>
        </p:txBody>
      </p:sp>
      <p:sp>
        <p:nvSpPr>
          <p:cNvPr id="3" name="3.9"/>
          <p:cNvSpPr>
            <a:spLocks noGrp="1"/>
          </p:cNvSpPr>
          <p:nvPr>
            <p:ph type="body" sz="quarter" idx="41"/>
          </p:nvPr>
        </p:nvSpPr>
        <p:spPr>
          <a:xfrm>
            <a:off x="1075527" y="5445222"/>
            <a:ext cx="934744" cy="184666"/>
          </a:xfrm>
        </p:spPr>
        <p:txBody>
          <a:bodyPr/>
          <a:lstStyle/>
          <a:p>
            <a:r>
              <a:rPr/>
              <a:t>37%</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2%</a:t>
            </a:r>
          </a:p>
        </p:txBody>
      </p:sp>
      <p:sp>
        <p:nvSpPr>
          <p:cNvPr id="6" name="3.12"/>
          <p:cNvSpPr>
            <a:spLocks noGrp="1"/>
          </p:cNvSpPr>
          <p:nvPr>
            <p:ph type="body" sz="quarter" idx="44"/>
          </p:nvPr>
        </p:nvSpPr>
        <p:spPr>
          <a:xfrm>
            <a:off x="5573710" y="3970784"/>
            <a:ext cx="934744" cy="184666"/>
          </a:xfrm>
        </p:spPr>
        <p:txBody>
          <a:bodyPr/>
          <a:lstStyle/>
          <a:p>
            <a:r>
              <a:rPr/>
              <a:t>3%</a:t>
            </a:r>
          </a:p>
        </p:txBody>
      </p:sp>
      <p:sp>
        <p:nvSpPr>
          <p:cNvPr id="7" name="3.3"/>
          <p:cNvSpPr>
            <a:spLocks noGrp="1"/>
          </p:cNvSpPr>
          <p:nvPr>
            <p:ph type="body" sz="quarter" idx="20"/>
          </p:nvPr>
        </p:nvSpPr>
        <p:spPr>
          <a:xfrm>
            <a:off x="1075532" y="3394667"/>
            <a:ext cx="934744" cy="184666"/>
          </a:xfrm>
        </p:spPr>
        <p:txBody>
          <a:bodyPr/>
          <a:lstStyle/>
          <a:p>
            <a:r>
              <a:rPr/>
              <a:t>16%</a:t>
            </a:r>
          </a:p>
        </p:txBody>
      </p:sp>
      <p:sp>
        <p:nvSpPr>
          <p:cNvPr id="8" name="3.4"/>
          <p:cNvSpPr>
            <a:spLocks noGrp="1"/>
          </p:cNvSpPr>
          <p:nvPr>
            <p:ph type="body" sz="quarter" idx="36"/>
          </p:nvPr>
        </p:nvSpPr>
        <p:spPr>
          <a:xfrm>
            <a:off x="1075529" y="3654222"/>
            <a:ext cx="934744" cy="184666"/>
          </a:xfrm>
        </p:spPr>
        <p:txBody>
          <a:bodyPr/>
          <a:lstStyle/>
          <a:p>
            <a:r>
              <a:rPr/>
              <a:t>43%</a:t>
            </a:r>
          </a:p>
        </p:txBody>
      </p:sp>
      <p:sp>
        <p:nvSpPr>
          <p:cNvPr id="9" name="3.8"/>
          <p:cNvSpPr>
            <a:spLocks noGrp="1"/>
          </p:cNvSpPr>
          <p:nvPr>
            <p:ph type="body" sz="quarter" idx="40"/>
          </p:nvPr>
        </p:nvSpPr>
        <p:spPr>
          <a:xfrm>
            <a:off x="1075527" y="5184013"/>
            <a:ext cx="934744" cy="184666"/>
          </a:xfrm>
        </p:spPr>
        <p:txBody>
          <a:bodyPr/>
          <a:lstStyle/>
          <a:p>
            <a:r>
              <a:rPr/>
              <a:t>63%</a:t>
            </a:r>
          </a:p>
        </p:txBody>
      </p:sp>
      <p:sp>
        <p:nvSpPr>
          <p:cNvPr id="10" name="3.22"/>
          <p:cNvSpPr>
            <a:spLocks noGrp="1"/>
          </p:cNvSpPr>
          <p:nvPr>
            <p:ph type="body" sz="quarter" idx="54"/>
          </p:nvPr>
        </p:nvSpPr>
        <p:spPr>
          <a:xfrm>
            <a:off x="8358339" y="5182027"/>
            <a:ext cx="934744" cy="184666"/>
          </a:xfrm>
        </p:spPr>
        <p:txBody>
          <a:bodyPr/>
          <a:lstStyle/>
          <a:p>
            <a:r>
              <a:rPr/>
              <a:t>80%</a:t>
            </a:r>
          </a:p>
        </p:txBody>
      </p:sp>
      <p:sp>
        <p:nvSpPr>
          <p:cNvPr id="11" name="3.23"/>
          <p:cNvSpPr>
            <a:spLocks noGrp="1"/>
          </p:cNvSpPr>
          <p:nvPr>
            <p:ph type="body" sz="quarter" idx="55"/>
          </p:nvPr>
        </p:nvSpPr>
        <p:spPr>
          <a:xfrm>
            <a:off x="8358339" y="5442713"/>
            <a:ext cx="934744" cy="184666"/>
          </a:xfrm>
        </p:spPr>
        <p:txBody>
          <a:bodyPr/>
          <a:lstStyle/>
          <a:p>
            <a:r>
              <a:rPr/>
              <a:t>20%</a:t>
            </a:r>
          </a:p>
        </p:txBody>
      </p:sp>
      <p:sp>
        <p:nvSpPr>
          <p:cNvPr id="12" name="3.24"/>
          <p:cNvSpPr>
            <a:spLocks noGrp="1"/>
          </p:cNvSpPr>
          <p:nvPr>
            <p:ph type="body" sz="quarter" idx="56"/>
          </p:nvPr>
        </p:nvSpPr>
        <p:spPr>
          <a:xfrm>
            <a:off x="8358334" y="5702319"/>
            <a:ext cx="934744" cy="184666"/>
          </a:xfrm>
        </p:spPr>
        <p:txBody>
          <a:bodyPr/>
          <a:lstStyle/>
          <a:p>
            <a:r>
              <a:rPr/>
              <a:t>0%</a:t>
            </a:r>
          </a:p>
        </p:txBody>
      </p:sp>
      <p:sp>
        <p:nvSpPr>
          <p:cNvPr id="13" name="3.15"/>
          <p:cNvSpPr>
            <a:spLocks noGrp="1"/>
          </p:cNvSpPr>
          <p:nvPr>
            <p:ph type="body" sz="quarter" idx="47"/>
          </p:nvPr>
        </p:nvSpPr>
        <p:spPr>
          <a:xfrm>
            <a:off x="5573710" y="5329261"/>
            <a:ext cx="934744" cy="184666"/>
          </a:xfrm>
        </p:spPr>
        <p:txBody>
          <a:bodyPr/>
          <a:lstStyle/>
          <a:p>
            <a:r>
              <a:rPr/>
              <a:t>65%</a:t>
            </a:r>
          </a:p>
        </p:txBody>
      </p:sp>
      <p:sp>
        <p:nvSpPr>
          <p:cNvPr id="14" name="3.16"/>
          <p:cNvSpPr>
            <a:spLocks noGrp="1"/>
          </p:cNvSpPr>
          <p:nvPr>
            <p:ph type="body" sz="quarter" idx="48"/>
          </p:nvPr>
        </p:nvSpPr>
        <p:spPr>
          <a:xfrm>
            <a:off x="5573710" y="5694653"/>
            <a:ext cx="934744" cy="184666"/>
          </a:xfrm>
        </p:spPr>
        <p:txBody>
          <a:bodyPr/>
          <a:lstStyle/>
          <a:p>
            <a:r>
              <a:rPr/>
              <a:t>26%</a:t>
            </a:r>
          </a:p>
        </p:txBody>
      </p:sp>
      <p:sp>
        <p:nvSpPr>
          <p:cNvPr id="15" name="3.17"/>
          <p:cNvSpPr>
            <a:spLocks noGrp="1"/>
          </p:cNvSpPr>
          <p:nvPr>
            <p:ph type="body" sz="quarter" idx="49"/>
          </p:nvPr>
        </p:nvSpPr>
        <p:spPr>
          <a:xfrm>
            <a:off x="8358334" y="3228611"/>
            <a:ext cx="934744" cy="184666"/>
          </a:xfrm>
        </p:spPr>
        <p:txBody>
          <a:bodyPr/>
          <a:lstStyle/>
          <a:p>
            <a:r>
              <a:rPr/>
              <a:t>70%</a:t>
            </a:r>
          </a:p>
        </p:txBody>
      </p:sp>
      <p:sp>
        <p:nvSpPr>
          <p:cNvPr id="16" name="3.18"/>
          <p:cNvSpPr>
            <a:spLocks noGrp="1"/>
          </p:cNvSpPr>
          <p:nvPr>
            <p:ph type="body" sz="quarter" idx="50"/>
          </p:nvPr>
        </p:nvSpPr>
        <p:spPr>
          <a:xfrm>
            <a:off x="8355953" y="3484619"/>
            <a:ext cx="934744" cy="184666"/>
          </a:xfrm>
        </p:spPr>
        <p:txBody>
          <a:bodyPr/>
          <a:lstStyle/>
          <a:p>
            <a:r>
              <a:rPr/>
              <a:t>30%</a:t>
            </a:r>
          </a:p>
        </p:txBody>
      </p:sp>
      <p:sp>
        <p:nvSpPr>
          <p:cNvPr id="17" name="3.21"/>
          <p:cNvSpPr>
            <a:spLocks noGrp="1"/>
          </p:cNvSpPr>
          <p:nvPr>
            <p:ph type="body" sz="quarter" idx="53"/>
          </p:nvPr>
        </p:nvSpPr>
        <p:spPr>
          <a:xfrm>
            <a:off x="8358333" y="4922969"/>
            <a:ext cx="934744" cy="184666"/>
          </a:xfrm>
        </p:spPr>
        <p:txBody>
          <a:bodyPr/>
          <a:lstStyle/>
          <a:p>
            <a:r>
              <a:rPr/>
              <a:t>0%</a:t>
            </a:r>
          </a:p>
        </p:txBody>
      </p:sp>
      <p:sp>
        <p:nvSpPr>
          <p:cNvPr id="18" name="3.2"/>
          <p:cNvSpPr>
            <a:spLocks noGrp="1"/>
          </p:cNvSpPr>
          <p:nvPr>
            <p:ph type="body" sz="quarter" idx="35"/>
          </p:nvPr>
        </p:nvSpPr>
        <p:spPr>
          <a:xfrm>
            <a:off x="2381" y="2216083"/>
            <a:ext cx="9905999" cy="859696"/>
          </a:xfrm>
        </p:spPr>
        <p:txBody>
          <a:bodyPr/>
          <a:lstStyle/>
          <a:p>
            <a:r>
              <a:rPr/>
              <a:t>The sample used consisted of the 2,471 CYP who completed the CORS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4%</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0%</a:t>
            </a:r>
          </a:p>
        </p:txBody>
      </p:sp>
      <p:sp>
        <p:nvSpPr>
          <p:cNvPr id="23" name="3.14"/>
          <p:cNvSpPr>
            <a:spLocks noGrp="1"/>
          </p:cNvSpPr>
          <p:nvPr>
            <p:ph type="body" sz="quarter" idx="46"/>
          </p:nvPr>
        </p:nvSpPr>
        <p:spPr>
          <a:xfrm>
            <a:off x="5573710" y="4878259"/>
            <a:ext cx="934744" cy="184666"/>
          </a:xfrm>
        </p:spPr>
        <p:txBody>
          <a:bodyPr/>
          <a:lstStyle/>
          <a:p>
            <a:r>
              <a:rPr/>
              <a:t>1%</a:t>
            </a:r>
          </a:p>
        </p:txBody>
      </p:sp>
      <p:sp>
        <p:nvSpPr>
          <p:cNvPr id="24" name="3.19"/>
          <p:cNvSpPr>
            <a:spLocks noGrp="1"/>
          </p:cNvSpPr>
          <p:nvPr>
            <p:ph type="body" sz="quarter" idx="51"/>
          </p:nvPr>
        </p:nvSpPr>
        <p:spPr>
          <a:xfrm>
            <a:off x="8358334" y="3744174"/>
            <a:ext cx="934744" cy="184666"/>
          </a:xfrm>
        </p:spPr>
        <p:txBody>
          <a:bodyPr/>
          <a:lstStyle/>
          <a:p>
            <a:r>
              <a:rPr/>
              <a:t>0%</a:t>
            </a:r>
          </a:p>
        </p:txBody>
      </p:sp>
      <p:sp>
        <p:nvSpPr>
          <p:cNvPr id="25" name="3.1"/>
          <p:cNvSpPr>
            <a:spLocks noGrp="1"/>
          </p:cNvSpPr>
          <p:nvPr>
            <p:ph type="title"/>
          </p:nvPr>
        </p:nvSpPr>
        <p:spPr>
          <a:xfrm>
            <a:off x="0" y="486000"/>
            <a:ext cx="7861602" cy="783255"/>
          </a:xfrm>
        </p:spPr>
        <p:txBody>
          <a:bodyPr/>
          <a:lstStyle/>
          <a:p>
            <a:r>
              <a:rPr/>
              <a:t>Child Outcome Rating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CORS score from the last self-reported CORS score</a:t>
            </a:r>
          </a:p>
        </p:txBody>
      </p:sp>
      <p:sp>
        <p:nvSpPr>
          <p:cNvPr id="3" name="4.7"/>
          <p:cNvSpPr>
            <a:spLocks noGrp="1"/>
          </p:cNvSpPr>
          <p:nvPr>
            <p:ph type="body" sz="quarter" idx="45"/>
          </p:nvPr>
        </p:nvSpPr>
        <p:spPr>
          <a:xfrm>
            <a:off x="0" y="6004240"/>
            <a:ext cx="9905999" cy="369332"/>
          </a:xfrm>
        </p:spPr>
        <p:txBody>
          <a:bodyPr/>
          <a:lstStyle/>
          <a:p>
            <a:r>
              <a:rPr/>
              <a:t>† Casey P, Patalay P, Deighton J, Miller SD, Wolpert M. The Child Outcome Rating Scale: validating a four-item measure of psychosocial functioning in community and clinic samples of children aged 10–15. European Child &amp; Adolescent Psychiatry. 2020;29(8):1089-1102</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0.81†</a:t>
            </a:r>
          </a:p>
        </p:txBody>
      </p:sp>
      <p:sp>
        <p:nvSpPr>
          <p:cNvPr id="5" name="4.3"/>
          <p:cNvSpPr>
            <a:spLocks noGrp="1"/>
          </p:cNvSpPr>
          <p:nvPr>
            <p:ph type="body" sz="quarter" idx="37"/>
          </p:nvPr>
        </p:nvSpPr>
        <p:spPr>
          <a:xfrm>
            <a:off x="0" y="2041737"/>
            <a:ext cx="9905999" cy="859696"/>
          </a:xfrm>
        </p:spPr>
        <p:txBody>
          <a:bodyPr/>
          <a:lstStyle/>
          <a:p>
            <a:r>
              <a:rPr/>
              <a:t>Using a reliable change criterion (RCC) of 10.93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10.93</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CORS scores of 9,266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Child Outcome Rating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improved</a:t>
            </a:r>
          </a:p>
        </p:txBody>
      </p:sp>
      <p:sp>
        <p:nvSpPr>
          <p:cNvPr id="12" name="MoreZeroLessRCC"/>
          <p:cNvSpPr>
            <a:spLocks noGrp="1"/>
          </p:cNvSpPr>
          <p:nvPr>
            <p:ph type="body" sz="quarter" idx="39"/>
          </p:nvPr>
        </p:nvSpPr>
        <p:spPr>
          <a:xfrm>
            <a:off x="2719388" y="3148663"/>
            <a:ext cx="1492166" cy="169277"/>
          </a:xfrm>
        </p:spPr>
        <p:txBody>
          <a:bodyPr/>
          <a:lstStyle/>
          <a:p>
            <a:r>
              <a:rPr/>
              <a:t>Improved</a:t>
            </a:r>
          </a:p>
        </p:txBody>
      </p:sp>
      <p:sp>
        <p:nvSpPr>
          <p:cNvPr id="13" name="LessZeroMoreMinusRCC"/>
          <p:cNvSpPr>
            <a:spLocks noGrp="1"/>
          </p:cNvSpPr>
          <p:nvPr>
            <p:ph type="body" sz="quarter" idx="40"/>
          </p:nvPr>
        </p:nvSpPr>
        <p:spPr>
          <a:xfrm>
            <a:off x="5701591" y="3149699"/>
            <a:ext cx="1492166" cy="169277"/>
          </a:xfrm>
        </p:spPr>
        <p:txBody>
          <a:bodyPr/>
          <a:lstStyle/>
          <a:p>
            <a:r>
              <a:rPr/>
              <a:t>Deteriorated</a:t>
            </a:r>
          </a:p>
        </p:txBody>
      </p:sp>
      <p:sp>
        <p:nvSpPr>
          <p:cNvPr id="14" name="LessEqualMinusRCC"/>
          <p:cNvSpPr>
            <a:spLocks noGrp="1"/>
          </p:cNvSpPr>
          <p:nvPr>
            <p:ph type="body" sz="quarter" idx="41"/>
          </p:nvPr>
        </p:nvSpPr>
        <p:spPr>
          <a:xfrm>
            <a:off x="7194104" y="3149114"/>
            <a:ext cx="1492166" cy="169277"/>
          </a:xfrm>
        </p:spPr>
        <p:txBody>
          <a:bodyPr/>
          <a:lstStyle/>
          <a:p>
            <a:r>
              <a:rPr/>
              <a:t>Reliably deteriorated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2022-09-22T12:02:04Z</dcterms:modified>
</cp:coreProperties>
</file>