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677e2e38.png"/>
<Relationship Id="rId3" Type="http://schemas.openxmlformats.org/officeDocument/2006/relationships/image" Target="../media/file37201e7a25cd.png"/>
<Relationship Id="rId4" Type="http://schemas.openxmlformats.org/officeDocument/2006/relationships/image" Target="../media/file372046d93faf.png"/>
<Relationship Id="rId5" Type="http://schemas.openxmlformats.org/officeDocument/2006/relationships/image" Target="../media/file372022e61a0.png"/>
<Relationship Id="rId6" Type="http://schemas.openxmlformats.org/officeDocument/2006/relationships/image" Target="../media/file37202b5e2a84.png"/>
<Relationship Id="rId7" Type="http://schemas.openxmlformats.org/officeDocument/2006/relationships/image" Target="../media/file3720347b72bf.png"/>
<Relationship Id="rId8" Type="http://schemas.openxmlformats.org/officeDocument/2006/relationships/image" Target="../media/file3720aee1e08.png"/>
<Relationship Id="rId9" Type="http://schemas.openxmlformats.org/officeDocument/2006/relationships/image" Target="../media/file372014ed7ac9.png"/>
<Relationship Id="rId10" Type="http://schemas.openxmlformats.org/officeDocument/2006/relationships/image" Target="../media/file372069c131b7.png"/>
<Relationship Id="rId11" Type="http://schemas.openxmlformats.org/officeDocument/2006/relationships/image" Target="../media/file372022a24833.png"/>
<Relationship Id="rId12" Type="http://schemas.openxmlformats.org/officeDocument/2006/relationships/image" Target="../media/file372032926637.png"/>
<Relationship Id="rId13" Type="http://schemas.openxmlformats.org/officeDocument/2006/relationships/image" Target="../media/file372026747fab.png"/>
<Relationship Id="rId14" Type="http://schemas.openxmlformats.org/officeDocument/2006/relationships/image" Target="../media/file372039815f94.png"/>
<Relationship Id="rId15" Type="http://schemas.openxmlformats.org/officeDocument/2006/relationships/image" Target="../media/file3720faa643b.png"/>
<Relationship Id="rId16" Type="http://schemas.openxmlformats.org/officeDocument/2006/relationships/image" Target="../media/file37207b0269aa.png"/>
<Relationship Id="rId17" Type="http://schemas.openxmlformats.org/officeDocument/2006/relationships/image" Target="../media/file3720946e77.png"/>
<Relationship Id="rId18" Type="http://schemas.openxmlformats.org/officeDocument/2006/relationships/image" Target="../media/file37207ce455fd.png"/>
<Relationship Id="rId19" Type="http://schemas.openxmlformats.org/officeDocument/2006/relationships/image" Target="../media/file372027f561a1.png"/>
<Relationship Id="rId20" Type="http://schemas.openxmlformats.org/officeDocument/2006/relationships/image" Target="../media/file37201e713abe.png"/>
<Relationship Id="rId21" Type="http://schemas.openxmlformats.org/officeDocument/2006/relationships/image" Target="../media/file37204eee135a.png"/>
<Relationship Id="rId22" Type="http://schemas.openxmlformats.org/officeDocument/2006/relationships/image" Target="../media/file37205d89224a.png"/>
<Relationship Id="rId23" Type="http://schemas.openxmlformats.org/officeDocument/2006/relationships/image" Target="../media/file37204ee468c0.png"/>
<Relationship Id="rId24" Type="http://schemas.openxmlformats.org/officeDocument/2006/relationships/image" Target="../media/file37205cf1131a.png"/>
<Relationship Id="rId25" Type="http://schemas.openxmlformats.org/officeDocument/2006/relationships/image" Target="../media/file37202d0b1867.png"/>
<Relationship Id="rId26" Type="http://schemas.openxmlformats.org/officeDocument/2006/relationships/image" Target="../media/file372033205f0d.png"/>
<Relationship Id="rId27" Type="http://schemas.openxmlformats.org/officeDocument/2006/relationships/image" Target="../media/file372023bf2494.png"/>
<Relationship Id="rId28" Type="http://schemas.openxmlformats.org/officeDocument/2006/relationships/image" Target="../media/file37207c5b47b9.png"/>
<Relationship Id="rId29" Type="http://schemas.openxmlformats.org/officeDocument/2006/relationships/image" Target="../media/file372062e84a64.png"/>
<Relationship Id="rId30" Type="http://schemas.openxmlformats.org/officeDocument/2006/relationships/image" Target="../media/file3720266821c0.png"/>
<Relationship Id="rId31" Type="http://schemas.openxmlformats.org/officeDocument/2006/relationships/image" Target="../media/file37206a24266.png"/>
<Relationship Id="rId32" Type="http://schemas.openxmlformats.org/officeDocument/2006/relationships/image" Target="../media/file37207ac0c18.png"/>
<Relationship Id="rId33" Type="http://schemas.openxmlformats.org/officeDocument/2006/relationships/image" Target="../media/file372016dcafc.png"/>
<Relationship Id="rId34" Type="http://schemas.openxmlformats.org/officeDocument/2006/relationships/image" Target="../media/file37205f737d1.png"/>
<Relationship Id="rId35" Type="http://schemas.openxmlformats.org/officeDocument/2006/relationships/image" Target="../media/file3720def56a7.png"/>
<Relationship Id="rId36" Type="http://schemas.openxmlformats.org/officeDocument/2006/relationships/image" Target="../media/file372032e91a0b.png"/>
<Relationship Id="rId37" Type="http://schemas.openxmlformats.org/officeDocument/2006/relationships/image" Target="../media/file372065f47cdb.png"/>
<Relationship Id="rId38" Type="http://schemas.openxmlformats.org/officeDocument/2006/relationships/image" Target="../media/file3720264a6aa6.png"/>
<Relationship Id="rId39" Type="http://schemas.openxmlformats.org/officeDocument/2006/relationships/image" Target="../media/file372060cf5573.png"/>
<Relationship Id="rId40" Type="http://schemas.openxmlformats.org/officeDocument/2006/relationships/image" Target="../media/file3720765567c0.png"/>
<Relationship Id="rId41" Type="http://schemas.openxmlformats.org/officeDocument/2006/relationships/image" Target="../media/file37204626a3b.png"/>
<Relationship Id="rId42" Type="http://schemas.openxmlformats.org/officeDocument/2006/relationships/image" Target="../media/file37204a9875f9.png"/>
<Relationship Id="rId43" Type="http://schemas.openxmlformats.org/officeDocument/2006/relationships/image" Target="../media/file37202f356135.png"/>
<Relationship Id="rId44" Type="http://schemas.openxmlformats.org/officeDocument/2006/relationships/image" Target="../media/file372024476963.png"/>
<Relationship Id="rId45" Type="http://schemas.openxmlformats.org/officeDocument/2006/relationships/image" Target="../media/file3720313b1a46.png"/>
<Relationship Id="rId46" Type="http://schemas.openxmlformats.org/officeDocument/2006/relationships/image" Target="../media/file372077f71025.png"/>
<Relationship Id="rId47" Type="http://schemas.openxmlformats.org/officeDocument/2006/relationships/image" Target="../media/file37203eb5fd.png"/>
<Relationship Id="rId48" Type="http://schemas.openxmlformats.org/officeDocument/2006/relationships/image" Target="../media/file37209596fef.png"/>
<Relationship Id="rId49" Type="http://schemas.openxmlformats.org/officeDocument/2006/relationships/image" Target="../media/file372063f21df3.png"/>
<Relationship Id="rId50" Type="http://schemas.openxmlformats.org/officeDocument/2006/relationships/image" Target="../media/file3720383d57dc.png"/>
<Relationship Id="rId51" Type="http://schemas.openxmlformats.org/officeDocument/2006/relationships/image" Target="../media/file37207126bf6.png"/>
<Relationship Id="rId52" Type="http://schemas.openxmlformats.org/officeDocument/2006/relationships/image" Target="../media/file37205715aa3.png"/>
<Relationship Id="rId53" Type="http://schemas.openxmlformats.org/officeDocument/2006/relationships/image" Target="../media/file37207e2550c2.png"/>
<Relationship Id="rId54" Type="http://schemas.openxmlformats.org/officeDocument/2006/relationships/image" Target="../media/file372036322ebd.png"/>
<Relationship Id="rId55" Type="http://schemas.openxmlformats.org/officeDocument/2006/relationships/image" Target="../media/file37201c275f89.png"/>
<Relationship Id="rId56" Type="http://schemas.openxmlformats.org/officeDocument/2006/relationships/image" Target="../media/file3720471964a2.png"/>
<Relationship Id="rId57" Type="http://schemas.openxmlformats.org/officeDocument/2006/relationships/image" Target="../media/file3720702c3ddb.png"/>
<Relationship Id="rId58" Type="http://schemas.openxmlformats.org/officeDocument/2006/relationships/image" Target="../media/file372040897c59.png"/>
<Relationship Id="rId59" Type="http://schemas.openxmlformats.org/officeDocument/2006/relationships/image" Target="../media/file3720705b21a3.png"/>
<Relationship Id="rId60" Type="http://schemas.openxmlformats.org/officeDocument/2006/relationships/image" Target="../media/file37201446c3a.png"/>
<Relationship Id="rId61" Type="http://schemas.openxmlformats.org/officeDocument/2006/relationships/image" Target="../media/file372022f24e23.png"/>
<Relationship Id="rId62" Type="http://schemas.openxmlformats.org/officeDocument/2006/relationships/image" Target="../media/file37202519922.png"/>
<Relationship Id="rId63" Type="http://schemas.openxmlformats.org/officeDocument/2006/relationships/image" Target="../media/file3720468946aa.png"/>
<Relationship Id="rId64" Type="http://schemas.openxmlformats.org/officeDocument/2006/relationships/image" Target="../media/file372020652553.png"/>
<Relationship Id="rId65" Type="http://schemas.openxmlformats.org/officeDocument/2006/relationships/image" Target="../media/file37201d9917ae.png"/>
<Relationship Id="rId66" Type="http://schemas.openxmlformats.org/officeDocument/2006/relationships/image" Target="../media/file372079eb14b6.png"/>
<Relationship Id="rId67" Type="http://schemas.openxmlformats.org/officeDocument/2006/relationships/image" Target="../media/file3720108c3e93.png"/>
<Relationship Id="rId68" Type="http://schemas.openxmlformats.org/officeDocument/2006/relationships/image" Target="../media/file372034f95c86.png"/>
<Relationship Id="rId69" Type="http://schemas.openxmlformats.org/officeDocument/2006/relationships/image" Target="../media/file3720415f5b17.png"/>
<Relationship Id="rId70" Type="http://schemas.openxmlformats.org/officeDocument/2006/relationships/image" Target="../media/file37204d857f22.png"/>
<Relationship Id="rId71" Type="http://schemas.openxmlformats.org/officeDocument/2006/relationships/image" Target="../media/file37201e0874a4.png"/>
<Relationship Id="rId72" Type="http://schemas.openxmlformats.org/officeDocument/2006/relationships/image" Target="../media/file3720696e45c.png"/>
<Relationship Id="rId73" Type="http://schemas.openxmlformats.org/officeDocument/2006/relationships/image" Target="../media/file37201a512f4f.png"/>
<Relationship Id="rId74" Type="http://schemas.openxmlformats.org/officeDocument/2006/relationships/image" Target="../media/file37205bff5080.png"/>
<Relationship Id="rId75" Type="http://schemas.openxmlformats.org/officeDocument/2006/relationships/image" Target="../media/file372052b795c.png"/>
<Relationship Id="rId76" Type="http://schemas.openxmlformats.org/officeDocument/2006/relationships/image" Target="../media/file37206f6d5a35.png"/>
<Relationship Id="rId77" Type="http://schemas.openxmlformats.org/officeDocument/2006/relationships/image" Target="../media/file372027431041.png"/>
<Relationship Id="rId78" Type="http://schemas.openxmlformats.org/officeDocument/2006/relationships/image" Target="../media/file37204a691e82.png"/>
<Relationship Id="rId79" Type="http://schemas.openxmlformats.org/officeDocument/2006/relationships/image" Target="../media/file37202ab07d08.png"/>
<Relationship Id="rId80" Type="http://schemas.openxmlformats.org/officeDocument/2006/relationships/image" Target="../media/file372021ab456.png"/>
<Relationship Id="rId81" Type="http://schemas.openxmlformats.org/officeDocument/2006/relationships/image" Target="../media/file37201f9378ea.png"/>
<Relationship Id="rId82" Type="http://schemas.openxmlformats.org/officeDocument/2006/relationships/image" Target="../media/file3720dea4369.png"/>
<Relationship Id="rId83" Type="http://schemas.openxmlformats.org/officeDocument/2006/relationships/image" Target="../media/file37202d3e1574.png"/>
<Relationship Id="rId84" Type="http://schemas.openxmlformats.org/officeDocument/2006/relationships/image" Target="../media/file372049ca2ea2.png"/>
<Relationship Id="rId85" Type="http://schemas.openxmlformats.org/officeDocument/2006/relationships/image" Target="../media/file372021306559.png"/>
<Relationship Id="rId86" Type="http://schemas.openxmlformats.org/officeDocument/2006/relationships/image" Target="../media/file3720834ddc.png"/>
<Relationship Id="rId87" Type="http://schemas.openxmlformats.org/officeDocument/2006/relationships/image" Target="../media/file372072be1d56.png"/>
<Relationship Id="rId88" Type="http://schemas.openxmlformats.org/officeDocument/2006/relationships/image" Target="../media/file37203db53f78.png"/>
<Relationship Id="rId89" Type="http://schemas.openxmlformats.org/officeDocument/2006/relationships/image" Target="../media/file3720556bd0f.png"/>
<Relationship Id="rId90" Type="http://schemas.openxmlformats.org/officeDocument/2006/relationships/image" Target="../media/file37206bb52d.png"/>
<Relationship Id="rId91" Type="http://schemas.openxmlformats.org/officeDocument/2006/relationships/image" Target="../media/file372026032fce.png"/>
<Relationship Id="rId92" Type="http://schemas.openxmlformats.org/officeDocument/2006/relationships/image" Target="../media/file3720c0f123a.png"/>
<Relationship Id="rId93" Type="http://schemas.openxmlformats.org/officeDocument/2006/relationships/image" Target="../media/file37207f135a51.png"/>
<Relationship Id="rId94" Type="http://schemas.openxmlformats.org/officeDocument/2006/relationships/image" Target="../media/file372036311182.png"/>
<Relationship Id="rId95" Type="http://schemas.openxmlformats.org/officeDocument/2006/relationships/image" Target="../media/file37206dc3169e.png"/>
<Relationship Id="rId96" Type="http://schemas.openxmlformats.org/officeDocument/2006/relationships/image" Target="../media/file3720332638fa.png"/>
<Relationship Id="rId97" Type="http://schemas.openxmlformats.org/officeDocument/2006/relationships/image" Target="../media/file372085016d7.png"/>
<Relationship Id="rId98" Type="http://schemas.openxmlformats.org/officeDocument/2006/relationships/image" Target="../media/file37203fcf4b6c.png"/>
<Relationship Id="rId99" Type="http://schemas.openxmlformats.org/officeDocument/2006/relationships/image" Target="../media/file37206e8d557e.png"/>
<Relationship Id="rId100" Type="http://schemas.openxmlformats.org/officeDocument/2006/relationships/image" Target="../media/file372061ed1ad6.png"/>
<Relationship Id="rId101" Type="http://schemas.openxmlformats.org/officeDocument/2006/relationships/image" Target="../media/file3720ad47a70.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3%</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723 cases where practitioners indicated that the case is closed, 36% reliably improved, 35% improved (by less than amount considered reliable), 3% did not change, 18% deteriorated (by less than amount considered reliable) and 7%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Outcome Rating Scale (ORS) scores of 1,435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7%</a:t>
            </a:r>
          </a:p>
        </p:txBody>
      </p:sp>
      <p:sp>
        <p:nvSpPr>
          <p:cNvPr id="7" name="1.7"/>
          <p:cNvSpPr>
            <a:spLocks noGrp="1"/>
          </p:cNvSpPr>
          <p:nvPr>
            <p:ph type="body" sz="quarter" idx="16"/>
          </p:nvPr>
        </p:nvSpPr>
        <p:spPr>
          <a:xfrm>
            <a:off x="8730570" y="4751422"/>
            <a:ext cx="1080000" cy="184666"/>
          </a:xfrm>
        </p:spPr>
        <p:txBody>
          <a:bodyPr/>
          <a:lstStyle/>
          <a:p>
            <a:r>
              <a:rPr/>
              <a:t>21%</a:t>
            </a:r>
          </a:p>
        </p:txBody>
      </p:sp>
      <p:sp>
        <p:nvSpPr>
          <p:cNvPr id="8" name="1.4"/>
          <p:cNvSpPr>
            <a:spLocks noGrp="1"/>
          </p:cNvSpPr>
          <p:nvPr>
            <p:ph type="body" sz="quarter" idx="19"/>
          </p:nvPr>
        </p:nvSpPr>
        <p:spPr>
          <a:xfrm>
            <a:off x="6458117" y="3563290"/>
            <a:ext cx="1080000" cy="184666"/>
          </a:xfrm>
        </p:spPr>
        <p:txBody>
          <a:bodyPr/>
          <a:lstStyle/>
          <a:p>
            <a:r>
              <a:rPr/>
              <a:t>33%</a:t>
            </a:r>
          </a:p>
        </p:txBody>
      </p:sp>
      <p:sp>
        <p:nvSpPr>
          <p:cNvPr id="9" name="1.5"/>
          <p:cNvSpPr>
            <a:spLocks noGrp="1"/>
          </p:cNvSpPr>
          <p:nvPr>
            <p:ph type="body" sz="quarter" idx="18"/>
          </p:nvPr>
        </p:nvSpPr>
        <p:spPr>
          <a:xfrm>
            <a:off x="8535286" y="3960563"/>
            <a:ext cx="1080000" cy="184666"/>
          </a:xfrm>
        </p:spPr>
        <p:txBody>
          <a:bodyPr/>
          <a:lstStyle/>
          <a:p>
            <a:r>
              <a:rPr/>
              <a:t>36%</a:t>
            </a:r>
          </a:p>
        </p:txBody>
      </p:sp>
      <p:sp>
        <p:nvSpPr>
          <p:cNvPr id="10" name="1.1"/>
          <p:cNvSpPr>
            <a:spLocks noGrp="1"/>
          </p:cNvSpPr>
          <p:nvPr>
            <p:ph type="title"/>
          </p:nvPr>
        </p:nvSpPr>
        <p:spPr>
          <a:xfrm>
            <a:off x="0" y="486000"/>
            <a:ext cx="7861602" cy="783255"/>
          </a:xfrm>
        </p:spPr>
        <p:txBody>
          <a:bodyPr/>
          <a:lstStyle/>
          <a:p>
            <a:r>
              <a:rPr/>
              <a:t>Outcome Rating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7.05 points or more, improved by less than 7.05 points, did not change, deteriorated by less than 7.05 points, and deteriorated by 7.05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ORS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ORS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7.05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7.05 points</a:t>
            </a:r>
          </a:p>
        </p:txBody>
      </p:sp>
      <p:sp>
        <p:nvSpPr>
          <p:cNvPr id="8" name="2.10"/>
          <p:cNvSpPr>
            <a:spLocks noGrp="1"/>
          </p:cNvSpPr>
          <p:nvPr>
            <p:ph type="body" sz="quarter" idx="23"/>
          </p:nvPr>
        </p:nvSpPr>
        <p:spPr>
          <a:xfrm>
            <a:off x="2378909" y="4456534"/>
            <a:ext cx="934744" cy="184666"/>
          </a:xfrm>
        </p:spPr>
        <p:txBody>
          <a:bodyPr/>
          <a:lstStyle/>
          <a:p>
            <a:r>
              <a:rPr/>
              <a:t>517</a:t>
            </a:r>
          </a:p>
        </p:txBody>
      </p:sp>
      <p:sp>
        <p:nvSpPr>
          <p:cNvPr id="9" name="2.11"/>
          <p:cNvSpPr>
            <a:spLocks noGrp="1"/>
          </p:cNvSpPr>
          <p:nvPr>
            <p:ph type="body" sz="quarter" idx="24"/>
          </p:nvPr>
        </p:nvSpPr>
        <p:spPr>
          <a:xfrm>
            <a:off x="3088481" y="4456071"/>
            <a:ext cx="934744" cy="184666"/>
          </a:xfrm>
        </p:spPr>
        <p:txBody>
          <a:bodyPr/>
          <a:lstStyle/>
          <a:p>
            <a:r>
              <a:rPr/>
              <a:t>36%</a:t>
            </a:r>
          </a:p>
        </p:txBody>
      </p:sp>
      <p:sp>
        <p:nvSpPr>
          <p:cNvPr id="10" name="2.12"/>
          <p:cNvSpPr>
            <a:spLocks noGrp="1"/>
          </p:cNvSpPr>
          <p:nvPr>
            <p:ph type="body" sz="quarter" idx="26"/>
          </p:nvPr>
        </p:nvSpPr>
        <p:spPr>
          <a:xfrm>
            <a:off x="2378869" y="4881480"/>
            <a:ext cx="934744" cy="184666"/>
          </a:xfrm>
        </p:spPr>
        <p:txBody>
          <a:bodyPr/>
          <a:lstStyle/>
          <a:p>
            <a:r>
              <a:rPr/>
              <a:t>41</a:t>
            </a:r>
          </a:p>
        </p:txBody>
      </p:sp>
      <p:sp>
        <p:nvSpPr>
          <p:cNvPr id="11" name="2.15"/>
          <p:cNvSpPr>
            <a:spLocks noGrp="1"/>
          </p:cNvSpPr>
          <p:nvPr>
            <p:ph type="body" sz="quarter" idx="29"/>
          </p:nvPr>
        </p:nvSpPr>
        <p:spPr>
          <a:xfrm>
            <a:off x="2378867" y="5310106"/>
            <a:ext cx="934744" cy="184666"/>
          </a:xfrm>
        </p:spPr>
        <p:txBody>
          <a:bodyPr/>
          <a:lstStyle/>
          <a:p>
            <a:r>
              <a:rPr/>
              <a:t>303</a:t>
            </a:r>
          </a:p>
        </p:txBody>
      </p:sp>
      <p:sp>
        <p:nvSpPr>
          <p:cNvPr id="12" name="2.16"/>
          <p:cNvSpPr>
            <a:spLocks noGrp="1"/>
          </p:cNvSpPr>
          <p:nvPr>
            <p:ph type="body" sz="quarter" idx="30"/>
          </p:nvPr>
        </p:nvSpPr>
        <p:spPr>
          <a:xfrm>
            <a:off x="3088482" y="5311299"/>
            <a:ext cx="934744" cy="184666"/>
          </a:xfrm>
        </p:spPr>
        <p:txBody>
          <a:bodyPr/>
          <a:lstStyle/>
          <a:p>
            <a:r>
              <a:rPr/>
              <a:t>21%</a:t>
            </a:r>
          </a:p>
        </p:txBody>
      </p:sp>
      <p:sp>
        <p:nvSpPr>
          <p:cNvPr id="13" name="2.17"/>
          <p:cNvSpPr>
            <a:spLocks noGrp="1"/>
          </p:cNvSpPr>
          <p:nvPr>
            <p:ph type="body" sz="quarter" idx="31"/>
          </p:nvPr>
        </p:nvSpPr>
        <p:spPr>
          <a:xfrm>
            <a:off x="284218" y="5653696"/>
            <a:ext cx="2360492" cy="184666"/>
          </a:xfrm>
        </p:spPr>
        <p:txBody>
          <a:bodyPr/>
          <a:lstStyle/>
          <a:p>
            <a:r>
              <a:rPr/>
              <a:t>Deteriorated by 7.05 points or more –</a:t>
            </a:r>
          </a:p>
        </p:txBody>
      </p:sp>
      <p:sp>
        <p:nvSpPr>
          <p:cNvPr id="14" name="2.18"/>
          <p:cNvSpPr>
            <a:spLocks noGrp="1"/>
          </p:cNvSpPr>
          <p:nvPr>
            <p:ph type="body" sz="quarter" idx="32"/>
          </p:nvPr>
        </p:nvSpPr>
        <p:spPr>
          <a:xfrm>
            <a:off x="2378867" y="5737585"/>
            <a:ext cx="934744" cy="184666"/>
          </a:xfrm>
        </p:spPr>
        <p:txBody>
          <a:bodyPr/>
          <a:lstStyle/>
          <a:p>
            <a:r>
              <a:rPr/>
              <a:t>105</a:t>
            </a:r>
          </a:p>
        </p:txBody>
      </p:sp>
      <p:sp>
        <p:nvSpPr>
          <p:cNvPr id="15" name="2.20"/>
          <p:cNvSpPr>
            <a:spLocks noGrp="1"/>
          </p:cNvSpPr>
          <p:nvPr>
            <p:ph type="body" sz="quarter" idx="34"/>
          </p:nvPr>
        </p:nvSpPr>
        <p:spPr>
          <a:xfrm>
            <a:off x="2378867" y="6080115"/>
            <a:ext cx="934744" cy="184666"/>
          </a:xfrm>
        </p:spPr>
        <p:txBody>
          <a:bodyPr/>
          <a:lstStyle/>
          <a:p>
            <a:r>
              <a:rPr/>
              <a:t>1,435</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ORS data with CORC data</a:t>
            </a:r>
          </a:p>
        </p:txBody>
      </p:sp>
      <p:sp>
        <p:nvSpPr>
          <p:cNvPr id="17" name="2.19"/>
          <p:cNvSpPr>
            <a:spLocks noGrp="1"/>
          </p:cNvSpPr>
          <p:nvPr>
            <p:ph type="body" sz="quarter" idx="33"/>
          </p:nvPr>
        </p:nvSpPr>
        <p:spPr>
          <a:xfrm>
            <a:off x="3087836" y="5736966"/>
            <a:ext cx="934744" cy="184666"/>
          </a:xfrm>
        </p:spPr>
        <p:txBody>
          <a:bodyPr/>
          <a:lstStyle/>
          <a:p>
            <a:r>
              <a:rPr/>
              <a:t>7%</a:t>
            </a:r>
          </a:p>
        </p:txBody>
      </p:sp>
      <p:sp>
        <p:nvSpPr>
          <p:cNvPr id="18" name="2.7"/>
          <p:cNvSpPr>
            <a:spLocks noGrp="1"/>
          </p:cNvSpPr>
          <p:nvPr>
            <p:ph type="body" sz="quarter" idx="20"/>
          </p:nvPr>
        </p:nvSpPr>
        <p:spPr>
          <a:xfrm>
            <a:off x="2378869" y="4029855"/>
            <a:ext cx="934744" cy="184666"/>
          </a:xfrm>
        </p:spPr>
        <p:txBody>
          <a:bodyPr/>
          <a:lstStyle/>
          <a:p>
            <a:r>
              <a:rPr/>
              <a:t>469</a:t>
            </a:r>
          </a:p>
        </p:txBody>
      </p:sp>
      <p:sp>
        <p:nvSpPr>
          <p:cNvPr id="19" name="2.8"/>
          <p:cNvSpPr>
            <a:spLocks noGrp="1"/>
          </p:cNvSpPr>
          <p:nvPr>
            <p:ph type="body" sz="quarter" idx="21"/>
          </p:nvPr>
        </p:nvSpPr>
        <p:spPr>
          <a:xfrm>
            <a:off x="3088481" y="4029855"/>
            <a:ext cx="934744" cy="184666"/>
          </a:xfrm>
        </p:spPr>
        <p:txBody>
          <a:bodyPr/>
          <a:lstStyle/>
          <a:p>
            <a:r>
              <a:rPr/>
              <a:t>33%</a:t>
            </a:r>
          </a:p>
        </p:txBody>
      </p:sp>
      <p:sp>
        <p:nvSpPr>
          <p:cNvPr id="20" name="2.13"/>
          <p:cNvSpPr>
            <a:spLocks noGrp="1"/>
          </p:cNvSpPr>
          <p:nvPr>
            <p:ph type="body" sz="quarter" idx="27"/>
          </p:nvPr>
        </p:nvSpPr>
        <p:spPr>
          <a:xfrm>
            <a:off x="3087836" y="4883578"/>
            <a:ext cx="934744" cy="184666"/>
          </a:xfrm>
        </p:spPr>
        <p:txBody>
          <a:bodyPr/>
          <a:lstStyle/>
          <a:p>
            <a:r>
              <a:rPr/>
              <a:t>3%</a:t>
            </a:r>
          </a:p>
        </p:txBody>
      </p:sp>
      <p:sp>
        <p:nvSpPr>
          <p:cNvPr id="21" name="2.14"/>
          <p:cNvSpPr>
            <a:spLocks noGrp="1"/>
          </p:cNvSpPr>
          <p:nvPr>
            <p:ph type="body" sz="quarter" idx="28"/>
          </p:nvPr>
        </p:nvSpPr>
        <p:spPr>
          <a:xfrm>
            <a:off x="284219" y="5311238"/>
            <a:ext cx="2360492" cy="184666"/>
          </a:xfrm>
        </p:spPr>
        <p:txBody>
          <a:bodyPr/>
          <a:lstStyle/>
          <a:p>
            <a:r>
              <a:rPr/>
              <a:t>Deteriorated by less than 7.05 points</a:t>
            </a:r>
          </a:p>
        </p:txBody>
      </p:sp>
      <p:sp>
        <p:nvSpPr>
          <p:cNvPr id="22" name="2.1"/>
          <p:cNvSpPr>
            <a:spLocks noGrp="1"/>
          </p:cNvSpPr>
          <p:nvPr>
            <p:ph type="title"/>
          </p:nvPr>
        </p:nvSpPr>
        <p:spPr>
          <a:xfrm>
            <a:off x="0" y="486000"/>
            <a:ext cx="7861602" cy="783255"/>
          </a:xfrm>
        </p:spPr>
        <p:txBody>
          <a:bodyPr/>
          <a:lstStyle/>
          <a:p>
            <a:r>
              <a:rPr/>
              <a:t>Outcome Rating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52%</a:t>
            </a:r>
          </a:p>
        </p:txBody>
      </p:sp>
      <p:sp>
        <p:nvSpPr>
          <p:cNvPr id="3" name="3.9"/>
          <p:cNvSpPr>
            <a:spLocks noGrp="1"/>
          </p:cNvSpPr>
          <p:nvPr>
            <p:ph type="body" sz="quarter" idx="41"/>
          </p:nvPr>
        </p:nvSpPr>
        <p:spPr>
          <a:xfrm>
            <a:off x="1075527" y="5445222"/>
            <a:ext cx="934744" cy="184666"/>
          </a:xfrm>
        </p:spPr>
        <p:txBody>
          <a:bodyPr/>
          <a:lstStyle/>
          <a:p>
            <a:r>
              <a:rPr/>
              <a:t>29%</a:t>
            </a:r>
          </a:p>
        </p:txBody>
      </p:sp>
      <p:sp>
        <p:nvSpPr>
          <p:cNvPr id="4" name="3.10"/>
          <p:cNvSpPr>
            <a:spLocks noGrp="1"/>
          </p:cNvSpPr>
          <p:nvPr>
            <p:ph type="body" sz="quarter" idx="42"/>
          </p:nvPr>
        </p:nvSpPr>
        <p:spPr>
          <a:xfrm>
            <a:off x="1075527" y="5704050"/>
            <a:ext cx="934744" cy="184666"/>
          </a:xfrm>
        </p:spPr>
        <p:txBody>
          <a:bodyPr/>
          <a:lstStyle/>
          <a:p>
            <a:r>
              <a:rPr/>
              <a:t>1%</a:t>
            </a:r>
          </a:p>
        </p:txBody>
      </p:sp>
      <p:sp>
        <p:nvSpPr>
          <p:cNvPr id="5" name="3.11"/>
          <p:cNvSpPr>
            <a:spLocks noGrp="1"/>
          </p:cNvSpPr>
          <p:nvPr>
            <p:ph type="body" sz="quarter" idx="43"/>
          </p:nvPr>
        </p:nvSpPr>
        <p:spPr>
          <a:xfrm>
            <a:off x="5573712" y="3517939"/>
            <a:ext cx="934744" cy="184666"/>
          </a:xfrm>
        </p:spPr>
        <p:txBody>
          <a:bodyPr/>
          <a:lstStyle/>
          <a:p>
            <a:r>
              <a:rPr/>
              <a:t>2%</a:t>
            </a:r>
          </a:p>
        </p:txBody>
      </p:sp>
      <p:sp>
        <p:nvSpPr>
          <p:cNvPr id="6" name="3.12"/>
          <p:cNvSpPr>
            <a:spLocks noGrp="1"/>
          </p:cNvSpPr>
          <p:nvPr>
            <p:ph type="body" sz="quarter" idx="44"/>
          </p:nvPr>
        </p:nvSpPr>
        <p:spPr>
          <a:xfrm>
            <a:off x="5573710" y="3970784"/>
            <a:ext cx="934744" cy="184666"/>
          </a:xfrm>
        </p:spPr>
        <p:txBody>
          <a:bodyPr/>
          <a:lstStyle/>
          <a:p>
            <a:r>
              <a:rPr/>
              <a:t>2%</a:t>
            </a:r>
          </a:p>
        </p:txBody>
      </p:sp>
      <p:sp>
        <p:nvSpPr>
          <p:cNvPr id="7" name="3.3"/>
          <p:cNvSpPr>
            <a:spLocks noGrp="1"/>
          </p:cNvSpPr>
          <p:nvPr>
            <p:ph type="body" sz="quarter" idx="20"/>
          </p:nvPr>
        </p:nvSpPr>
        <p:spPr>
          <a:xfrm>
            <a:off x="1075532" y="3394667"/>
            <a:ext cx="934744" cy="184666"/>
          </a:xfrm>
        </p:spPr>
        <p:txBody>
          <a:bodyPr/>
          <a:lstStyle/>
          <a:p>
            <a:r>
              <a:rPr/>
              <a:t>1%</a:t>
            </a:r>
          </a:p>
        </p:txBody>
      </p:sp>
      <p:sp>
        <p:nvSpPr>
          <p:cNvPr id="8" name="3.4"/>
          <p:cNvSpPr>
            <a:spLocks noGrp="1"/>
          </p:cNvSpPr>
          <p:nvPr>
            <p:ph type="body" sz="quarter" idx="36"/>
          </p:nvPr>
        </p:nvSpPr>
        <p:spPr>
          <a:xfrm>
            <a:off x="1075529" y="3654222"/>
            <a:ext cx="934744" cy="184666"/>
          </a:xfrm>
        </p:spPr>
        <p:txBody>
          <a:bodyPr/>
          <a:lstStyle/>
          <a:p>
            <a:r>
              <a:rPr/>
              <a:t>44%</a:t>
            </a:r>
          </a:p>
        </p:txBody>
      </p:sp>
      <p:sp>
        <p:nvSpPr>
          <p:cNvPr id="9" name="3.8"/>
          <p:cNvSpPr>
            <a:spLocks noGrp="1"/>
          </p:cNvSpPr>
          <p:nvPr>
            <p:ph type="body" sz="quarter" idx="40"/>
          </p:nvPr>
        </p:nvSpPr>
        <p:spPr>
          <a:xfrm>
            <a:off x="1075527" y="5184013"/>
            <a:ext cx="934744" cy="184666"/>
          </a:xfrm>
        </p:spPr>
        <p:txBody>
          <a:bodyPr/>
          <a:lstStyle/>
          <a:p>
            <a:r>
              <a:rPr/>
              <a:t>70%</a:t>
            </a:r>
          </a:p>
        </p:txBody>
      </p:sp>
      <p:sp>
        <p:nvSpPr>
          <p:cNvPr id="10" name="3.22"/>
          <p:cNvSpPr>
            <a:spLocks noGrp="1"/>
          </p:cNvSpPr>
          <p:nvPr>
            <p:ph type="body" sz="quarter" idx="54"/>
          </p:nvPr>
        </p:nvSpPr>
        <p:spPr>
          <a:xfrm>
            <a:off x="8358339" y="5182027"/>
            <a:ext cx="934744" cy="184666"/>
          </a:xfrm>
        </p:spPr>
        <p:txBody>
          <a:bodyPr/>
          <a:lstStyle/>
          <a:p>
            <a:r>
              <a:rPr/>
              <a:t>90%</a:t>
            </a:r>
          </a:p>
        </p:txBody>
      </p:sp>
      <p:sp>
        <p:nvSpPr>
          <p:cNvPr id="11" name="3.23"/>
          <p:cNvSpPr>
            <a:spLocks noGrp="1"/>
          </p:cNvSpPr>
          <p:nvPr>
            <p:ph type="body" sz="quarter" idx="55"/>
          </p:nvPr>
        </p:nvSpPr>
        <p:spPr>
          <a:xfrm>
            <a:off x="8358339" y="5442713"/>
            <a:ext cx="934744" cy="184666"/>
          </a:xfrm>
        </p:spPr>
        <p:txBody>
          <a:bodyPr/>
          <a:lstStyle/>
          <a:p>
            <a:r>
              <a:rPr/>
              <a:t>10%</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71%</a:t>
            </a:r>
          </a:p>
        </p:txBody>
      </p:sp>
      <p:sp>
        <p:nvSpPr>
          <p:cNvPr id="14" name="3.16"/>
          <p:cNvSpPr>
            <a:spLocks noGrp="1"/>
          </p:cNvSpPr>
          <p:nvPr>
            <p:ph type="body" sz="quarter" idx="48"/>
          </p:nvPr>
        </p:nvSpPr>
        <p:spPr>
          <a:xfrm>
            <a:off x="5573710" y="5694653"/>
            <a:ext cx="934744" cy="184666"/>
          </a:xfrm>
        </p:spPr>
        <p:txBody>
          <a:bodyPr/>
          <a:lstStyle/>
          <a:p>
            <a:r>
              <a:rPr/>
              <a:t>19%</a:t>
            </a:r>
          </a:p>
        </p:txBody>
      </p:sp>
      <p:sp>
        <p:nvSpPr>
          <p:cNvPr id="15" name="3.17"/>
          <p:cNvSpPr>
            <a:spLocks noGrp="1"/>
          </p:cNvSpPr>
          <p:nvPr>
            <p:ph type="body" sz="quarter" idx="49"/>
          </p:nvPr>
        </p:nvSpPr>
        <p:spPr>
          <a:xfrm>
            <a:off x="8358334" y="3228611"/>
            <a:ext cx="934744" cy="184666"/>
          </a:xfrm>
        </p:spPr>
        <p:txBody>
          <a:bodyPr/>
          <a:lstStyle/>
          <a:p>
            <a:r>
              <a:rPr/>
              <a:t>50%</a:t>
            </a:r>
          </a:p>
        </p:txBody>
      </p:sp>
      <p:sp>
        <p:nvSpPr>
          <p:cNvPr id="16" name="3.18"/>
          <p:cNvSpPr>
            <a:spLocks noGrp="1"/>
          </p:cNvSpPr>
          <p:nvPr>
            <p:ph type="body" sz="quarter" idx="50"/>
          </p:nvPr>
        </p:nvSpPr>
        <p:spPr>
          <a:xfrm>
            <a:off x="8355953" y="3484619"/>
            <a:ext cx="934744" cy="184666"/>
          </a:xfrm>
        </p:spPr>
        <p:txBody>
          <a:bodyPr/>
          <a:lstStyle/>
          <a:p>
            <a:r>
              <a:rPr/>
              <a:t>42%</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1,435 CYP who completed the ORS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4%</a:t>
            </a:r>
          </a:p>
        </p:txBody>
      </p:sp>
      <p:sp>
        <p:nvSpPr>
          <p:cNvPr id="20" name="3.6"/>
          <p:cNvSpPr>
            <a:spLocks noGrp="1"/>
          </p:cNvSpPr>
          <p:nvPr>
            <p:ph type="body" sz="quarter" idx="38"/>
          </p:nvPr>
        </p:nvSpPr>
        <p:spPr>
          <a:xfrm>
            <a:off x="1075527" y="4170955"/>
            <a:ext cx="934744" cy="184666"/>
          </a:xfrm>
        </p:spPr>
        <p:txBody>
          <a:bodyPr/>
          <a:lstStyle/>
          <a:p>
            <a:r>
              <a:rPr/>
              <a:t>2%</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2%</a:t>
            </a:r>
          </a:p>
        </p:txBody>
      </p:sp>
      <p:sp>
        <p:nvSpPr>
          <p:cNvPr id="24" name="3.19"/>
          <p:cNvSpPr>
            <a:spLocks noGrp="1"/>
          </p:cNvSpPr>
          <p:nvPr>
            <p:ph type="body" sz="quarter" idx="51"/>
          </p:nvPr>
        </p:nvSpPr>
        <p:spPr>
          <a:xfrm>
            <a:off x="8358334" y="3744174"/>
            <a:ext cx="934744" cy="184666"/>
          </a:xfrm>
        </p:spPr>
        <p:txBody>
          <a:bodyPr/>
          <a:lstStyle/>
          <a:p>
            <a:r>
              <a:rPr/>
              <a:t>7%</a:t>
            </a:r>
          </a:p>
        </p:txBody>
      </p:sp>
      <p:sp>
        <p:nvSpPr>
          <p:cNvPr id="25" name="3.1"/>
          <p:cNvSpPr>
            <a:spLocks noGrp="1"/>
          </p:cNvSpPr>
          <p:nvPr>
            <p:ph type="title"/>
          </p:nvPr>
        </p:nvSpPr>
        <p:spPr>
          <a:xfrm>
            <a:off x="0" y="486000"/>
            <a:ext cx="7861602" cy="783255"/>
          </a:xfrm>
        </p:spPr>
        <p:txBody>
          <a:bodyPr/>
          <a:lstStyle/>
          <a:p>
            <a:r>
              <a:rPr/>
              <a:t>Outcome Rating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ORS score from the last self-reported ORS score</a:t>
            </a:r>
          </a:p>
        </p:txBody>
      </p:sp>
      <p:sp>
        <p:nvSpPr>
          <p:cNvPr id="3" name="4.7"/>
          <p:cNvSpPr>
            <a:spLocks noGrp="1"/>
          </p:cNvSpPr>
          <p:nvPr>
            <p:ph type="body" sz="quarter" idx="45"/>
          </p:nvPr>
        </p:nvSpPr>
        <p:spPr>
          <a:xfrm>
            <a:off x="0" y="6004240"/>
            <a:ext cx="9905999" cy="369332"/>
          </a:xfrm>
        </p:spPr>
        <p:txBody>
          <a:bodyPr/>
          <a:lstStyle/>
          <a:p>
            <a:r>
              <a:rPr/>
              <a:t>† DeSantis B, Jackson MJ, Duncan BL, Reese RJ. Casting a wider net in behavioral health screening in primary care: a preliminary study of the Outcome Rating Scale. Prim Health Care Res Dev. 2017;18(2):188-193</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0.92†</a:t>
            </a:r>
          </a:p>
        </p:txBody>
      </p:sp>
      <p:sp>
        <p:nvSpPr>
          <p:cNvPr id="5" name="4.3"/>
          <p:cNvSpPr>
            <a:spLocks noGrp="1"/>
          </p:cNvSpPr>
          <p:nvPr>
            <p:ph type="body" sz="quarter" idx="37"/>
          </p:nvPr>
        </p:nvSpPr>
        <p:spPr>
          <a:xfrm>
            <a:off x="0" y="2041737"/>
            <a:ext cx="9905999" cy="859696"/>
          </a:xfrm>
        </p:spPr>
        <p:txBody>
          <a:bodyPr/>
          <a:lstStyle/>
          <a:p>
            <a:r>
              <a:rPr/>
              <a:t>Using a reliable change criterion (RCC) of 7.05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7.05</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ORS scores of 2,595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Outcome Rating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improved</a:t>
            </a:r>
          </a:p>
        </p:txBody>
      </p:sp>
      <p:sp>
        <p:nvSpPr>
          <p:cNvPr id="12" name="MoreZeroLessRCC"/>
          <p:cNvSpPr>
            <a:spLocks noGrp="1"/>
          </p:cNvSpPr>
          <p:nvPr>
            <p:ph type="body" sz="quarter" idx="39"/>
          </p:nvPr>
        </p:nvSpPr>
        <p:spPr>
          <a:xfrm>
            <a:off x="2719388" y="3148663"/>
            <a:ext cx="1492166" cy="169277"/>
          </a:xfrm>
        </p:spPr>
        <p:txBody>
          <a:bodyPr/>
          <a:lstStyle/>
          <a:p>
            <a:r>
              <a:rPr/>
              <a:t>Improved</a:t>
            </a:r>
          </a:p>
        </p:txBody>
      </p:sp>
      <p:sp>
        <p:nvSpPr>
          <p:cNvPr id="13" name="LessZeroMoreMinusRCC"/>
          <p:cNvSpPr>
            <a:spLocks noGrp="1"/>
          </p:cNvSpPr>
          <p:nvPr>
            <p:ph type="body" sz="quarter" idx="40"/>
          </p:nvPr>
        </p:nvSpPr>
        <p:spPr>
          <a:xfrm>
            <a:off x="5701591" y="3149699"/>
            <a:ext cx="1492166" cy="169277"/>
          </a:xfrm>
        </p:spPr>
        <p:txBody>
          <a:bodyPr/>
          <a:lstStyle/>
          <a:p>
            <a:r>
              <a:rPr/>
              <a:t>Deteriorated</a:t>
            </a:r>
          </a:p>
        </p:txBody>
      </p:sp>
      <p:sp>
        <p:nvSpPr>
          <p:cNvPr id="14" name="LessEqualMinusRCC"/>
          <p:cNvSpPr>
            <a:spLocks noGrp="1"/>
          </p:cNvSpPr>
          <p:nvPr>
            <p:ph type="body" sz="quarter" idx="41"/>
          </p:nvPr>
        </p:nvSpPr>
        <p:spPr>
          <a:xfrm>
            <a:off x="7194104" y="3149114"/>
            <a:ext cx="1492166" cy="169277"/>
          </a:xfrm>
        </p:spPr>
        <p:txBody>
          <a:bodyPr/>
          <a:lstStyle/>
          <a:p>
            <a:r>
              <a:rPr/>
              <a:t>Reliably deteriorated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2022-09-22T12:02:12Z</dcterms:modified>
</cp:coreProperties>
</file>