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4a854894.png"/>
<Relationship Id="rId3" Type="http://schemas.openxmlformats.org/officeDocument/2006/relationships/image" Target="../media/file3720358f41a2.png"/>
<Relationship Id="rId4" Type="http://schemas.openxmlformats.org/officeDocument/2006/relationships/image" Target="../media/file37201c006e85.png"/>
<Relationship Id="rId5" Type="http://schemas.openxmlformats.org/officeDocument/2006/relationships/image" Target="../media/file372018b77c76.png"/>
<Relationship Id="rId6" Type="http://schemas.openxmlformats.org/officeDocument/2006/relationships/image" Target="../media/file37205bbb2eca.png"/>
<Relationship Id="rId7" Type="http://schemas.openxmlformats.org/officeDocument/2006/relationships/image" Target="../media/file3720267c705d.png"/>
<Relationship Id="rId8" Type="http://schemas.openxmlformats.org/officeDocument/2006/relationships/image" Target="../media/file3720522c5d48.png"/>
<Relationship Id="rId9" Type="http://schemas.openxmlformats.org/officeDocument/2006/relationships/image" Target="../media/file37201a4d399e.png"/>
<Relationship Id="rId10" Type="http://schemas.openxmlformats.org/officeDocument/2006/relationships/image" Target="../media/file372030494817.png"/>
<Relationship Id="rId11" Type="http://schemas.openxmlformats.org/officeDocument/2006/relationships/image" Target="../media/file3720115f330d.png"/>
<Relationship Id="rId12" Type="http://schemas.openxmlformats.org/officeDocument/2006/relationships/image" Target="../media/file37202fa4ebe.png"/>
<Relationship Id="rId13" Type="http://schemas.openxmlformats.org/officeDocument/2006/relationships/image" Target="../media/file372039c96500.png"/>
<Relationship Id="rId14" Type="http://schemas.openxmlformats.org/officeDocument/2006/relationships/image" Target="../media/file3720ff465c7.png"/>
<Relationship Id="rId15" Type="http://schemas.openxmlformats.org/officeDocument/2006/relationships/image" Target="../media/file3720368718be.png"/>
<Relationship Id="rId16" Type="http://schemas.openxmlformats.org/officeDocument/2006/relationships/image" Target="../media/file3720721f1602.png"/>
<Relationship Id="rId17" Type="http://schemas.openxmlformats.org/officeDocument/2006/relationships/image" Target="../media/file3720fc975b.png"/>
<Relationship Id="rId18" Type="http://schemas.openxmlformats.org/officeDocument/2006/relationships/image" Target="../media/file372017de7f2.png"/>
<Relationship Id="rId19" Type="http://schemas.openxmlformats.org/officeDocument/2006/relationships/image" Target="../media/file372028ff2a2a.png"/>
<Relationship Id="rId20" Type="http://schemas.openxmlformats.org/officeDocument/2006/relationships/image" Target="../media/file37202e8f7906.png"/>
<Relationship Id="rId21" Type="http://schemas.openxmlformats.org/officeDocument/2006/relationships/image" Target="../media/file37208a476f.png"/>
<Relationship Id="rId22" Type="http://schemas.openxmlformats.org/officeDocument/2006/relationships/image" Target="../media/file372012fcea7.png"/>
<Relationship Id="rId23" Type="http://schemas.openxmlformats.org/officeDocument/2006/relationships/image" Target="../media/file372044971909.png"/>
<Relationship Id="rId24" Type="http://schemas.openxmlformats.org/officeDocument/2006/relationships/image" Target="../media/file372052ae447f.png"/>
<Relationship Id="rId25" Type="http://schemas.openxmlformats.org/officeDocument/2006/relationships/image" Target="../media/file372068375a0f.png"/>
<Relationship Id="rId26" Type="http://schemas.openxmlformats.org/officeDocument/2006/relationships/image" Target="../media/file372054e17504.png"/>
<Relationship Id="rId27" Type="http://schemas.openxmlformats.org/officeDocument/2006/relationships/image" Target="../media/file372062fb650b.png"/>
<Relationship Id="rId28" Type="http://schemas.openxmlformats.org/officeDocument/2006/relationships/image" Target="../media/file37202f0d4701.png"/>
<Relationship Id="rId29" Type="http://schemas.openxmlformats.org/officeDocument/2006/relationships/image" Target="../media/file37205e62ca4.png"/>
<Relationship Id="rId30" Type="http://schemas.openxmlformats.org/officeDocument/2006/relationships/image" Target="../media/file3720104e6dab.png"/>
<Relationship Id="rId31" Type="http://schemas.openxmlformats.org/officeDocument/2006/relationships/image" Target="../media/file3720744f14f4.png"/>
<Relationship Id="rId32" Type="http://schemas.openxmlformats.org/officeDocument/2006/relationships/image" Target="../media/file3720232c1cb9.png"/>
<Relationship Id="rId33" Type="http://schemas.openxmlformats.org/officeDocument/2006/relationships/image" Target="../media/file37205ae31a8b.png"/>
<Relationship Id="rId34" Type="http://schemas.openxmlformats.org/officeDocument/2006/relationships/image" Target="../media/file37207076c28.png"/>
<Relationship Id="rId35" Type="http://schemas.openxmlformats.org/officeDocument/2006/relationships/image" Target="../media/file372023d4766e.png"/>
<Relationship Id="rId36" Type="http://schemas.openxmlformats.org/officeDocument/2006/relationships/image" Target="../media/file37202bc54956.png"/>
<Relationship Id="rId37" Type="http://schemas.openxmlformats.org/officeDocument/2006/relationships/image" Target="../media/file372072e971e8.png"/>
<Relationship Id="rId38" Type="http://schemas.openxmlformats.org/officeDocument/2006/relationships/image" Target="../media/file372014721aba.png"/>
<Relationship Id="rId39" Type="http://schemas.openxmlformats.org/officeDocument/2006/relationships/image" Target="../media/file372075146af2.png"/>
<Relationship Id="rId40" Type="http://schemas.openxmlformats.org/officeDocument/2006/relationships/image" Target="../media/file3720321f7199.png"/>
<Relationship Id="rId41" Type="http://schemas.openxmlformats.org/officeDocument/2006/relationships/image" Target="../media/file3720ef54057.png"/>
<Relationship Id="rId42" Type="http://schemas.openxmlformats.org/officeDocument/2006/relationships/image" Target="../media/file37207881700b.png"/>
<Relationship Id="rId43" Type="http://schemas.openxmlformats.org/officeDocument/2006/relationships/image" Target="../media/file37204a1b1c64.png"/>
<Relationship Id="rId44" Type="http://schemas.openxmlformats.org/officeDocument/2006/relationships/image" Target="../media/file37206be91a0a.png"/>
<Relationship Id="rId45" Type="http://schemas.openxmlformats.org/officeDocument/2006/relationships/image" Target="../media/file37203b87140b.png"/>
<Relationship Id="rId46" Type="http://schemas.openxmlformats.org/officeDocument/2006/relationships/image" Target="../media/file37206c5cc45.png"/>
<Relationship Id="rId47" Type="http://schemas.openxmlformats.org/officeDocument/2006/relationships/image" Target="../media/file372072e7d6.png"/>
<Relationship Id="rId48" Type="http://schemas.openxmlformats.org/officeDocument/2006/relationships/image" Target="../media/file37201f1f2457.png"/>
<Relationship Id="rId49" Type="http://schemas.openxmlformats.org/officeDocument/2006/relationships/image" Target="../media/file37205b0d11d3.png"/>
<Relationship Id="rId50" Type="http://schemas.openxmlformats.org/officeDocument/2006/relationships/image" Target="../media/file37206e5d3916.png"/>
<Relationship Id="rId51" Type="http://schemas.openxmlformats.org/officeDocument/2006/relationships/image" Target="../media/file3720c9520eb.png"/>
<Relationship Id="rId52" Type="http://schemas.openxmlformats.org/officeDocument/2006/relationships/image" Target="../media/file3720617058de.png"/>
<Relationship Id="rId53" Type="http://schemas.openxmlformats.org/officeDocument/2006/relationships/image" Target="../media/file37201b997485.png"/>
<Relationship Id="rId54" Type="http://schemas.openxmlformats.org/officeDocument/2006/relationships/image" Target="../media/file372056ca5c20.png"/>
<Relationship Id="rId55" Type="http://schemas.openxmlformats.org/officeDocument/2006/relationships/image" Target="../media/file37202e76471.png"/>
<Relationship Id="rId56" Type="http://schemas.openxmlformats.org/officeDocument/2006/relationships/image" Target="../media/file37206eb71dd9.png"/>
<Relationship Id="rId57" Type="http://schemas.openxmlformats.org/officeDocument/2006/relationships/image" Target="../media/file372076e83e55.png"/>
<Relationship Id="rId58" Type="http://schemas.openxmlformats.org/officeDocument/2006/relationships/image" Target="../media/file37202ae15f46.png"/>
<Relationship Id="rId59" Type="http://schemas.openxmlformats.org/officeDocument/2006/relationships/image" Target="../media/file37207a5c490.png"/>
<Relationship Id="rId60" Type="http://schemas.openxmlformats.org/officeDocument/2006/relationships/image" Target="../media/file372075f111b6.png"/>
<Relationship Id="rId61" Type="http://schemas.openxmlformats.org/officeDocument/2006/relationships/image" Target="../media/file372027257893.png"/>
<Relationship Id="rId62" Type="http://schemas.openxmlformats.org/officeDocument/2006/relationships/image" Target="../media/file372047a4669.png"/>
<Relationship Id="rId63" Type="http://schemas.openxmlformats.org/officeDocument/2006/relationships/image" Target="../media/file372021ad6d34.png"/>
<Relationship Id="rId64" Type="http://schemas.openxmlformats.org/officeDocument/2006/relationships/image" Target="../media/file372040461216.png"/>
<Relationship Id="rId65" Type="http://schemas.openxmlformats.org/officeDocument/2006/relationships/image" Target="../media/file37205eff124b.png"/>
<Relationship Id="rId66" Type="http://schemas.openxmlformats.org/officeDocument/2006/relationships/image" Target="../media/file372061f05e0e.png"/>
<Relationship Id="rId67" Type="http://schemas.openxmlformats.org/officeDocument/2006/relationships/image" Target="../media/file37205cfa330f.png"/>
<Relationship Id="rId68" Type="http://schemas.openxmlformats.org/officeDocument/2006/relationships/image" Target="../media/file3720598b4cf3.png"/>
<Relationship Id="rId69" Type="http://schemas.openxmlformats.org/officeDocument/2006/relationships/image" Target="../media/file3720377c6259.png"/>
<Relationship Id="rId70" Type="http://schemas.openxmlformats.org/officeDocument/2006/relationships/image" Target="../media/file37207d5d6264.png"/>
<Relationship Id="rId71" Type="http://schemas.openxmlformats.org/officeDocument/2006/relationships/image" Target="../media/file3720493213cf.png"/>
<Relationship Id="rId72" Type="http://schemas.openxmlformats.org/officeDocument/2006/relationships/image" Target="../media/file372065dd4d71.png"/>
<Relationship Id="rId73" Type="http://schemas.openxmlformats.org/officeDocument/2006/relationships/image" Target="../media/file37202a23559.png"/>
<Relationship Id="rId74" Type="http://schemas.openxmlformats.org/officeDocument/2006/relationships/image" Target="../media/file37205f66323b.png"/>
<Relationship Id="rId75" Type="http://schemas.openxmlformats.org/officeDocument/2006/relationships/image" Target="../media/file37203c8e1f4.png"/>
<Relationship Id="rId76" Type="http://schemas.openxmlformats.org/officeDocument/2006/relationships/image" Target="../media/file372013ba9d5.png"/>
<Relationship Id="rId77" Type="http://schemas.openxmlformats.org/officeDocument/2006/relationships/image" Target="../media/file372011da4405.png"/>
<Relationship Id="rId78" Type="http://schemas.openxmlformats.org/officeDocument/2006/relationships/image" Target="../media/file37202855155d.png"/>
<Relationship Id="rId79" Type="http://schemas.openxmlformats.org/officeDocument/2006/relationships/image" Target="../media/file372018894ad1.png"/>
<Relationship Id="rId80" Type="http://schemas.openxmlformats.org/officeDocument/2006/relationships/image" Target="../media/file37201e224c20.png"/>
<Relationship Id="rId81" Type="http://schemas.openxmlformats.org/officeDocument/2006/relationships/image" Target="../media/file37201122627b.png"/>
<Relationship Id="rId82" Type="http://schemas.openxmlformats.org/officeDocument/2006/relationships/image" Target="../media/file37201f7d51d0.png"/>
<Relationship Id="rId83" Type="http://schemas.openxmlformats.org/officeDocument/2006/relationships/image" Target="../media/file372045ea3938.png"/>
<Relationship Id="rId84" Type="http://schemas.openxmlformats.org/officeDocument/2006/relationships/image" Target="../media/file3720164362db.png"/>
<Relationship Id="rId85" Type="http://schemas.openxmlformats.org/officeDocument/2006/relationships/image" Target="../media/file372060062ce8.png"/>
<Relationship Id="rId86" Type="http://schemas.openxmlformats.org/officeDocument/2006/relationships/image" Target="../media/file372064363f84.png"/>
<Relationship Id="rId87" Type="http://schemas.openxmlformats.org/officeDocument/2006/relationships/image" Target="../media/file3720774a2b47.png"/>
<Relationship Id="rId88" Type="http://schemas.openxmlformats.org/officeDocument/2006/relationships/image" Target="../media/file3720302c5b84.png"/>
<Relationship Id="rId89" Type="http://schemas.openxmlformats.org/officeDocument/2006/relationships/image" Target="../media/file372068654a22.png"/>
<Relationship Id="rId90" Type="http://schemas.openxmlformats.org/officeDocument/2006/relationships/image" Target="../media/file372019283de5.png"/>
<Relationship Id="rId91" Type="http://schemas.openxmlformats.org/officeDocument/2006/relationships/image" Target="../media/file372052b165e4.png"/>
<Relationship Id="rId92" Type="http://schemas.openxmlformats.org/officeDocument/2006/relationships/image" Target="../media/file372012081c25.png"/>
<Relationship Id="rId93" Type="http://schemas.openxmlformats.org/officeDocument/2006/relationships/image" Target="../media/file37203af3509e.png"/>
<Relationship Id="rId94" Type="http://schemas.openxmlformats.org/officeDocument/2006/relationships/image" Target="../media/file3720435522d4.png"/>
<Relationship Id="rId95" Type="http://schemas.openxmlformats.org/officeDocument/2006/relationships/image" Target="../media/file372066ae45e.png"/>
<Relationship Id="rId96" Type="http://schemas.openxmlformats.org/officeDocument/2006/relationships/image" Target="../media/file37202964590.png"/>
<Relationship Id="rId97" Type="http://schemas.openxmlformats.org/officeDocument/2006/relationships/image" Target="../media/file37204b904e59.png"/>
<Relationship Id="rId98" Type="http://schemas.openxmlformats.org/officeDocument/2006/relationships/image" Target="../media/file37207a746e8b.png"/>
<Relationship Id="rId99" Type="http://schemas.openxmlformats.org/officeDocument/2006/relationships/image" Target="../media/file3720537c36b2.png"/>
<Relationship Id="rId100" Type="http://schemas.openxmlformats.org/officeDocument/2006/relationships/image" Target="../media/file37204df45bce.png"/>
<Relationship Id="rId101" Type="http://schemas.openxmlformats.org/officeDocument/2006/relationships/image" Target="../media/file372075e6826.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15%</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5,561 cases where practitioners indicated that the case is closed, 21% reliably improved, 44% improved (by less than amount considered reliable), 14% did not change, 18% deteriorated (by less than amount considered reliable) and 2%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RCADS generalised anxiety disorder scale (RCADS GAD scale) scores of 9,699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3%</a:t>
            </a:r>
          </a:p>
        </p:txBody>
      </p:sp>
      <p:sp>
        <p:nvSpPr>
          <p:cNvPr id="7" name="1.7"/>
          <p:cNvSpPr>
            <a:spLocks noGrp="1"/>
          </p:cNvSpPr>
          <p:nvPr>
            <p:ph type="body" sz="quarter" idx="16"/>
          </p:nvPr>
        </p:nvSpPr>
        <p:spPr>
          <a:xfrm>
            <a:off x="8730570" y="4751422"/>
            <a:ext cx="1080000" cy="184666"/>
          </a:xfrm>
        </p:spPr>
        <p:txBody>
          <a:bodyPr/>
          <a:lstStyle/>
          <a:p>
            <a:r>
              <a:rPr/>
              <a:t>21%</a:t>
            </a:r>
          </a:p>
        </p:txBody>
      </p:sp>
      <p:sp>
        <p:nvSpPr>
          <p:cNvPr id="8" name="1.4"/>
          <p:cNvSpPr>
            <a:spLocks noGrp="1"/>
          </p:cNvSpPr>
          <p:nvPr>
            <p:ph type="body" sz="quarter" idx="19"/>
          </p:nvPr>
        </p:nvSpPr>
        <p:spPr>
          <a:xfrm>
            <a:off x="6458117" y="3563290"/>
            <a:ext cx="1080000" cy="184666"/>
          </a:xfrm>
        </p:spPr>
        <p:txBody>
          <a:bodyPr/>
          <a:lstStyle/>
          <a:p>
            <a:r>
              <a:rPr/>
              <a:t>19%</a:t>
            </a:r>
          </a:p>
        </p:txBody>
      </p:sp>
      <p:sp>
        <p:nvSpPr>
          <p:cNvPr id="9" name="1.5"/>
          <p:cNvSpPr>
            <a:spLocks noGrp="1"/>
          </p:cNvSpPr>
          <p:nvPr>
            <p:ph type="body" sz="quarter" idx="18"/>
          </p:nvPr>
        </p:nvSpPr>
        <p:spPr>
          <a:xfrm>
            <a:off x="8535286" y="3960563"/>
            <a:ext cx="1080000" cy="184666"/>
          </a:xfrm>
        </p:spPr>
        <p:txBody>
          <a:bodyPr/>
          <a:lstStyle/>
          <a:p>
            <a:r>
              <a:rPr/>
              <a:t>42%</a:t>
            </a:r>
          </a:p>
        </p:txBody>
      </p:sp>
      <p:sp>
        <p:nvSpPr>
          <p:cNvPr id="10" name="1.1"/>
          <p:cNvSpPr>
            <a:spLocks noGrp="1"/>
          </p:cNvSpPr>
          <p:nvPr>
            <p:ph type="title"/>
          </p:nvPr>
        </p:nvSpPr>
        <p:spPr>
          <a:xfrm>
            <a:off x="0" y="486000"/>
            <a:ext cx="7861602" cy="783255"/>
          </a:xfrm>
        </p:spPr>
        <p:txBody>
          <a:bodyPr/>
          <a:lstStyle/>
          <a:p>
            <a:r>
              <a:rPr/>
              <a:t>RCADS generalised anxiety disorder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5.31 points or more, improved by less than 5.31 points, did not change, deteriorated by less than 5.31 points, and deteriorated by 5.31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RCADS GAD scale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RCADS GAD scale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5.31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5.31 points</a:t>
            </a:r>
          </a:p>
        </p:txBody>
      </p:sp>
      <p:sp>
        <p:nvSpPr>
          <p:cNvPr id="8" name="2.10"/>
          <p:cNvSpPr>
            <a:spLocks noGrp="1"/>
          </p:cNvSpPr>
          <p:nvPr>
            <p:ph type="body" sz="quarter" idx="23"/>
          </p:nvPr>
        </p:nvSpPr>
        <p:spPr>
          <a:xfrm>
            <a:off x="2378909" y="4456534"/>
            <a:ext cx="934744" cy="184666"/>
          </a:xfrm>
        </p:spPr>
        <p:txBody>
          <a:bodyPr/>
          <a:lstStyle/>
          <a:p>
            <a:r>
              <a:rPr/>
              <a:t>4,108</a:t>
            </a:r>
          </a:p>
        </p:txBody>
      </p:sp>
      <p:sp>
        <p:nvSpPr>
          <p:cNvPr id="9" name="2.11"/>
          <p:cNvSpPr>
            <a:spLocks noGrp="1"/>
          </p:cNvSpPr>
          <p:nvPr>
            <p:ph type="body" sz="quarter" idx="24"/>
          </p:nvPr>
        </p:nvSpPr>
        <p:spPr>
          <a:xfrm>
            <a:off x="3088481" y="4456071"/>
            <a:ext cx="934744" cy="184666"/>
          </a:xfrm>
        </p:spPr>
        <p:txBody>
          <a:bodyPr/>
          <a:lstStyle/>
          <a:p>
            <a:r>
              <a:rPr/>
              <a:t>42%</a:t>
            </a:r>
          </a:p>
        </p:txBody>
      </p:sp>
      <p:sp>
        <p:nvSpPr>
          <p:cNvPr id="10" name="2.12"/>
          <p:cNvSpPr>
            <a:spLocks noGrp="1"/>
          </p:cNvSpPr>
          <p:nvPr>
            <p:ph type="body" sz="quarter" idx="26"/>
          </p:nvPr>
        </p:nvSpPr>
        <p:spPr>
          <a:xfrm>
            <a:off x="2378869" y="4881480"/>
            <a:ext cx="934744" cy="184666"/>
          </a:xfrm>
        </p:spPr>
        <p:txBody>
          <a:bodyPr/>
          <a:lstStyle/>
          <a:p>
            <a:r>
              <a:rPr/>
              <a:t>1,495</a:t>
            </a:r>
          </a:p>
        </p:txBody>
      </p:sp>
      <p:sp>
        <p:nvSpPr>
          <p:cNvPr id="11" name="2.15"/>
          <p:cNvSpPr>
            <a:spLocks noGrp="1"/>
          </p:cNvSpPr>
          <p:nvPr>
            <p:ph type="body" sz="quarter" idx="29"/>
          </p:nvPr>
        </p:nvSpPr>
        <p:spPr>
          <a:xfrm>
            <a:off x="2378867" y="5310106"/>
            <a:ext cx="934744" cy="184666"/>
          </a:xfrm>
        </p:spPr>
        <p:txBody>
          <a:bodyPr/>
          <a:lstStyle/>
          <a:p>
            <a:r>
              <a:rPr/>
              <a:t>1,991</a:t>
            </a:r>
          </a:p>
        </p:txBody>
      </p:sp>
      <p:sp>
        <p:nvSpPr>
          <p:cNvPr id="12" name="2.16"/>
          <p:cNvSpPr>
            <a:spLocks noGrp="1"/>
          </p:cNvSpPr>
          <p:nvPr>
            <p:ph type="body" sz="quarter" idx="30"/>
          </p:nvPr>
        </p:nvSpPr>
        <p:spPr>
          <a:xfrm>
            <a:off x="3088482" y="5311299"/>
            <a:ext cx="934744" cy="184666"/>
          </a:xfrm>
        </p:spPr>
        <p:txBody>
          <a:bodyPr/>
          <a:lstStyle/>
          <a:p>
            <a:r>
              <a:rPr/>
              <a:t>21%</a:t>
            </a:r>
          </a:p>
        </p:txBody>
      </p:sp>
      <p:sp>
        <p:nvSpPr>
          <p:cNvPr id="13" name="2.17"/>
          <p:cNvSpPr>
            <a:spLocks noGrp="1"/>
          </p:cNvSpPr>
          <p:nvPr>
            <p:ph type="body" sz="quarter" idx="31"/>
          </p:nvPr>
        </p:nvSpPr>
        <p:spPr>
          <a:xfrm>
            <a:off x="284218" y="5653696"/>
            <a:ext cx="2360492" cy="184666"/>
          </a:xfrm>
        </p:spPr>
        <p:txBody>
          <a:bodyPr/>
          <a:lstStyle/>
          <a:p>
            <a:r>
              <a:rPr/>
              <a:t>Deteriorated by 5.31 points or more –</a:t>
            </a:r>
          </a:p>
        </p:txBody>
      </p:sp>
      <p:sp>
        <p:nvSpPr>
          <p:cNvPr id="14" name="2.18"/>
          <p:cNvSpPr>
            <a:spLocks noGrp="1"/>
          </p:cNvSpPr>
          <p:nvPr>
            <p:ph type="body" sz="quarter" idx="32"/>
          </p:nvPr>
        </p:nvSpPr>
        <p:spPr>
          <a:xfrm>
            <a:off x="2378867" y="5737585"/>
            <a:ext cx="934744" cy="184666"/>
          </a:xfrm>
        </p:spPr>
        <p:txBody>
          <a:bodyPr/>
          <a:lstStyle/>
          <a:p>
            <a:r>
              <a:rPr/>
              <a:t>275</a:t>
            </a:r>
          </a:p>
        </p:txBody>
      </p:sp>
      <p:sp>
        <p:nvSpPr>
          <p:cNvPr id="15" name="2.20"/>
          <p:cNvSpPr>
            <a:spLocks noGrp="1"/>
          </p:cNvSpPr>
          <p:nvPr>
            <p:ph type="body" sz="quarter" idx="34"/>
          </p:nvPr>
        </p:nvSpPr>
        <p:spPr>
          <a:xfrm>
            <a:off x="2378867" y="6080115"/>
            <a:ext cx="934744" cy="184666"/>
          </a:xfrm>
        </p:spPr>
        <p:txBody>
          <a:bodyPr/>
          <a:lstStyle/>
          <a:p>
            <a:r>
              <a:rPr/>
              <a:t>9,699</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RCADS GAD scale data with CORC data</a:t>
            </a:r>
          </a:p>
        </p:txBody>
      </p:sp>
      <p:sp>
        <p:nvSpPr>
          <p:cNvPr id="17" name="2.19"/>
          <p:cNvSpPr>
            <a:spLocks noGrp="1"/>
          </p:cNvSpPr>
          <p:nvPr>
            <p:ph type="body" sz="quarter" idx="33"/>
          </p:nvPr>
        </p:nvSpPr>
        <p:spPr>
          <a:xfrm>
            <a:off x="3087836" y="5736966"/>
            <a:ext cx="934744" cy="184666"/>
          </a:xfrm>
        </p:spPr>
        <p:txBody>
          <a:bodyPr/>
          <a:lstStyle/>
          <a:p>
            <a:r>
              <a:rPr/>
              <a:t>3%</a:t>
            </a:r>
          </a:p>
        </p:txBody>
      </p:sp>
      <p:sp>
        <p:nvSpPr>
          <p:cNvPr id="18" name="2.7"/>
          <p:cNvSpPr>
            <a:spLocks noGrp="1"/>
          </p:cNvSpPr>
          <p:nvPr>
            <p:ph type="body" sz="quarter" idx="20"/>
          </p:nvPr>
        </p:nvSpPr>
        <p:spPr>
          <a:xfrm>
            <a:off x="2378869" y="4029855"/>
            <a:ext cx="934744" cy="184666"/>
          </a:xfrm>
        </p:spPr>
        <p:txBody>
          <a:bodyPr/>
          <a:lstStyle/>
          <a:p>
            <a:r>
              <a:rPr/>
              <a:t>1,830</a:t>
            </a:r>
          </a:p>
        </p:txBody>
      </p:sp>
      <p:sp>
        <p:nvSpPr>
          <p:cNvPr id="19" name="2.8"/>
          <p:cNvSpPr>
            <a:spLocks noGrp="1"/>
          </p:cNvSpPr>
          <p:nvPr>
            <p:ph type="body" sz="quarter" idx="21"/>
          </p:nvPr>
        </p:nvSpPr>
        <p:spPr>
          <a:xfrm>
            <a:off x="3088481" y="4029855"/>
            <a:ext cx="934744" cy="184666"/>
          </a:xfrm>
        </p:spPr>
        <p:txBody>
          <a:bodyPr/>
          <a:lstStyle/>
          <a:p>
            <a:r>
              <a:rPr/>
              <a:t>19%</a:t>
            </a:r>
          </a:p>
        </p:txBody>
      </p:sp>
      <p:sp>
        <p:nvSpPr>
          <p:cNvPr id="20" name="2.13"/>
          <p:cNvSpPr>
            <a:spLocks noGrp="1"/>
          </p:cNvSpPr>
          <p:nvPr>
            <p:ph type="body" sz="quarter" idx="27"/>
          </p:nvPr>
        </p:nvSpPr>
        <p:spPr>
          <a:xfrm>
            <a:off x="3087836" y="4883578"/>
            <a:ext cx="934744" cy="184666"/>
          </a:xfrm>
        </p:spPr>
        <p:txBody>
          <a:bodyPr/>
          <a:lstStyle/>
          <a:p>
            <a:r>
              <a:rPr/>
              <a:t>15%</a:t>
            </a:r>
          </a:p>
        </p:txBody>
      </p:sp>
      <p:sp>
        <p:nvSpPr>
          <p:cNvPr id="21" name="2.14"/>
          <p:cNvSpPr>
            <a:spLocks noGrp="1"/>
          </p:cNvSpPr>
          <p:nvPr>
            <p:ph type="body" sz="quarter" idx="28"/>
          </p:nvPr>
        </p:nvSpPr>
        <p:spPr>
          <a:xfrm>
            <a:off x="284219" y="5311238"/>
            <a:ext cx="2360492" cy="184666"/>
          </a:xfrm>
        </p:spPr>
        <p:txBody>
          <a:bodyPr/>
          <a:lstStyle/>
          <a:p>
            <a:r>
              <a:rPr/>
              <a:t>Deteriorated by less than 5.31 points</a:t>
            </a:r>
          </a:p>
        </p:txBody>
      </p:sp>
      <p:sp>
        <p:nvSpPr>
          <p:cNvPr id="22" name="2.1"/>
          <p:cNvSpPr>
            <a:spLocks noGrp="1"/>
          </p:cNvSpPr>
          <p:nvPr>
            <p:ph type="title"/>
          </p:nvPr>
        </p:nvSpPr>
        <p:spPr>
          <a:xfrm>
            <a:off x="0" y="486000"/>
            <a:ext cx="7861602" cy="783255"/>
          </a:xfrm>
        </p:spPr>
        <p:txBody>
          <a:bodyPr/>
          <a:lstStyle/>
          <a:p>
            <a:r>
              <a:rPr/>
              <a:t>RCADS generalised anxiety disorder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46%</a:t>
            </a:r>
          </a:p>
        </p:txBody>
      </p:sp>
      <p:sp>
        <p:nvSpPr>
          <p:cNvPr id="3" name="3.9"/>
          <p:cNvSpPr>
            <a:spLocks noGrp="1"/>
          </p:cNvSpPr>
          <p:nvPr>
            <p:ph type="body" sz="quarter" idx="41"/>
          </p:nvPr>
        </p:nvSpPr>
        <p:spPr>
          <a:xfrm>
            <a:off x="1075527" y="5445222"/>
            <a:ext cx="934744" cy="184666"/>
          </a:xfrm>
        </p:spPr>
        <p:txBody>
          <a:bodyPr/>
          <a:lstStyle/>
          <a:p>
            <a:r>
              <a:rPr/>
              <a:t>31%</a:t>
            </a:r>
          </a:p>
        </p:txBody>
      </p:sp>
      <p:sp>
        <p:nvSpPr>
          <p:cNvPr id="4" name="3.10"/>
          <p:cNvSpPr>
            <a:spLocks noGrp="1"/>
          </p:cNvSpPr>
          <p:nvPr>
            <p:ph type="body" sz="quarter" idx="42"/>
          </p:nvPr>
        </p:nvSpPr>
        <p:spPr>
          <a:xfrm>
            <a:off x="1075527" y="5704050"/>
            <a:ext cx="934744" cy="184666"/>
          </a:xfrm>
        </p:spPr>
        <p:txBody>
          <a:bodyPr/>
          <a:lstStyle/>
          <a:p>
            <a:r>
              <a:rPr/>
              <a:t>0%</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6%</a:t>
            </a:r>
          </a:p>
        </p:txBody>
      </p:sp>
      <p:sp>
        <p:nvSpPr>
          <p:cNvPr id="8" name="3.4"/>
          <p:cNvSpPr>
            <a:spLocks noGrp="1"/>
          </p:cNvSpPr>
          <p:nvPr>
            <p:ph type="body" sz="quarter" idx="36"/>
          </p:nvPr>
        </p:nvSpPr>
        <p:spPr>
          <a:xfrm>
            <a:off x="1075529" y="3654222"/>
            <a:ext cx="934744" cy="184666"/>
          </a:xfrm>
        </p:spPr>
        <p:txBody>
          <a:bodyPr/>
          <a:lstStyle/>
          <a:p>
            <a:r>
              <a:rPr/>
              <a:t>49%</a:t>
            </a:r>
          </a:p>
        </p:txBody>
      </p:sp>
      <p:sp>
        <p:nvSpPr>
          <p:cNvPr id="9" name="3.8"/>
          <p:cNvSpPr>
            <a:spLocks noGrp="1"/>
          </p:cNvSpPr>
          <p:nvPr>
            <p:ph type="body" sz="quarter" idx="40"/>
          </p:nvPr>
        </p:nvSpPr>
        <p:spPr>
          <a:xfrm>
            <a:off x="1075527" y="5184013"/>
            <a:ext cx="934744" cy="184666"/>
          </a:xfrm>
        </p:spPr>
        <p:txBody>
          <a:bodyPr/>
          <a:lstStyle/>
          <a:p>
            <a:r>
              <a:rPr/>
              <a:t>69%</a:t>
            </a:r>
          </a:p>
        </p:txBody>
      </p:sp>
      <p:sp>
        <p:nvSpPr>
          <p:cNvPr id="10" name="3.22"/>
          <p:cNvSpPr>
            <a:spLocks noGrp="1"/>
          </p:cNvSpPr>
          <p:nvPr>
            <p:ph type="body" sz="quarter" idx="54"/>
          </p:nvPr>
        </p:nvSpPr>
        <p:spPr>
          <a:xfrm>
            <a:off x="8358339" y="5182027"/>
            <a:ext cx="934744" cy="184666"/>
          </a:xfrm>
        </p:spPr>
        <p:txBody>
          <a:bodyPr/>
          <a:lstStyle/>
          <a:p>
            <a:r>
              <a:rPr/>
              <a:t>92%</a:t>
            </a:r>
          </a:p>
        </p:txBody>
      </p:sp>
      <p:sp>
        <p:nvSpPr>
          <p:cNvPr id="11" name="3.23"/>
          <p:cNvSpPr>
            <a:spLocks noGrp="1"/>
          </p:cNvSpPr>
          <p:nvPr>
            <p:ph type="body" sz="quarter" idx="55"/>
          </p:nvPr>
        </p:nvSpPr>
        <p:spPr>
          <a:xfrm>
            <a:off x="8358339" y="5442713"/>
            <a:ext cx="934744" cy="184666"/>
          </a:xfrm>
        </p:spPr>
        <p:txBody>
          <a:bodyPr/>
          <a:lstStyle/>
          <a:p>
            <a:r>
              <a:rPr/>
              <a:t>7%</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66%</a:t>
            </a:r>
          </a:p>
        </p:txBody>
      </p:sp>
      <p:sp>
        <p:nvSpPr>
          <p:cNvPr id="14" name="3.16"/>
          <p:cNvSpPr>
            <a:spLocks noGrp="1"/>
          </p:cNvSpPr>
          <p:nvPr>
            <p:ph type="body" sz="quarter" idx="48"/>
          </p:nvPr>
        </p:nvSpPr>
        <p:spPr>
          <a:xfrm>
            <a:off x="5573710" y="5694653"/>
            <a:ext cx="934744" cy="184666"/>
          </a:xfrm>
        </p:spPr>
        <p:txBody>
          <a:bodyPr/>
          <a:lstStyle/>
          <a:p>
            <a:r>
              <a:rPr/>
              <a:t>25%</a:t>
            </a:r>
          </a:p>
        </p:txBody>
      </p:sp>
      <p:sp>
        <p:nvSpPr>
          <p:cNvPr id="15" name="3.17"/>
          <p:cNvSpPr>
            <a:spLocks noGrp="1"/>
          </p:cNvSpPr>
          <p:nvPr>
            <p:ph type="body" sz="quarter" idx="49"/>
          </p:nvPr>
        </p:nvSpPr>
        <p:spPr>
          <a:xfrm>
            <a:off x="8358334" y="3228611"/>
            <a:ext cx="934744" cy="184666"/>
          </a:xfrm>
        </p:spPr>
        <p:txBody>
          <a:bodyPr/>
          <a:lstStyle/>
          <a:p>
            <a:r>
              <a:rPr/>
              <a:t>57%</a:t>
            </a:r>
          </a:p>
        </p:txBody>
      </p:sp>
      <p:sp>
        <p:nvSpPr>
          <p:cNvPr id="16" name="3.18"/>
          <p:cNvSpPr>
            <a:spLocks noGrp="1"/>
          </p:cNvSpPr>
          <p:nvPr>
            <p:ph type="body" sz="quarter" idx="50"/>
          </p:nvPr>
        </p:nvSpPr>
        <p:spPr>
          <a:xfrm>
            <a:off x="8355953" y="3484619"/>
            <a:ext cx="934744" cy="184666"/>
          </a:xfrm>
        </p:spPr>
        <p:txBody>
          <a:bodyPr/>
          <a:lstStyle/>
          <a:p>
            <a:r>
              <a:rPr/>
              <a:t>40%</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9,699 CYP who completed the RCADS GAD scale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3%</a:t>
            </a:r>
          </a:p>
        </p:txBody>
      </p:sp>
      <p:sp>
        <p:nvSpPr>
          <p:cNvPr id="20" name="3.6"/>
          <p:cNvSpPr>
            <a:spLocks noGrp="1"/>
          </p:cNvSpPr>
          <p:nvPr>
            <p:ph type="body" sz="quarter" idx="38"/>
          </p:nvPr>
        </p:nvSpPr>
        <p:spPr>
          <a:xfrm>
            <a:off x="1075527" y="4170955"/>
            <a:ext cx="934744" cy="184666"/>
          </a:xfrm>
        </p:spPr>
        <p:txBody>
          <a:bodyPr/>
          <a:lstStyle/>
          <a:p>
            <a:r>
              <a:rPr/>
              <a:t>0%</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1%</a:t>
            </a:r>
          </a:p>
        </p:txBody>
      </p:sp>
      <p:sp>
        <p:nvSpPr>
          <p:cNvPr id="24" name="3.19"/>
          <p:cNvSpPr>
            <a:spLocks noGrp="1"/>
          </p:cNvSpPr>
          <p:nvPr>
            <p:ph type="body" sz="quarter" idx="51"/>
          </p:nvPr>
        </p:nvSpPr>
        <p:spPr>
          <a:xfrm>
            <a:off x="8358334" y="3744174"/>
            <a:ext cx="934744" cy="184666"/>
          </a:xfrm>
        </p:spPr>
        <p:txBody>
          <a:bodyPr/>
          <a:lstStyle/>
          <a:p>
            <a:r>
              <a:rPr/>
              <a:t>3%</a:t>
            </a:r>
          </a:p>
        </p:txBody>
      </p:sp>
      <p:sp>
        <p:nvSpPr>
          <p:cNvPr id="25" name="3.1"/>
          <p:cNvSpPr>
            <a:spLocks noGrp="1"/>
          </p:cNvSpPr>
          <p:nvPr>
            <p:ph type="title"/>
          </p:nvPr>
        </p:nvSpPr>
        <p:spPr>
          <a:xfrm>
            <a:off x="0" y="486000"/>
            <a:ext cx="7861602" cy="783255"/>
          </a:xfrm>
        </p:spPr>
        <p:txBody>
          <a:bodyPr/>
          <a:lstStyle/>
          <a:p>
            <a:r>
              <a:rPr/>
              <a:t>RCADS generalised anxiety disorder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RCADS GAD scale score from the last self-reported RCADS GAD scale score</a:t>
            </a:r>
          </a:p>
        </p:txBody>
      </p:sp>
      <p:sp>
        <p:nvSpPr>
          <p:cNvPr id="3" name="4.7"/>
          <p:cNvSpPr>
            <a:spLocks noGrp="1"/>
          </p:cNvSpPr>
          <p:nvPr>
            <p:ph type="body" sz="quarter" idx="45"/>
          </p:nvPr>
        </p:nvSpPr>
        <p:spPr>
          <a:xfrm>
            <a:off x="0" y="6004240"/>
            <a:ext cx="9905999" cy="369332"/>
          </a:xfrm>
        </p:spPr>
        <p:txBody>
          <a:bodyPr/>
          <a:lstStyle/>
          <a:p>
            <a:r>
              <a:rPr/>
              <a:t>† Piqueras JA, Martín-Vivar M, Sandin B, San Luis C, Pineda D. The Revised Child Anxiety and Depression Scale: A systematic review and reliability generalization meta-analysis. J Affect Disord. 2017;218:153-169</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0.82†</a:t>
            </a:r>
          </a:p>
        </p:txBody>
      </p:sp>
      <p:sp>
        <p:nvSpPr>
          <p:cNvPr id="5" name="4.3"/>
          <p:cNvSpPr>
            <a:spLocks noGrp="1"/>
          </p:cNvSpPr>
          <p:nvPr>
            <p:ph type="body" sz="quarter" idx="37"/>
          </p:nvPr>
        </p:nvSpPr>
        <p:spPr>
          <a:xfrm>
            <a:off x="0" y="2041737"/>
            <a:ext cx="9905999" cy="859696"/>
          </a:xfrm>
        </p:spPr>
        <p:txBody>
          <a:bodyPr/>
          <a:lstStyle/>
          <a:p>
            <a:r>
              <a:rPr/>
              <a:t>Using a reliable change criterion (RCC) of 5.31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5.31</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RCADS GAD scale scores of 46,399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RCADS generalised anxiety disorder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deteriorated</a:t>
            </a:r>
          </a:p>
        </p:txBody>
      </p:sp>
      <p:sp>
        <p:nvSpPr>
          <p:cNvPr id="12" name="MoreZeroLessRCC"/>
          <p:cNvSpPr>
            <a:spLocks noGrp="1"/>
          </p:cNvSpPr>
          <p:nvPr>
            <p:ph type="body" sz="quarter" idx="39"/>
          </p:nvPr>
        </p:nvSpPr>
        <p:spPr>
          <a:xfrm>
            <a:off x="2719388" y="3148663"/>
            <a:ext cx="1492166" cy="169277"/>
          </a:xfrm>
        </p:spPr>
        <p:txBody>
          <a:bodyPr/>
          <a:lstStyle/>
          <a:p>
            <a:r>
              <a:rPr/>
              <a:t>Deteriorated</a:t>
            </a:r>
          </a:p>
        </p:txBody>
      </p:sp>
      <p:sp>
        <p:nvSpPr>
          <p:cNvPr id="13" name="LessZeroMoreMinusRCC"/>
          <p:cNvSpPr>
            <a:spLocks noGrp="1"/>
          </p:cNvSpPr>
          <p:nvPr>
            <p:ph type="body" sz="quarter" idx="40"/>
          </p:nvPr>
        </p:nvSpPr>
        <p:spPr>
          <a:xfrm>
            <a:off x="5701591" y="3149699"/>
            <a:ext cx="1492166" cy="169277"/>
          </a:xfrm>
        </p:spPr>
        <p:txBody>
          <a:bodyPr/>
          <a:lstStyle/>
          <a:p>
            <a:r>
              <a:rPr/>
              <a:t>Improved</a:t>
            </a:r>
          </a:p>
        </p:txBody>
      </p:sp>
      <p:sp>
        <p:nvSpPr>
          <p:cNvPr id="14" name="LessEqualMinusRCC"/>
          <p:cNvSpPr>
            <a:spLocks noGrp="1"/>
          </p:cNvSpPr>
          <p:nvPr>
            <p:ph type="body" sz="quarter" idx="41"/>
          </p:nvPr>
        </p:nvSpPr>
        <p:spPr>
          <a:xfrm>
            <a:off x="7194104" y="3149114"/>
            <a:ext cx="1492166" cy="169277"/>
          </a:xfrm>
        </p:spPr>
        <p:txBody>
          <a:bodyPr/>
          <a:lstStyle/>
          <a:p>
            <a:r>
              <a:rPr/>
              <a:t>Reliably improved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2022-09-22T12:02:19Z</dcterms:modified>
</cp:coreProperties>
</file>