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123e5b48.png"/>
<Relationship Id="rId3" Type="http://schemas.openxmlformats.org/officeDocument/2006/relationships/image" Target="../media/file372057405770.png"/>
<Relationship Id="rId4" Type="http://schemas.openxmlformats.org/officeDocument/2006/relationships/image" Target="../media/file372037db11d8.png"/>
<Relationship Id="rId5" Type="http://schemas.openxmlformats.org/officeDocument/2006/relationships/image" Target="../media/file3720130d2a2a.png"/>
<Relationship Id="rId6" Type="http://schemas.openxmlformats.org/officeDocument/2006/relationships/image" Target="../media/file372023646b8b.png"/>
<Relationship Id="rId7" Type="http://schemas.openxmlformats.org/officeDocument/2006/relationships/image" Target="../media/file372061d0176c.png"/>
<Relationship Id="rId8" Type="http://schemas.openxmlformats.org/officeDocument/2006/relationships/image" Target="../media/file372047f95695.png"/>
<Relationship Id="rId9" Type="http://schemas.openxmlformats.org/officeDocument/2006/relationships/image" Target="../media/file3720291640e5.png"/>
<Relationship Id="rId10" Type="http://schemas.openxmlformats.org/officeDocument/2006/relationships/image" Target="../media/file372013d01c05.png"/>
<Relationship Id="rId11" Type="http://schemas.openxmlformats.org/officeDocument/2006/relationships/image" Target="../media/file372074447da6.png"/>
<Relationship Id="rId12" Type="http://schemas.openxmlformats.org/officeDocument/2006/relationships/image" Target="../media/file372027a51450.png"/>
<Relationship Id="rId13" Type="http://schemas.openxmlformats.org/officeDocument/2006/relationships/image" Target="../media/file372071ab1b12.png"/>
<Relationship Id="rId14" Type="http://schemas.openxmlformats.org/officeDocument/2006/relationships/image" Target="../media/file3720469294e.png"/>
<Relationship Id="rId15" Type="http://schemas.openxmlformats.org/officeDocument/2006/relationships/image" Target="../media/file37205c473fb9.png"/>
<Relationship Id="rId16" Type="http://schemas.openxmlformats.org/officeDocument/2006/relationships/image" Target="../media/file372025b754c5.png"/>
<Relationship Id="rId17" Type="http://schemas.openxmlformats.org/officeDocument/2006/relationships/image" Target="../media/file37203b256132.png"/>
<Relationship Id="rId18" Type="http://schemas.openxmlformats.org/officeDocument/2006/relationships/image" Target="../media/file372027572d79.png"/>
<Relationship Id="rId19" Type="http://schemas.openxmlformats.org/officeDocument/2006/relationships/image" Target="../media/file372068fb2aad.png"/>
<Relationship Id="rId20" Type="http://schemas.openxmlformats.org/officeDocument/2006/relationships/image" Target="../media/file3720c5c726.png"/>
<Relationship Id="rId21" Type="http://schemas.openxmlformats.org/officeDocument/2006/relationships/image" Target="../media/file37203ca318.png"/>
<Relationship Id="rId22" Type="http://schemas.openxmlformats.org/officeDocument/2006/relationships/image" Target="../media/file37201ea479e5.png"/>
<Relationship Id="rId23" Type="http://schemas.openxmlformats.org/officeDocument/2006/relationships/image" Target="../media/file372015d722a.png"/>
<Relationship Id="rId24" Type="http://schemas.openxmlformats.org/officeDocument/2006/relationships/image" Target="../media/file372078edc2e.png"/>
<Relationship Id="rId25" Type="http://schemas.openxmlformats.org/officeDocument/2006/relationships/image" Target="../media/file3720bb085e.png"/>
<Relationship Id="rId26" Type="http://schemas.openxmlformats.org/officeDocument/2006/relationships/image" Target="../media/file372064224df1.png"/>
<Relationship Id="rId27" Type="http://schemas.openxmlformats.org/officeDocument/2006/relationships/image" Target="../media/file372068c45050.png"/>
<Relationship Id="rId28" Type="http://schemas.openxmlformats.org/officeDocument/2006/relationships/image" Target="../media/file37201d4a5456.png"/>
<Relationship Id="rId29" Type="http://schemas.openxmlformats.org/officeDocument/2006/relationships/image" Target="../media/file372059a92b41.png"/>
<Relationship Id="rId30" Type="http://schemas.openxmlformats.org/officeDocument/2006/relationships/image" Target="../media/file372041a5211.png"/>
<Relationship Id="rId31" Type="http://schemas.openxmlformats.org/officeDocument/2006/relationships/image" Target="../media/file372045d644bb.png"/>
<Relationship Id="rId32" Type="http://schemas.openxmlformats.org/officeDocument/2006/relationships/image" Target="../media/file37203e3c49b2.png"/>
<Relationship Id="rId33" Type="http://schemas.openxmlformats.org/officeDocument/2006/relationships/image" Target="../media/file3720576e356a.png"/>
<Relationship Id="rId34" Type="http://schemas.openxmlformats.org/officeDocument/2006/relationships/image" Target="../media/file3720583f72d6.png"/>
<Relationship Id="rId35" Type="http://schemas.openxmlformats.org/officeDocument/2006/relationships/image" Target="../media/file37204911529.png"/>
<Relationship Id="rId36" Type="http://schemas.openxmlformats.org/officeDocument/2006/relationships/image" Target="../media/file372065e52fb.png"/>
<Relationship Id="rId37" Type="http://schemas.openxmlformats.org/officeDocument/2006/relationships/image" Target="../media/file372041dd5c18.png"/>
<Relationship Id="rId38" Type="http://schemas.openxmlformats.org/officeDocument/2006/relationships/image" Target="../media/file372014772b57.png"/>
<Relationship Id="rId39" Type="http://schemas.openxmlformats.org/officeDocument/2006/relationships/image" Target="../media/file37206fd7464b.png"/>
<Relationship Id="rId40" Type="http://schemas.openxmlformats.org/officeDocument/2006/relationships/image" Target="../media/file37204916113e.png"/>
<Relationship Id="rId41" Type="http://schemas.openxmlformats.org/officeDocument/2006/relationships/image" Target="../media/file37207d8f6533.png"/>
<Relationship Id="rId42" Type="http://schemas.openxmlformats.org/officeDocument/2006/relationships/image" Target="../media/file37205ad5285.png"/>
<Relationship Id="rId43" Type="http://schemas.openxmlformats.org/officeDocument/2006/relationships/image" Target="../media/file372063051741.png"/>
<Relationship Id="rId44" Type="http://schemas.openxmlformats.org/officeDocument/2006/relationships/image" Target="../media/file37201509db0.png"/>
<Relationship Id="rId45" Type="http://schemas.openxmlformats.org/officeDocument/2006/relationships/image" Target="../media/file37204c6826ce.png"/>
<Relationship Id="rId46" Type="http://schemas.openxmlformats.org/officeDocument/2006/relationships/image" Target="../media/file3720307472e5.png"/>
<Relationship Id="rId47" Type="http://schemas.openxmlformats.org/officeDocument/2006/relationships/image" Target="../media/file3720380c1e37.png"/>
<Relationship Id="rId48" Type="http://schemas.openxmlformats.org/officeDocument/2006/relationships/image" Target="../media/file372079a36130.png"/>
<Relationship Id="rId49" Type="http://schemas.openxmlformats.org/officeDocument/2006/relationships/image" Target="../media/file3720b5fe88.png"/>
<Relationship Id="rId50" Type="http://schemas.openxmlformats.org/officeDocument/2006/relationships/image" Target="../media/file372010862832.png"/>
<Relationship Id="rId51" Type="http://schemas.openxmlformats.org/officeDocument/2006/relationships/image" Target="../media/file37201a9978b1.png"/>
<Relationship Id="rId52" Type="http://schemas.openxmlformats.org/officeDocument/2006/relationships/image" Target="../media/file3720271f72ee.png"/>
<Relationship Id="rId53" Type="http://schemas.openxmlformats.org/officeDocument/2006/relationships/image" Target="../media/file3720b1f555c.png"/>
<Relationship Id="rId54" Type="http://schemas.openxmlformats.org/officeDocument/2006/relationships/image" Target="../media/file37207f36726d.png"/>
<Relationship Id="rId55" Type="http://schemas.openxmlformats.org/officeDocument/2006/relationships/image" Target="../media/file37202cc115fa.png"/>
<Relationship Id="rId56" Type="http://schemas.openxmlformats.org/officeDocument/2006/relationships/image" Target="../media/file3720149c3fb6.png"/>
<Relationship Id="rId57" Type="http://schemas.openxmlformats.org/officeDocument/2006/relationships/image" Target="../media/file372079e43853.png"/>
<Relationship Id="rId58" Type="http://schemas.openxmlformats.org/officeDocument/2006/relationships/image" Target="../media/file372061d01c9.png"/>
<Relationship Id="rId59" Type="http://schemas.openxmlformats.org/officeDocument/2006/relationships/image" Target="../media/file37206db67640.png"/>
<Relationship Id="rId60" Type="http://schemas.openxmlformats.org/officeDocument/2006/relationships/image" Target="../media/file37201bb72f6d.png"/>
<Relationship Id="rId61" Type="http://schemas.openxmlformats.org/officeDocument/2006/relationships/image" Target="../media/file372079232a3.png"/>
<Relationship Id="rId62" Type="http://schemas.openxmlformats.org/officeDocument/2006/relationships/image" Target="../media/file37205ac730c.png"/>
<Relationship Id="rId63" Type="http://schemas.openxmlformats.org/officeDocument/2006/relationships/image" Target="../media/file372017064ccf.png"/>
<Relationship Id="rId64" Type="http://schemas.openxmlformats.org/officeDocument/2006/relationships/image" Target="../media/file37207d2e522b.png"/>
<Relationship Id="rId65" Type="http://schemas.openxmlformats.org/officeDocument/2006/relationships/image" Target="../media/file37205d8069b3.png"/>
<Relationship Id="rId66" Type="http://schemas.openxmlformats.org/officeDocument/2006/relationships/image" Target="../media/file3720236a67cc.png"/>
<Relationship Id="rId67" Type="http://schemas.openxmlformats.org/officeDocument/2006/relationships/image" Target="../media/file372028db4803.png"/>
<Relationship Id="rId68" Type="http://schemas.openxmlformats.org/officeDocument/2006/relationships/image" Target="../media/file372060b7285.png"/>
<Relationship Id="rId69" Type="http://schemas.openxmlformats.org/officeDocument/2006/relationships/image" Target="../media/file37203b7f2f89.png"/>
<Relationship Id="rId70" Type="http://schemas.openxmlformats.org/officeDocument/2006/relationships/image" Target="../media/file37204fee5a23.png"/>
<Relationship Id="rId71" Type="http://schemas.openxmlformats.org/officeDocument/2006/relationships/image" Target="../media/file372021ce5550.png"/>
<Relationship Id="rId72" Type="http://schemas.openxmlformats.org/officeDocument/2006/relationships/image" Target="../media/file372010d73e7a.png"/>
<Relationship Id="rId73" Type="http://schemas.openxmlformats.org/officeDocument/2006/relationships/image" Target="../media/file3720478f341f.png"/>
<Relationship Id="rId74" Type="http://schemas.openxmlformats.org/officeDocument/2006/relationships/image" Target="../media/file372030a8f36.png"/>
<Relationship Id="rId75" Type="http://schemas.openxmlformats.org/officeDocument/2006/relationships/image" Target="../media/file372062b7c01.png"/>
<Relationship Id="rId76" Type="http://schemas.openxmlformats.org/officeDocument/2006/relationships/image" Target="../media/file372062585c8c.png"/>
<Relationship Id="rId77" Type="http://schemas.openxmlformats.org/officeDocument/2006/relationships/image" Target="../media/file372033ca121d.png"/>
<Relationship Id="rId78" Type="http://schemas.openxmlformats.org/officeDocument/2006/relationships/image" Target="../media/file37206ca23b.png"/>
<Relationship Id="rId79" Type="http://schemas.openxmlformats.org/officeDocument/2006/relationships/image" Target="../media/file372030f7d15.png"/>
<Relationship Id="rId80" Type="http://schemas.openxmlformats.org/officeDocument/2006/relationships/image" Target="../media/file3720654c167d.png"/>
<Relationship Id="rId81" Type="http://schemas.openxmlformats.org/officeDocument/2006/relationships/image" Target="../media/file37201a0a1783.png"/>
<Relationship Id="rId82" Type="http://schemas.openxmlformats.org/officeDocument/2006/relationships/image" Target="../media/file372037d84556.png"/>
<Relationship Id="rId83" Type="http://schemas.openxmlformats.org/officeDocument/2006/relationships/image" Target="../media/file37205e4e7acd.png"/>
<Relationship Id="rId84" Type="http://schemas.openxmlformats.org/officeDocument/2006/relationships/image" Target="../media/file3720cbe5737.png"/>
<Relationship Id="rId85" Type="http://schemas.openxmlformats.org/officeDocument/2006/relationships/image" Target="../media/file372024c45eb2.png"/>
<Relationship Id="rId86" Type="http://schemas.openxmlformats.org/officeDocument/2006/relationships/image" Target="../media/file37207a581e5.png"/>
<Relationship Id="rId87" Type="http://schemas.openxmlformats.org/officeDocument/2006/relationships/image" Target="../media/file372066e17e57.png"/>
<Relationship Id="rId88" Type="http://schemas.openxmlformats.org/officeDocument/2006/relationships/image" Target="../media/file37202851d5c.png"/>
<Relationship Id="rId89" Type="http://schemas.openxmlformats.org/officeDocument/2006/relationships/image" Target="../media/file3720d2364.png"/>
<Relationship Id="rId90" Type="http://schemas.openxmlformats.org/officeDocument/2006/relationships/image" Target="../media/file372078a45b4.png"/>
<Relationship Id="rId91" Type="http://schemas.openxmlformats.org/officeDocument/2006/relationships/image" Target="../media/file37204f17262a.png"/>
<Relationship Id="rId92" Type="http://schemas.openxmlformats.org/officeDocument/2006/relationships/image" Target="../media/file37203a2017fb.png"/>
<Relationship Id="rId93" Type="http://schemas.openxmlformats.org/officeDocument/2006/relationships/image" Target="../media/file372028f94b06.png"/>
<Relationship Id="rId94" Type="http://schemas.openxmlformats.org/officeDocument/2006/relationships/image" Target="../media/file37206ea4a97.png"/>
<Relationship Id="rId95" Type="http://schemas.openxmlformats.org/officeDocument/2006/relationships/image" Target="../media/file37205ca25b8b.png"/>
<Relationship Id="rId96" Type="http://schemas.openxmlformats.org/officeDocument/2006/relationships/image" Target="../media/file3720619e36f0.png"/>
<Relationship Id="rId97" Type="http://schemas.openxmlformats.org/officeDocument/2006/relationships/image" Target="../media/file372026e81fff.png"/>
<Relationship Id="rId98" Type="http://schemas.openxmlformats.org/officeDocument/2006/relationships/image" Target="../media/file3720347029ee.png"/>
<Relationship Id="rId99" Type="http://schemas.openxmlformats.org/officeDocument/2006/relationships/image" Target="../media/file37203f1b1ac.png"/>
<Relationship Id="rId100" Type="http://schemas.openxmlformats.org/officeDocument/2006/relationships/image" Target="../media/file37203304c6b.png"/>
<Relationship Id="rId101" Type="http://schemas.openxmlformats.org/officeDocument/2006/relationships/image" Target="../media/file37203b61b5b.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17%</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5,556 cases where practitioners indicated that the case is closed, 11% reliably improved, 50% improved (by less than amount considered reliable), 16% did not change, 21% deteriorated (by less than amount considered reliable) and 2%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RCADS separation anxiety disorder scale (RCADS SAD scale) scores of 9,684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2%</a:t>
            </a:r>
          </a:p>
        </p:txBody>
      </p:sp>
      <p:sp>
        <p:nvSpPr>
          <p:cNvPr id="7" name="1.7"/>
          <p:cNvSpPr>
            <a:spLocks noGrp="1"/>
          </p:cNvSpPr>
          <p:nvPr>
            <p:ph type="body" sz="quarter" idx="16"/>
          </p:nvPr>
        </p:nvSpPr>
        <p:spPr>
          <a:xfrm>
            <a:off x="8730570" y="4751422"/>
            <a:ext cx="1080000" cy="184666"/>
          </a:xfrm>
        </p:spPr>
        <p:txBody>
          <a:bodyPr/>
          <a:lstStyle/>
          <a:p>
            <a:r>
              <a:rPr/>
              <a:t>23%</a:t>
            </a:r>
          </a:p>
        </p:txBody>
      </p:sp>
      <p:sp>
        <p:nvSpPr>
          <p:cNvPr id="8" name="1.4"/>
          <p:cNvSpPr>
            <a:spLocks noGrp="1"/>
          </p:cNvSpPr>
          <p:nvPr>
            <p:ph type="body" sz="quarter" idx="19"/>
          </p:nvPr>
        </p:nvSpPr>
        <p:spPr>
          <a:xfrm>
            <a:off x="6458117" y="3563290"/>
            <a:ext cx="1080000" cy="184666"/>
          </a:xfrm>
        </p:spPr>
        <p:txBody>
          <a:bodyPr/>
          <a:lstStyle/>
          <a:p>
            <a:r>
              <a:rPr/>
              <a:t>10%</a:t>
            </a:r>
          </a:p>
        </p:txBody>
      </p:sp>
      <p:sp>
        <p:nvSpPr>
          <p:cNvPr id="9" name="1.5"/>
          <p:cNvSpPr>
            <a:spLocks noGrp="1"/>
          </p:cNvSpPr>
          <p:nvPr>
            <p:ph type="body" sz="quarter" idx="18"/>
          </p:nvPr>
        </p:nvSpPr>
        <p:spPr>
          <a:xfrm>
            <a:off x="8535286" y="3960563"/>
            <a:ext cx="1080000" cy="184666"/>
          </a:xfrm>
        </p:spPr>
        <p:txBody>
          <a:bodyPr/>
          <a:lstStyle/>
          <a:p>
            <a:r>
              <a:rPr/>
              <a:t>48%</a:t>
            </a:r>
          </a:p>
        </p:txBody>
      </p:sp>
      <p:sp>
        <p:nvSpPr>
          <p:cNvPr id="10" name="1.1"/>
          <p:cNvSpPr>
            <a:spLocks noGrp="1"/>
          </p:cNvSpPr>
          <p:nvPr>
            <p:ph type="title"/>
          </p:nvPr>
        </p:nvSpPr>
        <p:spPr>
          <a:xfrm>
            <a:off x="0" y="486000"/>
            <a:ext cx="7861602" cy="783255"/>
          </a:xfrm>
        </p:spPr>
        <p:txBody>
          <a:bodyPr/>
          <a:lstStyle/>
          <a:p>
            <a:r>
              <a:rPr/>
              <a:t>RCADS separation anxiety disorder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6.61 points or more, improved by less than 6.61 points, did not change, deteriorated by less than 6.61 points, and deteriorated by 6.61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RCADS SAD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RCADS SAD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6.61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6.61 points</a:t>
            </a:r>
          </a:p>
        </p:txBody>
      </p:sp>
      <p:sp>
        <p:nvSpPr>
          <p:cNvPr id="8" name="2.10"/>
          <p:cNvSpPr>
            <a:spLocks noGrp="1"/>
          </p:cNvSpPr>
          <p:nvPr>
            <p:ph type="body" sz="quarter" idx="23"/>
          </p:nvPr>
        </p:nvSpPr>
        <p:spPr>
          <a:xfrm>
            <a:off x="2378909" y="4456534"/>
            <a:ext cx="934744" cy="184666"/>
          </a:xfrm>
        </p:spPr>
        <p:txBody>
          <a:bodyPr/>
          <a:lstStyle/>
          <a:p>
            <a:r>
              <a:rPr/>
              <a:t>4,627</a:t>
            </a:r>
          </a:p>
        </p:txBody>
      </p:sp>
      <p:sp>
        <p:nvSpPr>
          <p:cNvPr id="9" name="2.11"/>
          <p:cNvSpPr>
            <a:spLocks noGrp="1"/>
          </p:cNvSpPr>
          <p:nvPr>
            <p:ph type="body" sz="quarter" idx="24"/>
          </p:nvPr>
        </p:nvSpPr>
        <p:spPr>
          <a:xfrm>
            <a:off x="3088481" y="4456071"/>
            <a:ext cx="934744" cy="184666"/>
          </a:xfrm>
        </p:spPr>
        <p:txBody>
          <a:bodyPr/>
          <a:lstStyle/>
          <a:p>
            <a:r>
              <a:rPr/>
              <a:t>48%</a:t>
            </a:r>
          </a:p>
        </p:txBody>
      </p:sp>
      <p:sp>
        <p:nvSpPr>
          <p:cNvPr id="10" name="2.12"/>
          <p:cNvSpPr>
            <a:spLocks noGrp="1"/>
          </p:cNvSpPr>
          <p:nvPr>
            <p:ph type="body" sz="quarter" idx="26"/>
          </p:nvPr>
        </p:nvSpPr>
        <p:spPr>
          <a:xfrm>
            <a:off x="2378869" y="4881480"/>
            <a:ext cx="934744" cy="184666"/>
          </a:xfrm>
        </p:spPr>
        <p:txBody>
          <a:bodyPr/>
          <a:lstStyle/>
          <a:p>
            <a:r>
              <a:rPr/>
              <a:t>1,660</a:t>
            </a:r>
          </a:p>
        </p:txBody>
      </p:sp>
      <p:sp>
        <p:nvSpPr>
          <p:cNvPr id="11" name="2.15"/>
          <p:cNvSpPr>
            <a:spLocks noGrp="1"/>
          </p:cNvSpPr>
          <p:nvPr>
            <p:ph type="body" sz="quarter" idx="29"/>
          </p:nvPr>
        </p:nvSpPr>
        <p:spPr>
          <a:xfrm>
            <a:off x="2378867" y="5310106"/>
            <a:ext cx="934744" cy="184666"/>
          </a:xfrm>
        </p:spPr>
        <p:txBody>
          <a:bodyPr/>
          <a:lstStyle/>
          <a:p>
            <a:r>
              <a:rPr/>
              <a:t>2,197</a:t>
            </a:r>
          </a:p>
        </p:txBody>
      </p:sp>
      <p:sp>
        <p:nvSpPr>
          <p:cNvPr id="12" name="2.16"/>
          <p:cNvSpPr>
            <a:spLocks noGrp="1"/>
          </p:cNvSpPr>
          <p:nvPr>
            <p:ph type="body" sz="quarter" idx="30"/>
          </p:nvPr>
        </p:nvSpPr>
        <p:spPr>
          <a:xfrm>
            <a:off x="3088482" y="5311299"/>
            <a:ext cx="934744" cy="184666"/>
          </a:xfrm>
        </p:spPr>
        <p:txBody>
          <a:bodyPr/>
          <a:lstStyle/>
          <a:p>
            <a:r>
              <a:rPr/>
              <a:t>23%</a:t>
            </a:r>
          </a:p>
        </p:txBody>
      </p:sp>
      <p:sp>
        <p:nvSpPr>
          <p:cNvPr id="13" name="2.17"/>
          <p:cNvSpPr>
            <a:spLocks noGrp="1"/>
          </p:cNvSpPr>
          <p:nvPr>
            <p:ph type="body" sz="quarter" idx="31"/>
          </p:nvPr>
        </p:nvSpPr>
        <p:spPr>
          <a:xfrm>
            <a:off x="284218" y="5653696"/>
            <a:ext cx="2360492" cy="184666"/>
          </a:xfrm>
        </p:spPr>
        <p:txBody>
          <a:bodyPr/>
          <a:lstStyle/>
          <a:p>
            <a:r>
              <a:rPr/>
              <a:t>Deteriorated by 6.61 points or more –</a:t>
            </a:r>
          </a:p>
        </p:txBody>
      </p:sp>
      <p:sp>
        <p:nvSpPr>
          <p:cNvPr id="14" name="2.18"/>
          <p:cNvSpPr>
            <a:spLocks noGrp="1"/>
          </p:cNvSpPr>
          <p:nvPr>
            <p:ph type="body" sz="quarter" idx="32"/>
          </p:nvPr>
        </p:nvSpPr>
        <p:spPr>
          <a:xfrm>
            <a:off x="2378867" y="5737585"/>
            <a:ext cx="934744" cy="184666"/>
          </a:xfrm>
        </p:spPr>
        <p:txBody>
          <a:bodyPr/>
          <a:lstStyle/>
          <a:p>
            <a:r>
              <a:rPr/>
              <a:t>185</a:t>
            </a:r>
          </a:p>
        </p:txBody>
      </p:sp>
      <p:sp>
        <p:nvSpPr>
          <p:cNvPr id="15" name="2.20"/>
          <p:cNvSpPr>
            <a:spLocks noGrp="1"/>
          </p:cNvSpPr>
          <p:nvPr>
            <p:ph type="body" sz="quarter" idx="34"/>
          </p:nvPr>
        </p:nvSpPr>
        <p:spPr>
          <a:xfrm>
            <a:off x="2378867" y="6080115"/>
            <a:ext cx="934744" cy="184666"/>
          </a:xfrm>
        </p:spPr>
        <p:txBody>
          <a:bodyPr/>
          <a:lstStyle/>
          <a:p>
            <a:r>
              <a:rPr/>
              <a:t>9,684</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RCADS SAD scale data with CORC data</a:t>
            </a:r>
          </a:p>
        </p:txBody>
      </p:sp>
      <p:sp>
        <p:nvSpPr>
          <p:cNvPr id="17" name="2.19"/>
          <p:cNvSpPr>
            <a:spLocks noGrp="1"/>
          </p:cNvSpPr>
          <p:nvPr>
            <p:ph type="body" sz="quarter" idx="33"/>
          </p:nvPr>
        </p:nvSpPr>
        <p:spPr>
          <a:xfrm>
            <a:off x="3087836" y="5736966"/>
            <a:ext cx="934744" cy="184666"/>
          </a:xfrm>
        </p:spPr>
        <p:txBody>
          <a:bodyPr/>
          <a:lstStyle/>
          <a:p>
            <a:r>
              <a:rPr/>
              <a:t>2%</a:t>
            </a:r>
          </a:p>
        </p:txBody>
      </p:sp>
      <p:sp>
        <p:nvSpPr>
          <p:cNvPr id="18" name="2.7"/>
          <p:cNvSpPr>
            <a:spLocks noGrp="1"/>
          </p:cNvSpPr>
          <p:nvPr>
            <p:ph type="body" sz="quarter" idx="20"/>
          </p:nvPr>
        </p:nvSpPr>
        <p:spPr>
          <a:xfrm>
            <a:off x="2378869" y="4029855"/>
            <a:ext cx="934744" cy="184666"/>
          </a:xfrm>
        </p:spPr>
        <p:txBody>
          <a:bodyPr/>
          <a:lstStyle/>
          <a:p>
            <a:r>
              <a:rPr/>
              <a:t>1,015</a:t>
            </a:r>
          </a:p>
        </p:txBody>
      </p:sp>
      <p:sp>
        <p:nvSpPr>
          <p:cNvPr id="19" name="2.8"/>
          <p:cNvSpPr>
            <a:spLocks noGrp="1"/>
          </p:cNvSpPr>
          <p:nvPr>
            <p:ph type="body" sz="quarter" idx="21"/>
          </p:nvPr>
        </p:nvSpPr>
        <p:spPr>
          <a:xfrm>
            <a:off x="3088481" y="4029855"/>
            <a:ext cx="934744" cy="184666"/>
          </a:xfrm>
        </p:spPr>
        <p:txBody>
          <a:bodyPr/>
          <a:lstStyle/>
          <a:p>
            <a:r>
              <a:rPr/>
              <a:t>10%</a:t>
            </a:r>
          </a:p>
        </p:txBody>
      </p:sp>
      <p:sp>
        <p:nvSpPr>
          <p:cNvPr id="20" name="2.13"/>
          <p:cNvSpPr>
            <a:spLocks noGrp="1"/>
          </p:cNvSpPr>
          <p:nvPr>
            <p:ph type="body" sz="quarter" idx="27"/>
          </p:nvPr>
        </p:nvSpPr>
        <p:spPr>
          <a:xfrm>
            <a:off x="3087836" y="4883578"/>
            <a:ext cx="934744" cy="184666"/>
          </a:xfrm>
        </p:spPr>
        <p:txBody>
          <a:bodyPr/>
          <a:lstStyle/>
          <a:p>
            <a:r>
              <a:rPr/>
              <a:t>17%</a:t>
            </a:r>
          </a:p>
        </p:txBody>
      </p:sp>
      <p:sp>
        <p:nvSpPr>
          <p:cNvPr id="21" name="2.14"/>
          <p:cNvSpPr>
            <a:spLocks noGrp="1"/>
          </p:cNvSpPr>
          <p:nvPr>
            <p:ph type="body" sz="quarter" idx="28"/>
          </p:nvPr>
        </p:nvSpPr>
        <p:spPr>
          <a:xfrm>
            <a:off x="284219" y="5311238"/>
            <a:ext cx="2360492" cy="184666"/>
          </a:xfrm>
        </p:spPr>
        <p:txBody>
          <a:bodyPr/>
          <a:lstStyle/>
          <a:p>
            <a:r>
              <a:rPr/>
              <a:t>Deteriorated by less than 6.61 points</a:t>
            </a:r>
          </a:p>
        </p:txBody>
      </p:sp>
      <p:sp>
        <p:nvSpPr>
          <p:cNvPr id="22" name="2.1"/>
          <p:cNvSpPr>
            <a:spLocks noGrp="1"/>
          </p:cNvSpPr>
          <p:nvPr>
            <p:ph type="title"/>
          </p:nvPr>
        </p:nvSpPr>
        <p:spPr>
          <a:xfrm>
            <a:off x="0" y="486000"/>
            <a:ext cx="7861602" cy="783255"/>
          </a:xfrm>
        </p:spPr>
        <p:txBody>
          <a:bodyPr/>
          <a:lstStyle/>
          <a:p>
            <a:r>
              <a:rPr/>
              <a:t>RCADS separation anxiety disorder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46%</a:t>
            </a:r>
          </a:p>
        </p:txBody>
      </p:sp>
      <p:sp>
        <p:nvSpPr>
          <p:cNvPr id="3" name="3.9"/>
          <p:cNvSpPr>
            <a:spLocks noGrp="1"/>
          </p:cNvSpPr>
          <p:nvPr>
            <p:ph type="body" sz="quarter" idx="41"/>
          </p:nvPr>
        </p:nvSpPr>
        <p:spPr>
          <a:xfrm>
            <a:off x="1075527" y="5445222"/>
            <a:ext cx="934744" cy="184666"/>
          </a:xfrm>
        </p:spPr>
        <p:txBody>
          <a:bodyPr/>
          <a:lstStyle/>
          <a:p>
            <a:r>
              <a:rPr/>
              <a:t>31%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2%</a:t>
            </a:r>
          </a:p>
        </p:txBody>
      </p:sp>
      <p:sp>
        <p:nvSpPr>
          <p:cNvPr id="6" name="3.12"/>
          <p:cNvSpPr>
            <a:spLocks noGrp="1"/>
          </p:cNvSpPr>
          <p:nvPr>
            <p:ph type="body" sz="quarter" idx="44"/>
          </p:nvPr>
        </p:nvSpPr>
        <p:spPr>
          <a:xfrm>
            <a:off x="5573710" y="3970784"/>
            <a:ext cx="934744" cy="184666"/>
          </a:xfrm>
        </p:spPr>
        <p:txBody>
          <a:bodyPr/>
          <a:lstStyle/>
          <a:p>
            <a:r>
              <a:rPr/>
              <a:t>2%</a:t>
            </a:r>
          </a:p>
        </p:txBody>
      </p:sp>
      <p:sp>
        <p:nvSpPr>
          <p:cNvPr id="7" name="3.3"/>
          <p:cNvSpPr>
            <a:spLocks noGrp="1"/>
          </p:cNvSpPr>
          <p:nvPr>
            <p:ph type="body" sz="quarter" idx="20"/>
          </p:nvPr>
        </p:nvSpPr>
        <p:spPr>
          <a:xfrm>
            <a:off x="1075532" y="3394667"/>
            <a:ext cx="934744" cy="184666"/>
          </a:xfrm>
        </p:spPr>
        <p:txBody>
          <a:bodyPr/>
          <a:lstStyle/>
          <a:p>
            <a:r>
              <a:rPr/>
              <a:t>6%</a:t>
            </a:r>
          </a:p>
        </p:txBody>
      </p:sp>
      <p:sp>
        <p:nvSpPr>
          <p:cNvPr id="8" name="3.4"/>
          <p:cNvSpPr>
            <a:spLocks noGrp="1"/>
          </p:cNvSpPr>
          <p:nvPr>
            <p:ph type="body" sz="quarter" idx="36"/>
          </p:nvPr>
        </p:nvSpPr>
        <p:spPr>
          <a:xfrm>
            <a:off x="1075529" y="3654222"/>
            <a:ext cx="934744" cy="184666"/>
          </a:xfrm>
        </p:spPr>
        <p:txBody>
          <a:bodyPr/>
          <a:lstStyle/>
          <a:p>
            <a:r>
              <a:rPr/>
              <a:t>49%</a:t>
            </a:r>
          </a:p>
        </p:txBody>
      </p:sp>
      <p:sp>
        <p:nvSpPr>
          <p:cNvPr id="9" name="3.8"/>
          <p:cNvSpPr>
            <a:spLocks noGrp="1"/>
          </p:cNvSpPr>
          <p:nvPr>
            <p:ph type="body" sz="quarter" idx="40"/>
          </p:nvPr>
        </p:nvSpPr>
        <p:spPr>
          <a:xfrm>
            <a:off x="1075527" y="5184013"/>
            <a:ext cx="934744" cy="184666"/>
          </a:xfrm>
        </p:spPr>
        <p:txBody>
          <a:bodyPr/>
          <a:lstStyle/>
          <a:p>
            <a:r>
              <a:rPr/>
              <a:t>69%</a:t>
            </a:r>
          </a:p>
        </p:txBody>
      </p:sp>
      <p:sp>
        <p:nvSpPr>
          <p:cNvPr id="10" name="3.22"/>
          <p:cNvSpPr>
            <a:spLocks noGrp="1"/>
          </p:cNvSpPr>
          <p:nvPr>
            <p:ph type="body" sz="quarter" idx="54"/>
          </p:nvPr>
        </p:nvSpPr>
        <p:spPr>
          <a:xfrm>
            <a:off x="8358339" y="5182027"/>
            <a:ext cx="934744" cy="184666"/>
          </a:xfrm>
        </p:spPr>
        <p:txBody>
          <a:bodyPr/>
          <a:lstStyle/>
          <a:p>
            <a:r>
              <a:rPr/>
              <a:t>92%</a:t>
            </a:r>
          </a:p>
        </p:txBody>
      </p:sp>
      <p:sp>
        <p:nvSpPr>
          <p:cNvPr id="11" name="3.23"/>
          <p:cNvSpPr>
            <a:spLocks noGrp="1"/>
          </p:cNvSpPr>
          <p:nvPr>
            <p:ph type="body" sz="quarter" idx="55"/>
          </p:nvPr>
        </p:nvSpPr>
        <p:spPr>
          <a:xfrm>
            <a:off x="8358339" y="5442713"/>
            <a:ext cx="934744" cy="184666"/>
          </a:xfrm>
        </p:spPr>
        <p:txBody>
          <a:bodyPr/>
          <a:lstStyle/>
          <a:p>
            <a:r>
              <a:rPr/>
              <a:t>7%</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66%</a:t>
            </a:r>
          </a:p>
        </p:txBody>
      </p:sp>
      <p:sp>
        <p:nvSpPr>
          <p:cNvPr id="14" name="3.16"/>
          <p:cNvSpPr>
            <a:spLocks noGrp="1"/>
          </p:cNvSpPr>
          <p:nvPr>
            <p:ph type="body" sz="quarter" idx="48"/>
          </p:nvPr>
        </p:nvSpPr>
        <p:spPr>
          <a:xfrm>
            <a:off x="5573710" y="5694653"/>
            <a:ext cx="934744" cy="184666"/>
          </a:xfrm>
        </p:spPr>
        <p:txBody>
          <a:bodyPr/>
          <a:lstStyle/>
          <a:p>
            <a:r>
              <a:rPr/>
              <a:t>25%</a:t>
            </a:r>
          </a:p>
        </p:txBody>
      </p:sp>
      <p:sp>
        <p:nvSpPr>
          <p:cNvPr id="15" name="3.17"/>
          <p:cNvSpPr>
            <a:spLocks noGrp="1"/>
          </p:cNvSpPr>
          <p:nvPr>
            <p:ph type="body" sz="quarter" idx="49"/>
          </p:nvPr>
        </p:nvSpPr>
        <p:spPr>
          <a:xfrm>
            <a:off x="8358334" y="3228611"/>
            <a:ext cx="934744" cy="184666"/>
          </a:xfrm>
        </p:spPr>
        <p:txBody>
          <a:bodyPr/>
          <a:lstStyle/>
          <a:p>
            <a:r>
              <a:rPr/>
              <a:t>57%</a:t>
            </a:r>
          </a:p>
        </p:txBody>
      </p:sp>
      <p:sp>
        <p:nvSpPr>
          <p:cNvPr id="16" name="3.18"/>
          <p:cNvSpPr>
            <a:spLocks noGrp="1"/>
          </p:cNvSpPr>
          <p:nvPr>
            <p:ph type="body" sz="quarter" idx="50"/>
          </p:nvPr>
        </p:nvSpPr>
        <p:spPr>
          <a:xfrm>
            <a:off x="8355953" y="3484619"/>
            <a:ext cx="934744" cy="184666"/>
          </a:xfrm>
        </p:spPr>
        <p:txBody>
          <a:bodyPr/>
          <a:lstStyle/>
          <a:p>
            <a:r>
              <a:rPr/>
              <a:t>40%</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9,684 CYP who completed the RCADS SAD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3%</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1%</a:t>
            </a:r>
          </a:p>
        </p:txBody>
      </p:sp>
      <p:sp>
        <p:nvSpPr>
          <p:cNvPr id="24" name="3.19"/>
          <p:cNvSpPr>
            <a:spLocks noGrp="1"/>
          </p:cNvSpPr>
          <p:nvPr>
            <p:ph type="body" sz="quarter" idx="51"/>
          </p:nvPr>
        </p:nvSpPr>
        <p:spPr>
          <a:xfrm>
            <a:off x="8358334" y="3744174"/>
            <a:ext cx="934744" cy="184666"/>
          </a:xfrm>
        </p:spPr>
        <p:txBody>
          <a:bodyPr/>
          <a:lstStyle/>
          <a:p>
            <a:r>
              <a:rPr/>
              <a:t>3%</a:t>
            </a:r>
          </a:p>
        </p:txBody>
      </p:sp>
      <p:sp>
        <p:nvSpPr>
          <p:cNvPr id="25" name="3.1"/>
          <p:cNvSpPr>
            <a:spLocks noGrp="1"/>
          </p:cNvSpPr>
          <p:nvPr>
            <p:ph type="title"/>
          </p:nvPr>
        </p:nvSpPr>
        <p:spPr>
          <a:xfrm>
            <a:off x="0" y="486000"/>
            <a:ext cx="7861602" cy="783255"/>
          </a:xfrm>
        </p:spPr>
        <p:txBody>
          <a:bodyPr/>
          <a:lstStyle/>
          <a:p>
            <a:r>
              <a:rPr/>
              <a:t>RCADS separation anxiety disorder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RCADS SAD scale score from the last self-reported RCADS SAD scale score</a:t>
            </a:r>
          </a:p>
        </p:txBody>
      </p:sp>
      <p:sp>
        <p:nvSpPr>
          <p:cNvPr id="3" name="4.7"/>
          <p:cNvSpPr>
            <a:spLocks noGrp="1"/>
          </p:cNvSpPr>
          <p:nvPr>
            <p:ph type="body" sz="quarter" idx="45"/>
          </p:nvPr>
        </p:nvSpPr>
        <p:spPr>
          <a:xfrm>
            <a:off x="0" y="6004240"/>
            <a:ext cx="9905999" cy="369332"/>
          </a:xfrm>
        </p:spPr>
        <p:txBody>
          <a:bodyPr/>
          <a:lstStyle/>
          <a:p>
            <a:r>
              <a:rPr/>
              <a:t>† Piqueras JA, Martín-Vivar M, Sandin B, San Luis C, Pineda D. The Revised Child Anxiety and Depression Scale: A systematic review and reliability generalization meta-analysis. J Affect Disord. 2017;218:153-169</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0.74†</a:t>
            </a:r>
          </a:p>
        </p:txBody>
      </p:sp>
      <p:sp>
        <p:nvSpPr>
          <p:cNvPr id="5" name="4.3"/>
          <p:cNvSpPr>
            <a:spLocks noGrp="1"/>
          </p:cNvSpPr>
          <p:nvPr>
            <p:ph type="body" sz="quarter" idx="37"/>
          </p:nvPr>
        </p:nvSpPr>
        <p:spPr>
          <a:xfrm>
            <a:off x="0" y="2041737"/>
            <a:ext cx="9905999" cy="859696"/>
          </a:xfrm>
        </p:spPr>
        <p:txBody>
          <a:bodyPr/>
          <a:lstStyle/>
          <a:p>
            <a:r>
              <a:rPr/>
              <a:t>Using a reliable change criterion (RCC) of 6.61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6.61</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RCADS SAD scale scores of 46,358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RCADS separation anxiety disorder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2022-09-22T12:02:35Z</dcterms:modified>
</cp:coreProperties>
</file>