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3fee6333.png"/>
<Relationship Id="rId3" Type="http://schemas.openxmlformats.org/officeDocument/2006/relationships/image" Target="../media/file3720e5e6cb9.png"/>
<Relationship Id="rId4" Type="http://schemas.openxmlformats.org/officeDocument/2006/relationships/image" Target="../media/file37206257448f.png"/>
<Relationship Id="rId5" Type="http://schemas.openxmlformats.org/officeDocument/2006/relationships/image" Target="../media/file3720786957e2.png"/>
<Relationship Id="rId6" Type="http://schemas.openxmlformats.org/officeDocument/2006/relationships/image" Target="../media/file372062fa3599.png"/>
<Relationship Id="rId7" Type="http://schemas.openxmlformats.org/officeDocument/2006/relationships/image" Target="../media/file3720289239e3.png"/>
<Relationship Id="rId8" Type="http://schemas.openxmlformats.org/officeDocument/2006/relationships/image" Target="../media/file37206615b5c.png"/>
<Relationship Id="rId9" Type="http://schemas.openxmlformats.org/officeDocument/2006/relationships/image" Target="../media/file37206a3a7f85.png"/>
<Relationship Id="rId10" Type="http://schemas.openxmlformats.org/officeDocument/2006/relationships/image" Target="../media/file37204fe81ade.png"/>
<Relationship Id="rId11" Type="http://schemas.openxmlformats.org/officeDocument/2006/relationships/image" Target="../media/file372056fd72d8.png"/>
<Relationship Id="rId12" Type="http://schemas.openxmlformats.org/officeDocument/2006/relationships/image" Target="../media/file372057ca6074.png"/>
<Relationship Id="rId13" Type="http://schemas.openxmlformats.org/officeDocument/2006/relationships/image" Target="../media/file372014413c53.png"/>
<Relationship Id="rId14" Type="http://schemas.openxmlformats.org/officeDocument/2006/relationships/image" Target="../media/file3720727e44e3.png"/>
<Relationship Id="rId15" Type="http://schemas.openxmlformats.org/officeDocument/2006/relationships/image" Target="../media/file372011b14dcd.png"/>
<Relationship Id="rId16" Type="http://schemas.openxmlformats.org/officeDocument/2006/relationships/image" Target="../media/file3720487351ce.png"/>
<Relationship Id="rId17" Type="http://schemas.openxmlformats.org/officeDocument/2006/relationships/image" Target="../media/file37204d815455.png"/>
<Relationship Id="rId18" Type="http://schemas.openxmlformats.org/officeDocument/2006/relationships/image" Target="../media/file372015f2644f.png"/>
<Relationship Id="rId19" Type="http://schemas.openxmlformats.org/officeDocument/2006/relationships/image" Target="../media/file372010dc4433.png"/>
<Relationship Id="rId20" Type="http://schemas.openxmlformats.org/officeDocument/2006/relationships/image" Target="../media/file3720310f7a5c.png"/>
<Relationship Id="rId21" Type="http://schemas.openxmlformats.org/officeDocument/2006/relationships/image" Target="../media/file37207bbf6090.png"/>
<Relationship Id="rId22" Type="http://schemas.openxmlformats.org/officeDocument/2006/relationships/image" Target="../media/file372029a77fd.png"/>
<Relationship Id="rId23" Type="http://schemas.openxmlformats.org/officeDocument/2006/relationships/image" Target="../media/file3720bc77457.png"/>
<Relationship Id="rId24" Type="http://schemas.openxmlformats.org/officeDocument/2006/relationships/image" Target="../media/file3720e68119c.png"/>
<Relationship Id="rId25" Type="http://schemas.openxmlformats.org/officeDocument/2006/relationships/image" Target="../media/file3720281b6cd7.png"/>
<Relationship Id="rId26" Type="http://schemas.openxmlformats.org/officeDocument/2006/relationships/image" Target="../media/file37203a92721c.png"/>
<Relationship Id="rId27" Type="http://schemas.openxmlformats.org/officeDocument/2006/relationships/image" Target="../media/file372015a72e7c.png"/>
<Relationship Id="rId28" Type="http://schemas.openxmlformats.org/officeDocument/2006/relationships/image" Target="../media/file37203bd83c1e.png"/>
<Relationship Id="rId29" Type="http://schemas.openxmlformats.org/officeDocument/2006/relationships/image" Target="../media/file37207d3429bc.png"/>
<Relationship Id="rId30" Type="http://schemas.openxmlformats.org/officeDocument/2006/relationships/image" Target="../media/file372052fa5e6d.png"/>
<Relationship Id="rId31" Type="http://schemas.openxmlformats.org/officeDocument/2006/relationships/image" Target="../media/file37208b57cb.png"/>
<Relationship Id="rId32" Type="http://schemas.openxmlformats.org/officeDocument/2006/relationships/image" Target="../media/file3720629c5a66.png"/>
<Relationship Id="rId33" Type="http://schemas.openxmlformats.org/officeDocument/2006/relationships/image" Target="../media/file3720194fd32.png"/>
<Relationship Id="rId34" Type="http://schemas.openxmlformats.org/officeDocument/2006/relationships/image" Target="../media/file37202b314935.png"/>
<Relationship Id="rId35" Type="http://schemas.openxmlformats.org/officeDocument/2006/relationships/image" Target="../media/file372054051bb.png"/>
<Relationship Id="rId36" Type="http://schemas.openxmlformats.org/officeDocument/2006/relationships/image" Target="../media/file372079637bd.png"/>
<Relationship Id="rId37" Type="http://schemas.openxmlformats.org/officeDocument/2006/relationships/image" Target="../media/file37202307124b.png"/>
<Relationship Id="rId38" Type="http://schemas.openxmlformats.org/officeDocument/2006/relationships/image" Target="../media/file3720479e7a49.png"/>
<Relationship Id="rId39" Type="http://schemas.openxmlformats.org/officeDocument/2006/relationships/image" Target="../media/file372024ad4858.png"/>
<Relationship Id="rId40" Type="http://schemas.openxmlformats.org/officeDocument/2006/relationships/image" Target="../media/file372013a85e66.png"/>
<Relationship Id="rId41" Type="http://schemas.openxmlformats.org/officeDocument/2006/relationships/image" Target="../media/file372053085cad.png"/>
<Relationship Id="rId42" Type="http://schemas.openxmlformats.org/officeDocument/2006/relationships/image" Target="../media/file3720597d2bcc.png"/>
<Relationship Id="rId43" Type="http://schemas.openxmlformats.org/officeDocument/2006/relationships/image" Target="../media/file372046b63df1.png"/>
<Relationship Id="rId44" Type="http://schemas.openxmlformats.org/officeDocument/2006/relationships/image" Target="../media/file37206458abf.png"/>
<Relationship Id="rId45" Type="http://schemas.openxmlformats.org/officeDocument/2006/relationships/image" Target="../media/file3720294f5820.png"/>
<Relationship Id="rId46" Type="http://schemas.openxmlformats.org/officeDocument/2006/relationships/image" Target="../media/file37201383814.png"/>
<Relationship Id="rId47" Type="http://schemas.openxmlformats.org/officeDocument/2006/relationships/image" Target="../media/file37203e497eb6.png"/>
<Relationship Id="rId48" Type="http://schemas.openxmlformats.org/officeDocument/2006/relationships/image" Target="../media/file37203b3c6aca.png"/>
<Relationship Id="rId49" Type="http://schemas.openxmlformats.org/officeDocument/2006/relationships/image" Target="../media/file37204874cf.png"/>
<Relationship Id="rId50" Type="http://schemas.openxmlformats.org/officeDocument/2006/relationships/image" Target="../media/file37201cc54e31.png"/>
<Relationship Id="rId51" Type="http://schemas.openxmlformats.org/officeDocument/2006/relationships/image" Target="../media/file37207db53ab4.png"/>
<Relationship Id="rId52" Type="http://schemas.openxmlformats.org/officeDocument/2006/relationships/image" Target="../media/file372068aa6b95.png"/>
<Relationship Id="rId53" Type="http://schemas.openxmlformats.org/officeDocument/2006/relationships/image" Target="../media/file3720757954ab.png"/>
<Relationship Id="rId54" Type="http://schemas.openxmlformats.org/officeDocument/2006/relationships/image" Target="../media/file3720778e10a3.png"/>
<Relationship Id="rId55" Type="http://schemas.openxmlformats.org/officeDocument/2006/relationships/image" Target="../media/file372040ae38c3.png"/>
<Relationship Id="rId56" Type="http://schemas.openxmlformats.org/officeDocument/2006/relationships/image" Target="../media/file37205705a18.png"/>
<Relationship Id="rId57" Type="http://schemas.openxmlformats.org/officeDocument/2006/relationships/image" Target="../media/file37207ea527b.png"/>
<Relationship Id="rId58" Type="http://schemas.openxmlformats.org/officeDocument/2006/relationships/image" Target="../media/file3720755d15b3.png"/>
<Relationship Id="rId59" Type="http://schemas.openxmlformats.org/officeDocument/2006/relationships/image" Target="../media/file3720795a8d2.png"/>
<Relationship Id="rId60" Type="http://schemas.openxmlformats.org/officeDocument/2006/relationships/image" Target="../media/file37204d7950f3.png"/>
<Relationship Id="rId61" Type="http://schemas.openxmlformats.org/officeDocument/2006/relationships/image" Target="../media/file37204fe43f0e.png"/>
<Relationship Id="rId62" Type="http://schemas.openxmlformats.org/officeDocument/2006/relationships/image" Target="../media/file372055d714f8.png"/>
<Relationship Id="rId63" Type="http://schemas.openxmlformats.org/officeDocument/2006/relationships/image" Target="../media/file37205fac6024.png"/>
<Relationship Id="rId64" Type="http://schemas.openxmlformats.org/officeDocument/2006/relationships/image" Target="../media/file3720338c608f.png"/>
<Relationship Id="rId65" Type="http://schemas.openxmlformats.org/officeDocument/2006/relationships/image" Target="../media/file37203f2f3d17.png"/>
<Relationship Id="rId66" Type="http://schemas.openxmlformats.org/officeDocument/2006/relationships/image" Target="../media/file372071f92180.png"/>
<Relationship Id="rId67" Type="http://schemas.openxmlformats.org/officeDocument/2006/relationships/image" Target="../media/file372017784def.png"/>
<Relationship Id="rId68" Type="http://schemas.openxmlformats.org/officeDocument/2006/relationships/image" Target="../media/file372050ee336.png"/>
<Relationship Id="rId69" Type="http://schemas.openxmlformats.org/officeDocument/2006/relationships/image" Target="../media/file37201f801837.png"/>
<Relationship Id="rId70" Type="http://schemas.openxmlformats.org/officeDocument/2006/relationships/image" Target="../media/file3720591f2424.png"/>
<Relationship Id="rId71" Type="http://schemas.openxmlformats.org/officeDocument/2006/relationships/image" Target="../media/file37205df6ae5.png"/>
<Relationship Id="rId72" Type="http://schemas.openxmlformats.org/officeDocument/2006/relationships/image" Target="../media/file37206915282.png"/>
<Relationship Id="rId73" Type="http://schemas.openxmlformats.org/officeDocument/2006/relationships/image" Target="../media/file37206cc917a5.png"/>
<Relationship Id="rId74" Type="http://schemas.openxmlformats.org/officeDocument/2006/relationships/image" Target="../media/file372077135d85.png"/>
<Relationship Id="rId75" Type="http://schemas.openxmlformats.org/officeDocument/2006/relationships/image" Target="../media/file372052795a27.png"/>
<Relationship Id="rId76" Type="http://schemas.openxmlformats.org/officeDocument/2006/relationships/image" Target="../media/file3720361e67c2.png"/>
<Relationship Id="rId77" Type="http://schemas.openxmlformats.org/officeDocument/2006/relationships/image" Target="../media/file37206773105.png"/>
<Relationship Id="rId78" Type="http://schemas.openxmlformats.org/officeDocument/2006/relationships/image" Target="../media/file372070a5b29.png"/>
<Relationship Id="rId79" Type="http://schemas.openxmlformats.org/officeDocument/2006/relationships/image" Target="../media/file372034cd661a.png"/>
<Relationship Id="rId80" Type="http://schemas.openxmlformats.org/officeDocument/2006/relationships/image" Target="../media/file37202a7b4bd.png"/>
<Relationship Id="rId81" Type="http://schemas.openxmlformats.org/officeDocument/2006/relationships/image" Target="../media/file372039ed47e6.png"/>
<Relationship Id="rId82" Type="http://schemas.openxmlformats.org/officeDocument/2006/relationships/image" Target="../media/file372028475f4e.png"/>
<Relationship Id="rId83" Type="http://schemas.openxmlformats.org/officeDocument/2006/relationships/image" Target="../media/file3720128837ad.png"/>
<Relationship Id="rId84" Type="http://schemas.openxmlformats.org/officeDocument/2006/relationships/image" Target="../media/file37204e71663.png"/>
<Relationship Id="rId85" Type="http://schemas.openxmlformats.org/officeDocument/2006/relationships/image" Target="../media/file372046b53a66.png"/>
<Relationship Id="rId86" Type="http://schemas.openxmlformats.org/officeDocument/2006/relationships/image" Target="../media/file372060394ed6.png"/>
<Relationship Id="rId87" Type="http://schemas.openxmlformats.org/officeDocument/2006/relationships/image" Target="../media/file372017081a7d.png"/>
<Relationship Id="rId88" Type="http://schemas.openxmlformats.org/officeDocument/2006/relationships/image" Target="../media/file3720261a6e2.png"/>
<Relationship Id="rId89" Type="http://schemas.openxmlformats.org/officeDocument/2006/relationships/image" Target="../media/file37201785f7d.png"/>
<Relationship Id="rId90" Type="http://schemas.openxmlformats.org/officeDocument/2006/relationships/image" Target="../media/file372033b44ce6.png"/>
<Relationship Id="rId91" Type="http://schemas.openxmlformats.org/officeDocument/2006/relationships/image" Target="../media/file372050a6746a.png"/>
<Relationship Id="rId92" Type="http://schemas.openxmlformats.org/officeDocument/2006/relationships/image" Target="../media/file37203bd548a9.png"/>
<Relationship Id="rId93" Type="http://schemas.openxmlformats.org/officeDocument/2006/relationships/image" Target="../media/file372039b0f76.png"/>
<Relationship Id="rId94" Type="http://schemas.openxmlformats.org/officeDocument/2006/relationships/image" Target="../media/file372024a05fa9.png"/>
<Relationship Id="rId95" Type="http://schemas.openxmlformats.org/officeDocument/2006/relationships/image" Target="../media/file372044cb0f.png"/>
<Relationship Id="rId96" Type="http://schemas.openxmlformats.org/officeDocument/2006/relationships/image" Target="../media/file372038a577ca.png"/>
<Relationship Id="rId97" Type="http://schemas.openxmlformats.org/officeDocument/2006/relationships/image" Target="../media/file372014b6308.png"/>
<Relationship Id="rId98" Type="http://schemas.openxmlformats.org/officeDocument/2006/relationships/image" Target="../media/file37203f5adb8.png"/>
<Relationship Id="rId99" Type="http://schemas.openxmlformats.org/officeDocument/2006/relationships/image" Target="../media/file37204bd265a0.png"/>
<Relationship Id="rId100" Type="http://schemas.openxmlformats.org/officeDocument/2006/relationships/image" Target="../media/file372033fd634e.png"/>
<Relationship Id="rId101" Type="http://schemas.openxmlformats.org/officeDocument/2006/relationships/image" Target="../media/file37205de169a0.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25%</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12,971 cases where practitioners indicated that the case is closed, 20% reliably improved, 37% improved (by less than amount considered reliable), 26% did not change, 14% deteriorated (by less than amount considered reliable) and 4%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SDQ impact supplement (SDQ impact) scores of 19,847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4%</a:t>
            </a:r>
          </a:p>
        </p:txBody>
      </p:sp>
      <p:sp>
        <p:nvSpPr>
          <p:cNvPr id="7" name="1.7"/>
          <p:cNvSpPr>
            <a:spLocks noGrp="1"/>
          </p:cNvSpPr>
          <p:nvPr>
            <p:ph type="body" sz="quarter" idx="16"/>
          </p:nvPr>
        </p:nvSpPr>
        <p:spPr>
          <a:xfrm>
            <a:off x="8730570" y="4751422"/>
            <a:ext cx="1080000" cy="184666"/>
          </a:xfrm>
        </p:spPr>
        <p:txBody>
          <a:bodyPr/>
          <a:lstStyle/>
          <a:p>
            <a:r>
              <a:rPr/>
              <a:t>15%</a:t>
            </a:r>
          </a:p>
        </p:txBody>
      </p:sp>
      <p:sp>
        <p:nvSpPr>
          <p:cNvPr id="8" name="1.4"/>
          <p:cNvSpPr>
            <a:spLocks noGrp="1"/>
          </p:cNvSpPr>
          <p:nvPr>
            <p:ph type="body" sz="quarter" idx="19"/>
          </p:nvPr>
        </p:nvSpPr>
        <p:spPr>
          <a:xfrm>
            <a:off x="6458117" y="3563290"/>
            <a:ext cx="1080000" cy="184666"/>
          </a:xfrm>
        </p:spPr>
        <p:txBody>
          <a:bodyPr/>
          <a:lstStyle/>
          <a:p>
            <a:r>
              <a:rPr/>
              <a:t>20%</a:t>
            </a:r>
          </a:p>
        </p:txBody>
      </p:sp>
      <p:sp>
        <p:nvSpPr>
          <p:cNvPr id="9" name="1.5"/>
          <p:cNvSpPr>
            <a:spLocks noGrp="1"/>
          </p:cNvSpPr>
          <p:nvPr>
            <p:ph type="body" sz="quarter" idx="18"/>
          </p:nvPr>
        </p:nvSpPr>
        <p:spPr>
          <a:xfrm>
            <a:off x="8535286" y="3960563"/>
            <a:ext cx="1080000" cy="184666"/>
          </a:xfrm>
        </p:spPr>
        <p:txBody>
          <a:bodyPr/>
          <a:lstStyle/>
          <a:p>
            <a:r>
              <a:rPr/>
              <a:t>36%</a:t>
            </a:r>
          </a:p>
        </p:txBody>
      </p:sp>
      <p:sp>
        <p:nvSpPr>
          <p:cNvPr id="10" name="1.1"/>
          <p:cNvSpPr>
            <a:spLocks noGrp="1"/>
          </p:cNvSpPr>
          <p:nvPr>
            <p:ph type="title"/>
          </p:nvPr>
        </p:nvSpPr>
        <p:spPr>
          <a:xfrm>
            <a:off x="0" y="486000"/>
            <a:ext cx="7861602" cy="783255"/>
          </a:xfrm>
        </p:spPr>
        <p:txBody>
          <a:bodyPr/>
          <a:lstStyle/>
          <a:p>
            <a:r>
              <a:rPr/>
              <a:t>SDQ impact supplement</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3.25 points or more, improved by less than 3.25 points, did not change, deteriorated by less than 3.25 points, and deteriorated by 3.25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SDQ impact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SDQ impact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3.25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3.25 points</a:t>
            </a:r>
          </a:p>
        </p:txBody>
      </p:sp>
      <p:sp>
        <p:nvSpPr>
          <p:cNvPr id="8" name="2.10"/>
          <p:cNvSpPr>
            <a:spLocks noGrp="1"/>
          </p:cNvSpPr>
          <p:nvPr>
            <p:ph type="body" sz="quarter" idx="23"/>
          </p:nvPr>
        </p:nvSpPr>
        <p:spPr>
          <a:xfrm>
            <a:off x="2378909" y="4456534"/>
            <a:ext cx="934744" cy="184666"/>
          </a:xfrm>
        </p:spPr>
        <p:txBody>
          <a:bodyPr/>
          <a:lstStyle/>
          <a:p>
            <a:r>
              <a:rPr/>
              <a:t>7,130</a:t>
            </a:r>
          </a:p>
        </p:txBody>
      </p:sp>
      <p:sp>
        <p:nvSpPr>
          <p:cNvPr id="9" name="2.11"/>
          <p:cNvSpPr>
            <a:spLocks noGrp="1"/>
          </p:cNvSpPr>
          <p:nvPr>
            <p:ph type="body" sz="quarter" idx="24"/>
          </p:nvPr>
        </p:nvSpPr>
        <p:spPr>
          <a:xfrm>
            <a:off x="3088481" y="4456071"/>
            <a:ext cx="934744" cy="184666"/>
          </a:xfrm>
        </p:spPr>
        <p:txBody>
          <a:bodyPr/>
          <a:lstStyle/>
          <a:p>
            <a:r>
              <a:rPr/>
              <a:t>36%</a:t>
            </a:r>
          </a:p>
        </p:txBody>
      </p:sp>
      <p:sp>
        <p:nvSpPr>
          <p:cNvPr id="10" name="2.12"/>
          <p:cNvSpPr>
            <a:spLocks noGrp="1"/>
          </p:cNvSpPr>
          <p:nvPr>
            <p:ph type="body" sz="quarter" idx="26"/>
          </p:nvPr>
        </p:nvSpPr>
        <p:spPr>
          <a:xfrm>
            <a:off x="2378869" y="4881480"/>
            <a:ext cx="934744" cy="184666"/>
          </a:xfrm>
        </p:spPr>
        <p:txBody>
          <a:bodyPr/>
          <a:lstStyle/>
          <a:p>
            <a:r>
              <a:rPr/>
              <a:t>5,034</a:t>
            </a:r>
          </a:p>
        </p:txBody>
      </p:sp>
      <p:sp>
        <p:nvSpPr>
          <p:cNvPr id="11" name="2.15"/>
          <p:cNvSpPr>
            <a:spLocks noGrp="1"/>
          </p:cNvSpPr>
          <p:nvPr>
            <p:ph type="body" sz="quarter" idx="29"/>
          </p:nvPr>
        </p:nvSpPr>
        <p:spPr>
          <a:xfrm>
            <a:off x="2378867" y="5310106"/>
            <a:ext cx="934744" cy="184666"/>
          </a:xfrm>
        </p:spPr>
        <p:txBody>
          <a:bodyPr/>
          <a:lstStyle/>
          <a:p>
            <a:r>
              <a:rPr/>
              <a:t>3,000</a:t>
            </a:r>
          </a:p>
        </p:txBody>
      </p:sp>
      <p:sp>
        <p:nvSpPr>
          <p:cNvPr id="12" name="2.16"/>
          <p:cNvSpPr>
            <a:spLocks noGrp="1"/>
          </p:cNvSpPr>
          <p:nvPr>
            <p:ph type="body" sz="quarter" idx="30"/>
          </p:nvPr>
        </p:nvSpPr>
        <p:spPr>
          <a:xfrm>
            <a:off x="3088482" y="5311299"/>
            <a:ext cx="934744" cy="184666"/>
          </a:xfrm>
        </p:spPr>
        <p:txBody>
          <a:bodyPr/>
          <a:lstStyle/>
          <a:p>
            <a:r>
              <a:rPr/>
              <a:t>15%</a:t>
            </a:r>
          </a:p>
        </p:txBody>
      </p:sp>
      <p:sp>
        <p:nvSpPr>
          <p:cNvPr id="13" name="2.17"/>
          <p:cNvSpPr>
            <a:spLocks noGrp="1"/>
          </p:cNvSpPr>
          <p:nvPr>
            <p:ph type="body" sz="quarter" idx="31"/>
          </p:nvPr>
        </p:nvSpPr>
        <p:spPr>
          <a:xfrm>
            <a:off x="284218" y="5653696"/>
            <a:ext cx="2360492" cy="184666"/>
          </a:xfrm>
        </p:spPr>
        <p:txBody>
          <a:bodyPr/>
          <a:lstStyle/>
          <a:p>
            <a:r>
              <a:rPr/>
              <a:t>Deteriorated by 3.25 points or more –</a:t>
            </a:r>
          </a:p>
        </p:txBody>
      </p:sp>
      <p:sp>
        <p:nvSpPr>
          <p:cNvPr id="14" name="2.18"/>
          <p:cNvSpPr>
            <a:spLocks noGrp="1"/>
          </p:cNvSpPr>
          <p:nvPr>
            <p:ph type="body" sz="quarter" idx="32"/>
          </p:nvPr>
        </p:nvSpPr>
        <p:spPr>
          <a:xfrm>
            <a:off x="2378867" y="5737585"/>
            <a:ext cx="934744" cy="184666"/>
          </a:xfrm>
        </p:spPr>
        <p:txBody>
          <a:bodyPr/>
          <a:lstStyle/>
          <a:p>
            <a:r>
              <a:rPr/>
              <a:t>792</a:t>
            </a:r>
          </a:p>
        </p:txBody>
      </p:sp>
      <p:sp>
        <p:nvSpPr>
          <p:cNvPr id="15" name="2.20"/>
          <p:cNvSpPr>
            <a:spLocks noGrp="1"/>
          </p:cNvSpPr>
          <p:nvPr>
            <p:ph type="body" sz="quarter" idx="34"/>
          </p:nvPr>
        </p:nvSpPr>
        <p:spPr>
          <a:xfrm>
            <a:off x="2378867" y="6080115"/>
            <a:ext cx="934744" cy="184666"/>
          </a:xfrm>
        </p:spPr>
        <p:txBody>
          <a:bodyPr/>
          <a:lstStyle/>
          <a:p>
            <a:r>
              <a:rPr/>
              <a:t>19,847</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SDQ impact data with CORC data</a:t>
            </a:r>
          </a:p>
        </p:txBody>
      </p:sp>
      <p:sp>
        <p:nvSpPr>
          <p:cNvPr id="17" name="2.19"/>
          <p:cNvSpPr>
            <a:spLocks noGrp="1"/>
          </p:cNvSpPr>
          <p:nvPr>
            <p:ph type="body" sz="quarter" idx="33"/>
          </p:nvPr>
        </p:nvSpPr>
        <p:spPr>
          <a:xfrm>
            <a:off x="3087836" y="5736966"/>
            <a:ext cx="934744" cy="184666"/>
          </a:xfrm>
        </p:spPr>
        <p:txBody>
          <a:bodyPr/>
          <a:lstStyle/>
          <a:p>
            <a:r>
              <a:rPr/>
              <a:t>4%</a:t>
            </a:r>
          </a:p>
        </p:txBody>
      </p:sp>
      <p:sp>
        <p:nvSpPr>
          <p:cNvPr id="18" name="2.7"/>
          <p:cNvSpPr>
            <a:spLocks noGrp="1"/>
          </p:cNvSpPr>
          <p:nvPr>
            <p:ph type="body" sz="quarter" idx="20"/>
          </p:nvPr>
        </p:nvSpPr>
        <p:spPr>
          <a:xfrm>
            <a:off x="2378869" y="4029855"/>
            <a:ext cx="934744" cy="184666"/>
          </a:xfrm>
        </p:spPr>
        <p:txBody>
          <a:bodyPr/>
          <a:lstStyle/>
          <a:p>
            <a:r>
              <a:rPr/>
              <a:t>3,891</a:t>
            </a:r>
          </a:p>
        </p:txBody>
      </p:sp>
      <p:sp>
        <p:nvSpPr>
          <p:cNvPr id="19" name="2.8"/>
          <p:cNvSpPr>
            <a:spLocks noGrp="1"/>
          </p:cNvSpPr>
          <p:nvPr>
            <p:ph type="body" sz="quarter" idx="21"/>
          </p:nvPr>
        </p:nvSpPr>
        <p:spPr>
          <a:xfrm>
            <a:off x="3088481" y="4029855"/>
            <a:ext cx="934744" cy="184666"/>
          </a:xfrm>
        </p:spPr>
        <p:txBody>
          <a:bodyPr/>
          <a:lstStyle/>
          <a:p>
            <a:r>
              <a:rPr/>
              <a:t>20%</a:t>
            </a:r>
          </a:p>
        </p:txBody>
      </p:sp>
      <p:sp>
        <p:nvSpPr>
          <p:cNvPr id="20" name="2.13"/>
          <p:cNvSpPr>
            <a:spLocks noGrp="1"/>
          </p:cNvSpPr>
          <p:nvPr>
            <p:ph type="body" sz="quarter" idx="27"/>
          </p:nvPr>
        </p:nvSpPr>
        <p:spPr>
          <a:xfrm>
            <a:off x="3087836" y="4883578"/>
            <a:ext cx="934744" cy="184666"/>
          </a:xfrm>
        </p:spPr>
        <p:txBody>
          <a:bodyPr/>
          <a:lstStyle/>
          <a:p>
            <a:r>
              <a:rPr/>
              <a:t>25%</a:t>
            </a:r>
          </a:p>
        </p:txBody>
      </p:sp>
      <p:sp>
        <p:nvSpPr>
          <p:cNvPr id="21" name="2.14"/>
          <p:cNvSpPr>
            <a:spLocks noGrp="1"/>
          </p:cNvSpPr>
          <p:nvPr>
            <p:ph type="body" sz="quarter" idx="28"/>
          </p:nvPr>
        </p:nvSpPr>
        <p:spPr>
          <a:xfrm>
            <a:off x="284219" y="5311238"/>
            <a:ext cx="2360492" cy="184666"/>
          </a:xfrm>
        </p:spPr>
        <p:txBody>
          <a:bodyPr/>
          <a:lstStyle/>
          <a:p>
            <a:r>
              <a:rPr/>
              <a:t>Deteriorated by less than 3.25 points</a:t>
            </a:r>
          </a:p>
        </p:txBody>
      </p:sp>
      <p:sp>
        <p:nvSpPr>
          <p:cNvPr id="22" name="2.1"/>
          <p:cNvSpPr>
            <a:spLocks noGrp="1"/>
          </p:cNvSpPr>
          <p:nvPr>
            <p:ph type="title"/>
          </p:nvPr>
        </p:nvSpPr>
        <p:spPr>
          <a:xfrm>
            <a:off x="0" y="486000"/>
            <a:ext cx="7861602" cy="783255"/>
          </a:xfrm>
        </p:spPr>
        <p:txBody>
          <a:bodyPr/>
          <a:lstStyle/>
          <a:p>
            <a:r>
              <a:rPr/>
              <a:t>SDQ impact supplement</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31%</a:t>
            </a:r>
          </a:p>
        </p:txBody>
      </p:sp>
      <p:sp>
        <p:nvSpPr>
          <p:cNvPr id="3" name="3.9"/>
          <p:cNvSpPr>
            <a:spLocks noGrp="1"/>
          </p:cNvSpPr>
          <p:nvPr>
            <p:ph type="body" sz="quarter" idx="41"/>
          </p:nvPr>
        </p:nvSpPr>
        <p:spPr>
          <a:xfrm>
            <a:off x="1075527" y="5445222"/>
            <a:ext cx="934744" cy="184666"/>
          </a:xfrm>
        </p:spPr>
        <p:txBody>
          <a:bodyPr/>
          <a:lstStyle/>
          <a:p>
            <a:r>
              <a:rPr/>
              <a:t>41%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7%</a:t>
            </a:r>
          </a:p>
        </p:txBody>
      </p:sp>
      <p:sp>
        <p:nvSpPr>
          <p:cNvPr id="7" name="3.3"/>
          <p:cNvSpPr>
            <a:spLocks noGrp="1"/>
          </p:cNvSpPr>
          <p:nvPr>
            <p:ph type="body" sz="quarter" idx="20"/>
          </p:nvPr>
        </p:nvSpPr>
        <p:spPr>
          <a:xfrm>
            <a:off x="1075532" y="3394667"/>
            <a:ext cx="934744" cy="184666"/>
          </a:xfrm>
        </p:spPr>
        <p:txBody>
          <a:bodyPr/>
          <a:lstStyle/>
          <a:p>
            <a:r>
              <a:rPr/>
              <a:t>15%</a:t>
            </a:r>
          </a:p>
        </p:txBody>
      </p:sp>
      <p:sp>
        <p:nvSpPr>
          <p:cNvPr id="8" name="3.4"/>
          <p:cNvSpPr>
            <a:spLocks noGrp="1"/>
          </p:cNvSpPr>
          <p:nvPr>
            <p:ph type="body" sz="quarter" idx="36"/>
          </p:nvPr>
        </p:nvSpPr>
        <p:spPr>
          <a:xfrm>
            <a:off x="1075529" y="3654222"/>
            <a:ext cx="934744" cy="184666"/>
          </a:xfrm>
        </p:spPr>
        <p:txBody>
          <a:bodyPr/>
          <a:lstStyle/>
          <a:p>
            <a:r>
              <a:rPr/>
              <a:t>54%</a:t>
            </a:r>
          </a:p>
        </p:txBody>
      </p:sp>
      <p:sp>
        <p:nvSpPr>
          <p:cNvPr id="9" name="3.8"/>
          <p:cNvSpPr>
            <a:spLocks noGrp="1"/>
          </p:cNvSpPr>
          <p:nvPr>
            <p:ph type="body" sz="quarter" idx="40"/>
          </p:nvPr>
        </p:nvSpPr>
        <p:spPr>
          <a:xfrm>
            <a:off x="1075527" y="5184013"/>
            <a:ext cx="934744" cy="184666"/>
          </a:xfrm>
        </p:spPr>
        <p:txBody>
          <a:bodyPr/>
          <a:lstStyle/>
          <a:p>
            <a:r>
              <a:rPr/>
              <a:t>59%</a:t>
            </a:r>
          </a:p>
        </p:txBody>
      </p:sp>
      <p:sp>
        <p:nvSpPr>
          <p:cNvPr id="10" name="3.22"/>
          <p:cNvSpPr>
            <a:spLocks noGrp="1"/>
          </p:cNvSpPr>
          <p:nvPr>
            <p:ph type="body" sz="quarter" idx="54"/>
          </p:nvPr>
        </p:nvSpPr>
        <p:spPr>
          <a:xfrm>
            <a:off x="8358339" y="5182027"/>
            <a:ext cx="934744" cy="184666"/>
          </a:xfrm>
        </p:spPr>
        <p:txBody>
          <a:bodyPr/>
          <a:lstStyle/>
          <a:p>
            <a:r>
              <a:rPr/>
              <a:t>51%</a:t>
            </a:r>
          </a:p>
        </p:txBody>
      </p:sp>
      <p:sp>
        <p:nvSpPr>
          <p:cNvPr id="11" name="3.23"/>
          <p:cNvSpPr>
            <a:spLocks noGrp="1"/>
          </p:cNvSpPr>
          <p:nvPr>
            <p:ph type="body" sz="quarter" idx="55"/>
          </p:nvPr>
        </p:nvSpPr>
        <p:spPr>
          <a:xfrm>
            <a:off x="8358339" y="5442713"/>
            <a:ext cx="934744" cy="184666"/>
          </a:xfrm>
        </p:spPr>
        <p:txBody>
          <a:bodyPr/>
          <a:lstStyle/>
          <a:p>
            <a:r>
              <a:rPr/>
              <a:t>12%</a:t>
            </a:r>
          </a:p>
        </p:txBody>
      </p:sp>
      <p:sp>
        <p:nvSpPr>
          <p:cNvPr id="12" name="3.24"/>
          <p:cNvSpPr>
            <a:spLocks noGrp="1"/>
          </p:cNvSpPr>
          <p:nvPr>
            <p:ph type="body" sz="quarter" idx="56"/>
          </p:nvPr>
        </p:nvSpPr>
        <p:spPr>
          <a:xfrm>
            <a:off x="8358334" y="5702319"/>
            <a:ext cx="934744" cy="184666"/>
          </a:xfrm>
        </p:spPr>
        <p:txBody>
          <a:bodyPr/>
          <a:lstStyle/>
          <a:p>
            <a:r>
              <a:rPr/>
              <a:t>15%</a:t>
            </a:r>
          </a:p>
        </p:txBody>
      </p:sp>
      <p:sp>
        <p:nvSpPr>
          <p:cNvPr id="13" name="3.15"/>
          <p:cNvSpPr>
            <a:spLocks noGrp="1"/>
          </p:cNvSpPr>
          <p:nvPr>
            <p:ph type="body" sz="quarter" idx="47"/>
          </p:nvPr>
        </p:nvSpPr>
        <p:spPr>
          <a:xfrm>
            <a:off x="5573710" y="5329261"/>
            <a:ext cx="934744" cy="184666"/>
          </a:xfrm>
        </p:spPr>
        <p:txBody>
          <a:bodyPr/>
          <a:lstStyle/>
          <a:p>
            <a:r>
              <a:rPr/>
              <a:t>61%</a:t>
            </a:r>
          </a:p>
        </p:txBody>
      </p:sp>
      <p:sp>
        <p:nvSpPr>
          <p:cNvPr id="14" name="3.16"/>
          <p:cNvSpPr>
            <a:spLocks noGrp="1"/>
          </p:cNvSpPr>
          <p:nvPr>
            <p:ph type="body" sz="quarter" idx="48"/>
          </p:nvPr>
        </p:nvSpPr>
        <p:spPr>
          <a:xfrm>
            <a:off x="5573710" y="5694653"/>
            <a:ext cx="934744" cy="184666"/>
          </a:xfrm>
        </p:spPr>
        <p:txBody>
          <a:bodyPr/>
          <a:lstStyle/>
          <a:p>
            <a:r>
              <a:rPr/>
              <a:t>20%</a:t>
            </a:r>
          </a:p>
        </p:txBody>
      </p:sp>
      <p:sp>
        <p:nvSpPr>
          <p:cNvPr id="15" name="3.17"/>
          <p:cNvSpPr>
            <a:spLocks noGrp="1"/>
          </p:cNvSpPr>
          <p:nvPr>
            <p:ph type="body" sz="quarter" idx="49"/>
          </p:nvPr>
        </p:nvSpPr>
        <p:spPr>
          <a:xfrm>
            <a:off x="8358334" y="3228611"/>
            <a:ext cx="934744" cy="184666"/>
          </a:xfrm>
        </p:spPr>
        <p:txBody>
          <a:bodyPr/>
          <a:lstStyle/>
          <a:p>
            <a:r>
              <a:rPr/>
              <a:t>65%</a:t>
            </a:r>
          </a:p>
        </p:txBody>
      </p:sp>
      <p:sp>
        <p:nvSpPr>
          <p:cNvPr id="16" name="3.18"/>
          <p:cNvSpPr>
            <a:spLocks noGrp="1"/>
          </p:cNvSpPr>
          <p:nvPr>
            <p:ph type="body" sz="quarter" idx="50"/>
          </p:nvPr>
        </p:nvSpPr>
        <p:spPr>
          <a:xfrm>
            <a:off x="8355953" y="3484619"/>
            <a:ext cx="934744" cy="184666"/>
          </a:xfrm>
        </p:spPr>
        <p:txBody>
          <a:bodyPr/>
          <a:lstStyle/>
          <a:p>
            <a:r>
              <a:rPr/>
              <a:t>19%</a:t>
            </a:r>
          </a:p>
        </p:txBody>
      </p:sp>
      <p:sp>
        <p:nvSpPr>
          <p:cNvPr id="17" name="3.21"/>
          <p:cNvSpPr>
            <a:spLocks noGrp="1"/>
          </p:cNvSpPr>
          <p:nvPr>
            <p:ph type="body" sz="quarter" idx="53"/>
          </p:nvPr>
        </p:nvSpPr>
        <p:spPr>
          <a:xfrm>
            <a:off x="8358333" y="4922969"/>
            <a:ext cx="934744" cy="184666"/>
          </a:xfrm>
        </p:spPr>
        <p:txBody>
          <a:bodyPr/>
          <a:lstStyle/>
          <a:p>
            <a:r>
              <a:rPr/>
              <a:t>21%</a:t>
            </a:r>
          </a:p>
        </p:txBody>
      </p:sp>
      <p:sp>
        <p:nvSpPr>
          <p:cNvPr id="18" name="3.2"/>
          <p:cNvSpPr>
            <a:spLocks noGrp="1"/>
          </p:cNvSpPr>
          <p:nvPr>
            <p:ph type="body" sz="quarter" idx="35"/>
          </p:nvPr>
        </p:nvSpPr>
        <p:spPr>
          <a:xfrm>
            <a:off x="2381" y="2216083"/>
            <a:ext cx="9905999" cy="859696"/>
          </a:xfrm>
        </p:spPr>
        <p:txBody>
          <a:bodyPr/>
          <a:lstStyle/>
          <a:p>
            <a:r>
              <a:rPr/>
              <a:t>The sample used consisted of the 19,847 CYP who completed the SDQ impact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5%</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1%</a:t>
            </a:r>
          </a:p>
        </p:txBody>
      </p:sp>
      <p:sp>
        <p:nvSpPr>
          <p:cNvPr id="23" name="3.14"/>
          <p:cNvSpPr>
            <a:spLocks noGrp="1"/>
          </p:cNvSpPr>
          <p:nvPr>
            <p:ph type="body" sz="quarter" idx="46"/>
          </p:nvPr>
        </p:nvSpPr>
        <p:spPr>
          <a:xfrm>
            <a:off x="5573710" y="4878259"/>
            <a:ext cx="934744" cy="184666"/>
          </a:xfrm>
        </p:spPr>
        <p:txBody>
          <a:bodyPr/>
          <a:lstStyle/>
          <a:p>
            <a:r>
              <a:rPr/>
              <a:t>3%</a:t>
            </a:r>
          </a:p>
        </p:txBody>
      </p:sp>
      <p:sp>
        <p:nvSpPr>
          <p:cNvPr id="24" name="3.19"/>
          <p:cNvSpPr>
            <a:spLocks noGrp="1"/>
          </p:cNvSpPr>
          <p:nvPr>
            <p:ph type="body" sz="quarter" idx="51"/>
          </p:nvPr>
        </p:nvSpPr>
        <p:spPr>
          <a:xfrm>
            <a:off x="8358334" y="3744174"/>
            <a:ext cx="934744" cy="184666"/>
          </a:xfrm>
        </p:spPr>
        <p:txBody>
          <a:bodyPr/>
          <a:lstStyle/>
          <a:p>
            <a:r>
              <a:rPr/>
              <a:t>15%</a:t>
            </a:r>
          </a:p>
        </p:txBody>
      </p:sp>
      <p:sp>
        <p:nvSpPr>
          <p:cNvPr id="25" name="3.1"/>
          <p:cNvSpPr>
            <a:spLocks noGrp="1"/>
          </p:cNvSpPr>
          <p:nvPr>
            <p:ph type="title"/>
          </p:nvPr>
        </p:nvSpPr>
        <p:spPr>
          <a:xfrm>
            <a:off x="0" y="486000"/>
            <a:ext cx="7861602" cy="783255"/>
          </a:xfrm>
        </p:spPr>
        <p:txBody>
          <a:bodyPr/>
          <a:lstStyle/>
          <a:p>
            <a:r>
              <a:rPr/>
              <a:t>SDQ impact supplement</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SDQ impact score from the last self-reported SDQ impact score</a:t>
            </a:r>
          </a:p>
        </p:txBody>
      </p:sp>
      <p:sp>
        <p:nvSpPr>
          <p:cNvPr id="3" name="4.7"/>
          <p:cNvSpPr>
            <a:spLocks noGrp="1"/>
          </p:cNvSpPr>
          <p:nvPr>
            <p:ph type="body" sz="quarter" idx="45"/>
          </p:nvPr>
        </p:nvSpPr>
        <p:spPr>
          <a:xfrm>
            <a:off x="0" y="6004240"/>
            <a:ext cx="9905999" cy="369332"/>
          </a:xfrm>
        </p:spPr>
        <p:txBody>
          <a:bodyPr/>
          <a:lstStyle/>
          <a:p>
            <a:r>
              <a:rPr/>
              <a:t>† Goodman R. Psychometric properties of the strengths and difficulties questionnaire. J Am Acad Child Adolesc Psychiatry. 2001;40(11):1337-1345</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0.81†</a:t>
            </a:r>
          </a:p>
        </p:txBody>
      </p:sp>
      <p:sp>
        <p:nvSpPr>
          <p:cNvPr id="5" name="4.3"/>
          <p:cNvSpPr>
            <a:spLocks noGrp="1"/>
          </p:cNvSpPr>
          <p:nvPr>
            <p:ph type="body" sz="quarter" idx="37"/>
          </p:nvPr>
        </p:nvSpPr>
        <p:spPr>
          <a:xfrm>
            <a:off x="0" y="2041737"/>
            <a:ext cx="9905999" cy="859696"/>
          </a:xfrm>
        </p:spPr>
        <p:txBody>
          <a:bodyPr/>
          <a:lstStyle/>
          <a:p>
            <a:r>
              <a:rPr/>
              <a:t>Using a reliable change criterion (RCC) of 3.25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3.25</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SDQ impact scores of 109,620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SDQ impact supplement</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2022-09-22T12:02:56Z</dcterms:modified>
</cp:coreProperties>
</file>