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7a2d2ad8.png"/>
<Relationship Id="rId3" Type="http://schemas.openxmlformats.org/officeDocument/2006/relationships/image" Target="../media/file37207a303f17.png"/>
<Relationship Id="rId4" Type="http://schemas.openxmlformats.org/officeDocument/2006/relationships/image" Target="../media/file372028157b3c.png"/>
<Relationship Id="rId5" Type="http://schemas.openxmlformats.org/officeDocument/2006/relationships/image" Target="../media/file37206c374a1d.png"/>
<Relationship Id="rId6" Type="http://schemas.openxmlformats.org/officeDocument/2006/relationships/image" Target="../media/file37204851207.png"/>
<Relationship Id="rId7" Type="http://schemas.openxmlformats.org/officeDocument/2006/relationships/image" Target="../media/file37203f515f40.png"/>
<Relationship Id="rId8" Type="http://schemas.openxmlformats.org/officeDocument/2006/relationships/image" Target="../media/file37204b9c36c2.png"/>
<Relationship Id="rId9" Type="http://schemas.openxmlformats.org/officeDocument/2006/relationships/image" Target="../media/file3720d1e2730.png"/>
<Relationship Id="rId10" Type="http://schemas.openxmlformats.org/officeDocument/2006/relationships/image" Target="../media/file372044441c21.png"/>
<Relationship Id="rId11" Type="http://schemas.openxmlformats.org/officeDocument/2006/relationships/image" Target="../media/file372063a4100c.png"/>
<Relationship Id="rId12" Type="http://schemas.openxmlformats.org/officeDocument/2006/relationships/image" Target="../media/file372025c4633d.png"/>
<Relationship Id="rId13" Type="http://schemas.openxmlformats.org/officeDocument/2006/relationships/image" Target="../media/file37201113461d.png"/>
<Relationship Id="rId14" Type="http://schemas.openxmlformats.org/officeDocument/2006/relationships/image" Target="../media/file37204f507ae6.png"/>
<Relationship Id="rId15" Type="http://schemas.openxmlformats.org/officeDocument/2006/relationships/image" Target="../media/file37204bbb4147.png"/>
<Relationship Id="rId16" Type="http://schemas.openxmlformats.org/officeDocument/2006/relationships/image" Target="../media/file3720422721a8.png"/>
<Relationship Id="rId17" Type="http://schemas.openxmlformats.org/officeDocument/2006/relationships/image" Target="../media/file372078294ffb.png"/>
<Relationship Id="rId18" Type="http://schemas.openxmlformats.org/officeDocument/2006/relationships/image" Target="../media/file37204dd66be9.png"/>
<Relationship Id="rId19" Type="http://schemas.openxmlformats.org/officeDocument/2006/relationships/image" Target="../media/file3720321b5758.png"/>
<Relationship Id="rId20" Type="http://schemas.openxmlformats.org/officeDocument/2006/relationships/image" Target="../media/file37204bc6506f.png"/>
<Relationship Id="rId21" Type="http://schemas.openxmlformats.org/officeDocument/2006/relationships/image" Target="../media/file37206e72a78.png"/>
<Relationship Id="rId22" Type="http://schemas.openxmlformats.org/officeDocument/2006/relationships/image" Target="../media/file3720129f69cb.png"/>
<Relationship Id="rId23" Type="http://schemas.openxmlformats.org/officeDocument/2006/relationships/image" Target="../media/file372037b711bf.png"/>
<Relationship Id="rId24" Type="http://schemas.openxmlformats.org/officeDocument/2006/relationships/image" Target="../media/file37205ecd432.png"/>
<Relationship Id="rId25" Type="http://schemas.openxmlformats.org/officeDocument/2006/relationships/image" Target="../media/file37205bf343d9.png"/>
<Relationship Id="rId26" Type="http://schemas.openxmlformats.org/officeDocument/2006/relationships/image" Target="../media/file3720631e2dc.png"/>
<Relationship Id="rId27" Type="http://schemas.openxmlformats.org/officeDocument/2006/relationships/image" Target="../media/file372044f636c4.png"/>
<Relationship Id="rId28" Type="http://schemas.openxmlformats.org/officeDocument/2006/relationships/image" Target="../media/file37207e5d7f28.png"/>
<Relationship Id="rId29" Type="http://schemas.openxmlformats.org/officeDocument/2006/relationships/image" Target="../media/file37206ad94cee.png"/>
<Relationship Id="rId30" Type="http://schemas.openxmlformats.org/officeDocument/2006/relationships/image" Target="../media/file372030d714a9.png"/>
<Relationship Id="rId31" Type="http://schemas.openxmlformats.org/officeDocument/2006/relationships/image" Target="../media/file372037c35abf.png"/>
<Relationship Id="rId32" Type="http://schemas.openxmlformats.org/officeDocument/2006/relationships/image" Target="../media/file372019dd58b1.png"/>
<Relationship Id="rId33" Type="http://schemas.openxmlformats.org/officeDocument/2006/relationships/image" Target="../media/file37206a7b960.png"/>
<Relationship Id="rId34" Type="http://schemas.openxmlformats.org/officeDocument/2006/relationships/image" Target="../media/file372029811fed.png"/>
<Relationship Id="rId35" Type="http://schemas.openxmlformats.org/officeDocument/2006/relationships/image" Target="../media/file37201f1b2d99.png"/>
<Relationship Id="rId36" Type="http://schemas.openxmlformats.org/officeDocument/2006/relationships/image" Target="../media/file3720115a5a8b.png"/>
<Relationship Id="rId37" Type="http://schemas.openxmlformats.org/officeDocument/2006/relationships/image" Target="../media/file372059a452f3.png"/>
<Relationship Id="rId38" Type="http://schemas.openxmlformats.org/officeDocument/2006/relationships/image" Target="../media/file372067771c6c.png"/>
<Relationship Id="rId39" Type="http://schemas.openxmlformats.org/officeDocument/2006/relationships/image" Target="../media/file372048b1cea.png"/>
<Relationship Id="rId40" Type="http://schemas.openxmlformats.org/officeDocument/2006/relationships/image" Target="../media/file37206c662d33.png"/>
<Relationship Id="rId41" Type="http://schemas.openxmlformats.org/officeDocument/2006/relationships/image" Target="../media/file37206a6602c.png"/>
<Relationship Id="rId42" Type="http://schemas.openxmlformats.org/officeDocument/2006/relationships/image" Target="../media/file37202fee2837.png"/>
<Relationship Id="rId43" Type="http://schemas.openxmlformats.org/officeDocument/2006/relationships/image" Target="../media/file3720290f2d41.png"/>
<Relationship Id="rId44" Type="http://schemas.openxmlformats.org/officeDocument/2006/relationships/image" Target="../media/file37207b0440eb.png"/>
<Relationship Id="rId45" Type="http://schemas.openxmlformats.org/officeDocument/2006/relationships/image" Target="../media/file372017ae12d6.png"/>
<Relationship Id="rId46" Type="http://schemas.openxmlformats.org/officeDocument/2006/relationships/image" Target="../media/file3720107821d6.png"/>
<Relationship Id="rId47" Type="http://schemas.openxmlformats.org/officeDocument/2006/relationships/image" Target="../media/file37202ac6115.png"/>
<Relationship Id="rId48" Type="http://schemas.openxmlformats.org/officeDocument/2006/relationships/image" Target="../media/file37205c1c74e9.png"/>
<Relationship Id="rId49" Type="http://schemas.openxmlformats.org/officeDocument/2006/relationships/image" Target="../media/file372071e8702.png"/>
<Relationship Id="rId50" Type="http://schemas.openxmlformats.org/officeDocument/2006/relationships/image" Target="../media/file3720514330dc.png"/>
<Relationship Id="rId51" Type="http://schemas.openxmlformats.org/officeDocument/2006/relationships/image" Target="../media/file3720351f17e1.png"/>
<Relationship Id="rId52" Type="http://schemas.openxmlformats.org/officeDocument/2006/relationships/image" Target="../media/file372068f4522c.png"/>
<Relationship Id="rId53" Type="http://schemas.openxmlformats.org/officeDocument/2006/relationships/image" Target="../media/file372059ea6edb.png"/>
<Relationship Id="rId54" Type="http://schemas.openxmlformats.org/officeDocument/2006/relationships/image" Target="../media/file372015af7460.png"/>
<Relationship Id="rId55" Type="http://schemas.openxmlformats.org/officeDocument/2006/relationships/image" Target="../media/file37203edb3e2.png"/>
<Relationship Id="rId56" Type="http://schemas.openxmlformats.org/officeDocument/2006/relationships/image" Target="../media/file37204936437f.png"/>
<Relationship Id="rId57" Type="http://schemas.openxmlformats.org/officeDocument/2006/relationships/image" Target="../media/file37204be03bee.png"/>
<Relationship Id="rId58" Type="http://schemas.openxmlformats.org/officeDocument/2006/relationships/image" Target="../media/file372028a32e4.png"/>
<Relationship Id="rId59" Type="http://schemas.openxmlformats.org/officeDocument/2006/relationships/image" Target="../media/file37205776901.png"/>
<Relationship Id="rId60" Type="http://schemas.openxmlformats.org/officeDocument/2006/relationships/image" Target="../media/file372076f681e.png"/>
<Relationship Id="rId61" Type="http://schemas.openxmlformats.org/officeDocument/2006/relationships/image" Target="../media/file37206e084a5b.png"/>
<Relationship Id="rId62" Type="http://schemas.openxmlformats.org/officeDocument/2006/relationships/image" Target="../media/file3720562c1b1a.png"/>
<Relationship Id="rId63" Type="http://schemas.openxmlformats.org/officeDocument/2006/relationships/image" Target="../media/file372057a2b64.png"/>
<Relationship Id="rId64" Type="http://schemas.openxmlformats.org/officeDocument/2006/relationships/image" Target="../media/file37203e4d3283.png"/>
<Relationship Id="rId65" Type="http://schemas.openxmlformats.org/officeDocument/2006/relationships/image" Target="../media/file372023f43663.png"/>
<Relationship Id="rId66" Type="http://schemas.openxmlformats.org/officeDocument/2006/relationships/image" Target="../media/file372057e2591e.png"/>
<Relationship Id="rId67" Type="http://schemas.openxmlformats.org/officeDocument/2006/relationships/image" Target="../media/file372014484825.png"/>
<Relationship Id="rId68" Type="http://schemas.openxmlformats.org/officeDocument/2006/relationships/image" Target="../media/file372047ea58e1.png"/>
<Relationship Id="rId69" Type="http://schemas.openxmlformats.org/officeDocument/2006/relationships/image" Target="../media/file37202d1238e9.png"/>
<Relationship Id="rId70" Type="http://schemas.openxmlformats.org/officeDocument/2006/relationships/image" Target="../media/file37203d9a778b.png"/>
<Relationship Id="rId71" Type="http://schemas.openxmlformats.org/officeDocument/2006/relationships/image" Target="../media/file3720136b9.png"/>
<Relationship Id="rId72" Type="http://schemas.openxmlformats.org/officeDocument/2006/relationships/image" Target="../media/file372023d30c0.png"/>
<Relationship Id="rId73" Type="http://schemas.openxmlformats.org/officeDocument/2006/relationships/image" Target="../media/file37205cfa5b59.png"/>
<Relationship Id="rId74" Type="http://schemas.openxmlformats.org/officeDocument/2006/relationships/image" Target="../media/file37205fdc1802.png"/>
<Relationship Id="rId75" Type="http://schemas.openxmlformats.org/officeDocument/2006/relationships/image" Target="../media/file37205de54572.png"/>
<Relationship Id="rId76" Type="http://schemas.openxmlformats.org/officeDocument/2006/relationships/image" Target="../media/file372040a02345.png"/>
<Relationship Id="rId77" Type="http://schemas.openxmlformats.org/officeDocument/2006/relationships/image" Target="../media/file3720600c76f.png"/>
<Relationship Id="rId78" Type="http://schemas.openxmlformats.org/officeDocument/2006/relationships/image" Target="../media/file37204d9f4291.png"/>
<Relationship Id="rId79" Type="http://schemas.openxmlformats.org/officeDocument/2006/relationships/image" Target="../media/file372033c137b4.png"/>
<Relationship Id="rId80" Type="http://schemas.openxmlformats.org/officeDocument/2006/relationships/image" Target="../media/file37202c077ba2.png"/>
<Relationship Id="rId81" Type="http://schemas.openxmlformats.org/officeDocument/2006/relationships/image" Target="../media/file372022cf6b71.png"/>
<Relationship Id="rId82" Type="http://schemas.openxmlformats.org/officeDocument/2006/relationships/image" Target="../media/file37204ad73f8c.png"/>
<Relationship Id="rId83" Type="http://schemas.openxmlformats.org/officeDocument/2006/relationships/image" Target="../media/file37206ce54b.png"/>
<Relationship Id="rId84" Type="http://schemas.openxmlformats.org/officeDocument/2006/relationships/image" Target="../media/file372024bf2529.png"/>
<Relationship Id="rId85" Type="http://schemas.openxmlformats.org/officeDocument/2006/relationships/image" Target="../media/file372056985f4b.png"/>
<Relationship Id="rId86" Type="http://schemas.openxmlformats.org/officeDocument/2006/relationships/image" Target="../media/file3720593c2342.png"/>
<Relationship Id="rId87" Type="http://schemas.openxmlformats.org/officeDocument/2006/relationships/image" Target="../media/file3720f1e4671.png"/>
<Relationship Id="rId88" Type="http://schemas.openxmlformats.org/officeDocument/2006/relationships/image" Target="../media/file372078ad291.png"/>
<Relationship Id="rId89" Type="http://schemas.openxmlformats.org/officeDocument/2006/relationships/image" Target="../media/file372031fe6b13.png"/>
<Relationship Id="rId90" Type="http://schemas.openxmlformats.org/officeDocument/2006/relationships/image" Target="../media/file372068e65722.png"/>
<Relationship Id="rId91" Type="http://schemas.openxmlformats.org/officeDocument/2006/relationships/image" Target="../media/file3720684077f1.png"/>
<Relationship Id="rId92" Type="http://schemas.openxmlformats.org/officeDocument/2006/relationships/image" Target="../media/file3720559e3bd9.png"/>
<Relationship Id="rId93" Type="http://schemas.openxmlformats.org/officeDocument/2006/relationships/image" Target="../media/file37206f904375.png"/>
<Relationship Id="rId94" Type="http://schemas.openxmlformats.org/officeDocument/2006/relationships/image" Target="../media/file3720322b1fc8.png"/>
<Relationship Id="rId95" Type="http://schemas.openxmlformats.org/officeDocument/2006/relationships/image" Target="../media/file372070af7efe.png"/>
<Relationship Id="rId96" Type="http://schemas.openxmlformats.org/officeDocument/2006/relationships/image" Target="../media/file372023147458.png"/>
<Relationship Id="rId97" Type="http://schemas.openxmlformats.org/officeDocument/2006/relationships/image" Target="../media/file3720315b48c.png"/>
<Relationship Id="rId98" Type="http://schemas.openxmlformats.org/officeDocument/2006/relationships/image" Target="../media/file37205e46136e.png"/>
<Relationship Id="rId99" Type="http://schemas.openxmlformats.org/officeDocument/2006/relationships/image" Target="../media/file372063754627.png"/>
<Relationship Id="rId100" Type="http://schemas.openxmlformats.org/officeDocument/2006/relationships/image" Target="../media/file372073282e72.png"/>
<Relationship Id="rId101" Type="http://schemas.openxmlformats.org/officeDocument/2006/relationships/image" Target="../media/file372053ab279b.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26%</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14,172 cases where practitioners indicated that the case is closed, 4% reliably improved, 45% improved (by less than amount considered reliable), 25% did not change, 26% deteriorated (by less than amount considered reliable) and 1%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SDQ peer relationship problems scale (SDQ peer problems scale) scores of 22,411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1%</a:t>
            </a:r>
          </a:p>
        </p:txBody>
      </p:sp>
      <p:sp>
        <p:nvSpPr>
          <p:cNvPr id="7" name="1.7"/>
          <p:cNvSpPr>
            <a:spLocks noGrp="1"/>
          </p:cNvSpPr>
          <p:nvPr>
            <p:ph type="body" sz="quarter" idx="16"/>
          </p:nvPr>
        </p:nvSpPr>
        <p:spPr>
          <a:xfrm>
            <a:off x="8730570" y="4751422"/>
            <a:ext cx="1080000" cy="184666"/>
          </a:xfrm>
        </p:spPr>
        <p:txBody>
          <a:bodyPr/>
          <a:lstStyle/>
          <a:p>
            <a:r>
              <a:rPr/>
              <a:t>27%</a:t>
            </a:r>
          </a:p>
        </p:txBody>
      </p:sp>
      <p:sp>
        <p:nvSpPr>
          <p:cNvPr id="8" name="1.4"/>
          <p:cNvSpPr>
            <a:spLocks noGrp="1"/>
          </p:cNvSpPr>
          <p:nvPr>
            <p:ph type="body" sz="quarter" idx="19"/>
          </p:nvPr>
        </p:nvSpPr>
        <p:spPr>
          <a:xfrm>
            <a:off x="6458117" y="3563290"/>
            <a:ext cx="1080000" cy="184666"/>
          </a:xfrm>
        </p:spPr>
        <p:txBody>
          <a:bodyPr/>
          <a:lstStyle/>
          <a:p>
            <a:r>
              <a:rPr/>
              <a:t>3%</a:t>
            </a:r>
          </a:p>
        </p:txBody>
      </p:sp>
      <p:sp>
        <p:nvSpPr>
          <p:cNvPr id="9" name="1.5"/>
          <p:cNvSpPr>
            <a:spLocks noGrp="1"/>
          </p:cNvSpPr>
          <p:nvPr>
            <p:ph type="body" sz="quarter" idx="18"/>
          </p:nvPr>
        </p:nvSpPr>
        <p:spPr>
          <a:xfrm>
            <a:off x="8535286" y="3960563"/>
            <a:ext cx="1080000" cy="184666"/>
          </a:xfrm>
        </p:spPr>
        <p:txBody>
          <a:bodyPr/>
          <a:lstStyle/>
          <a:p>
            <a:r>
              <a:rPr/>
              <a:t>43%</a:t>
            </a:r>
          </a:p>
        </p:txBody>
      </p:sp>
      <p:sp>
        <p:nvSpPr>
          <p:cNvPr id="10" name="1.1"/>
          <p:cNvSpPr>
            <a:spLocks noGrp="1"/>
          </p:cNvSpPr>
          <p:nvPr>
            <p:ph type="title"/>
          </p:nvPr>
        </p:nvSpPr>
        <p:spPr>
          <a:xfrm>
            <a:off x="0" y="486000"/>
            <a:ext cx="7861602" cy="783255"/>
          </a:xfrm>
        </p:spPr>
        <p:txBody>
          <a:bodyPr/>
          <a:lstStyle/>
          <a:p>
            <a:r>
              <a:rPr/>
              <a:t>SDQ peer relationship problems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4.82 points or more, improved by less than 4.82 points, did not change, deteriorated by less than 4.82 points, and deteriorated by 4.82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SDQ peer problems scale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SDQ peer problems scale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4.82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4.82 points</a:t>
            </a:r>
          </a:p>
        </p:txBody>
      </p:sp>
      <p:sp>
        <p:nvSpPr>
          <p:cNvPr id="8" name="2.10"/>
          <p:cNvSpPr>
            <a:spLocks noGrp="1"/>
          </p:cNvSpPr>
          <p:nvPr>
            <p:ph type="body" sz="quarter" idx="23"/>
          </p:nvPr>
        </p:nvSpPr>
        <p:spPr>
          <a:xfrm>
            <a:off x="2378909" y="4456534"/>
            <a:ext cx="934744" cy="184666"/>
          </a:xfrm>
        </p:spPr>
        <p:txBody>
          <a:bodyPr/>
          <a:lstStyle/>
          <a:p>
            <a:r>
              <a:rPr/>
              <a:t>9,637</a:t>
            </a:r>
          </a:p>
        </p:txBody>
      </p:sp>
      <p:sp>
        <p:nvSpPr>
          <p:cNvPr id="9" name="2.11"/>
          <p:cNvSpPr>
            <a:spLocks noGrp="1"/>
          </p:cNvSpPr>
          <p:nvPr>
            <p:ph type="body" sz="quarter" idx="24"/>
          </p:nvPr>
        </p:nvSpPr>
        <p:spPr>
          <a:xfrm>
            <a:off x="3088481" y="4456071"/>
            <a:ext cx="934744" cy="184666"/>
          </a:xfrm>
        </p:spPr>
        <p:txBody>
          <a:bodyPr/>
          <a:lstStyle/>
          <a:p>
            <a:r>
              <a:rPr/>
              <a:t>43%</a:t>
            </a:r>
          </a:p>
        </p:txBody>
      </p:sp>
      <p:sp>
        <p:nvSpPr>
          <p:cNvPr id="10" name="2.12"/>
          <p:cNvSpPr>
            <a:spLocks noGrp="1"/>
          </p:cNvSpPr>
          <p:nvPr>
            <p:ph type="body" sz="quarter" idx="26"/>
          </p:nvPr>
        </p:nvSpPr>
        <p:spPr>
          <a:xfrm>
            <a:off x="2378869" y="4881480"/>
            <a:ext cx="934744" cy="184666"/>
          </a:xfrm>
        </p:spPr>
        <p:txBody>
          <a:bodyPr/>
          <a:lstStyle/>
          <a:p>
            <a:r>
              <a:rPr/>
              <a:t>5,770</a:t>
            </a:r>
          </a:p>
        </p:txBody>
      </p:sp>
      <p:sp>
        <p:nvSpPr>
          <p:cNvPr id="11" name="2.15"/>
          <p:cNvSpPr>
            <a:spLocks noGrp="1"/>
          </p:cNvSpPr>
          <p:nvPr>
            <p:ph type="body" sz="quarter" idx="29"/>
          </p:nvPr>
        </p:nvSpPr>
        <p:spPr>
          <a:xfrm>
            <a:off x="2378867" y="5310106"/>
            <a:ext cx="934744" cy="184666"/>
          </a:xfrm>
        </p:spPr>
        <p:txBody>
          <a:bodyPr/>
          <a:lstStyle/>
          <a:p>
            <a:r>
              <a:rPr/>
              <a:t>6,126</a:t>
            </a:r>
          </a:p>
        </p:txBody>
      </p:sp>
      <p:sp>
        <p:nvSpPr>
          <p:cNvPr id="12" name="2.16"/>
          <p:cNvSpPr>
            <a:spLocks noGrp="1"/>
          </p:cNvSpPr>
          <p:nvPr>
            <p:ph type="body" sz="quarter" idx="30"/>
          </p:nvPr>
        </p:nvSpPr>
        <p:spPr>
          <a:xfrm>
            <a:off x="3088482" y="5311299"/>
            <a:ext cx="934744" cy="184666"/>
          </a:xfrm>
        </p:spPr>
        <p:txBody>
          <a:bodyPr/>
          <a:lstStyle/>
          <a:p>
            <a:r>
              <a:rPr/>
              <a:t>27%</a:t>
            </a:r>
          </a:p>
        </p:txBody>
      </p:sp>
      <p:sp>
        <p:nvSpPr>
          <p:cNvPr id="13" name="2.17"/>
          <p:cNvSpPr>
            <a:spLocks noGrp="1"/>
          </p:cNvSpPr>
          <p:nvPr>
            <p:ph type="body" sz="quarter" idx="31"/>
          </p:nvPr>
        </p:nvSpPr>
        <p:spPr>
          <a:xfrm>
            <a:off x="284218" y="5653696"/>
            <a:ext cx="2360492" cy="184666"/>
          </a:xfrm>
        </p:spPr>
        <p:txBody>
          <a:bodyPr/>
          <a:lstStyle/>
          <a:p>
            <a:r>
              <a:rPr/>
              <a:t>Deteriorated by 4.82 points or more –</a:t>
            </a:r>
          </a:p>
        </p:txBody>
      </p:sp>
      <p:sp>
        <p:nvSpPr>
          <p:cNvPr id="14" name="2.18"/>
          <p:cNvSpPr>
            <a:spLocks noGrp="1"/>
          </p:cNvSpPr>
          <p:nvPr>
            <p:ph type="body" sz="quarter" idx="32"/>
          </p:nvPr>
        </p:nvSpPr>
        <p:spPr>
          <a:xfrm>
            <a:off x="2378867" y="5737585"/>
            <a:ext cx="934744" cy="184666"/>
          </a:xfrm>
        </p:spPr>
        <p:txBody>
          <a:bodyPr/>
          <a:lstStyle/>
          <a:p>
            <a:r>
              <a:rPr/>
              <a:t>190</a:t>
            </a:r>
          </a:p>
        </p:txBody>
      </p:sp>
      <p:sp>
        <p:nvSpPr>
          <p:cNvPr id="15" name="2.20"/>
          <p:cNvSpPr>
            <a:spLocks noGrp="1"/>
          </p:cNvSpPr>
          <p:nvPr>
            <p:ph type="body" sz="quarter" idx="34"/>
          </p:nvPr>
        </p:nvSpPr>
        <p:spPr>
          <a:xfrm>
            <a:off x="2378867" y="6080115"/>
            <a:ext cx="934744" cy="184666"/>
          </a:xfrm>
        </p:spPr>
        <p:txBody>
          <a:bodyPr/>
          <a:lstStyle/>
          <a:p>
            <a:r>
              <a:rPr/>
              <a:t>22,411</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SDQ peer problems scale data with CORC data</a:t>
            </a:r>
          </a:p>
        </p:txBody>
      </p:sp>
      <p:sp>
        <p:nvSpPr>
          <p:cNvPr id="17" name="2.19"/>
          <p:cNvSpPr>
            <a:spLocks noGrp="1"/>
          </p:cNvSpPr>
          <p:nvPr>
            <p:ph type="body" sz="quarter" idx="33"/>
          </p:nvPr>
        </p:nvSpPr>
        <p:spPr>
          <a:xfrm>
            <a:off x="3087836" y="5736966"/>
            <a:ext cx="934744" cy="184666"/>
          </a:xfrm>
        </p:spPr>
        <p:txBody>
          <a:bodyPr/>
          <a:lstStyle/>
          <a:p>
            <a:r>
              <a:rPr/>
              <a:t>1%</a:t>
            </a:r>
          </a:p>
        </p:txBody>
      </p:sp>
      <p:sp>
        <p:nvSpPr>
          <p:cNvPr id="18" name="2.7"/>
          <p:cNvSpPr>
            <a:spLocks noGrp="1"/>
          </p:cNvSpPr>
          <p:nvPr>
            <p:ph type="body" sz="quarter" idx="20"/>
          </p:nvPr>
        </p:nvSpPr>
        <p:spPr>
          <a:xfrm>
            <a:off x="2378869" y="4029855"/>
            <a:ext cx="934744" cy="184666"/>
          </a:xfrm>
        </p:spPr>
        <p:txBody>
          <a:bodyPr/>
          <a:lstStyle/>
          <a:p>
            <a:r>
              <a:rPr/>
              <a:t>688</a:t>
            </a:r>
          </a:p>
        </p:txBody>
      </p:sp>
      <p:sp>
        <p:nvSpPr>
          <p:cNvPr id="19" name="2.8"/>
          <p:cNvSpPr>
            <a:spLocks noGrp="1"/>
          </p:cNvSpPr>
          <p:nvPr>
            <p:ph type="body" sz="quarter" idx="21"/>
          </p:nvPr>
        </p:nvSpPr>
        <p:spPr>
          <a:xfrm>
            <a:off x="3088481" y="4029855"/>
            <a:ext cx="934744" cy="184666"/>
          </a:xfrm>
        </p:spPr>
        <p:txBody>
          <a:bodyPr/>
          <a:lstStyle/>
          <a:p>
            <a:r>
              <a:rPr/>
              <a:t>3%</a:t>
            </a:r>
          </a:p>
        </p:txBody>
      </p:sp>
      <p:sp>
        <p:nvSpPr>
          <p:cNvPr id="20" name="2.13"/>
          <p:cNvSpPr>
            <a:spLocks noGrp="1"/>
          </p:cNvSpPr>
          <p:nvPr>
            <p:ph type="body" sz="quarter" idx="27"/>
          </p:nvPr>
        </p:nvSpPr>
        <p:spPr>
          <a:xfrm>
            <a:off x="3087836" y="4883578"/>
            <a:ext cx="934744" cy="184666"/>
          </a:xfrm>
        </p:spPr>
        <p:txBody>
          <a:bodyPr/>
          <a:lstStyle/>
          <a:p>
            <a:r>
              <a:rPr/>
              <a:t>26%</a:t>
            </a:r>
          </a:p>
        </p:txBody>
      </p:sp>
      <p:sp>
        <p:nvSpPr>
          <p:cNvPr id="21" name="2.14"/>
          <p:cNvSpPr>
            <a:spLocks noGrp="1"/>
          </p:cNvSpPr>
          <p:nvPr>
            <p:ph type="body" sz="quarter" idx="28"/>
          </p:nvPr>
        </p:nvSpPr>
        <p:spPr>
          <a:xfrm>
            <a:off x="284219" y="5311238"/>
            <a:ext cx="2360492" cy="184666"/>
          </a:xfrm>
        </p:spPr>
        <p:txBody>
          <a:bodyPr/>
          <a:lstStyle/>
          <a:p>
            <a:r>
              <a:rPr/>
              <a:t>Deteriorated by less than 4.82 points</a:t>
            </a:r>
          </a:p>
        </p:txBody>
      </p:sp>
      <p:sp>
        <p:nvSpPr>
          <p:cNvPr id="22" name="2.1"/>
          <p:cNvSpPr>
            <a:spLocks noGrp="1"/>
          </p:cNvSpPr>
          <p:nvPr>
            <p:ph type="title"/>
          </p:nvPr>
        </p:nvSpPr>
        <p:spPr>
          <a:xfrm>
            <a:off x="0" y="486000"/>
            <a:ext cx="7861602" cy="783255"/>
          </a:xfrm>
        </p:spPr>
        <p:txBody>
          <a:bodyPr/>
          <a:lstStyle/>
          <a:p>
            <a:r>
              <a:rPr/>
              <a:t>SDQ peer relationship problems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32%</a:t>
            </a:r>
          </a:p>
        </p:txBody>
      </p:sp>
      <p:sp>
        <p:nvSpPr>
          <p:cNvPr id="3" name="3.9"/>
          <p:cNvSpPr>
            <a:spLocks noGrp="1"/>
          </p:cNvSpPr>
          <p:nvPr>
            <p:ph type="body" sz="quarter" idx="41"/>
          </p:nvPr>
        </p:nvSpPr>
        <p:spPr>
          <a:xfrm>
            <a:off x="1075527" y="5445222"/>
            <a:ext cx="934744" cy="184666"/>
          </a:xfrm>
        </p:spPr>
        <p:txBody>
          <a:bodyPr/>
          <a:lstStyle/>
          <a:p>
            <a:r>
              <a:rPr/>
              <a:t>41%</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4%</a:t>
            </a:r>
          </a:p>
        </p:txBody>
      </p:sp>
      <p:sp>
        <p:nvSpPr>
          <p:cNvPr id="6" name="3.12"/>
          <p:cNvSpPr>
            <a:spLocks noGrp="1"/>
          </p:cNvSpPr>
          <p:nvPr>
            <p:ph type="body" sz="quarter" idx="44"/>
          </p:nvPr>
        </p:nvSpPr>
        <p:spPr>
          <a:xfrm>
            <a:off x="5573710" y="3970784"/>
            <a:ext cx="934744" cy="184666"/>
          </a:xfrm>
        </p:spPr>
        <p:txBody>
          <a:bodyPr/>
          <a:lstStyle/>
          <a:p>
            <a:r>
              <a:rPr/>
              <a:t>6%</a:t>
            </a:r>
          </a:p>
        </p:txBody>
      </p:sp>
      <p:sp>
        <p:nvSpPr>
          <p:cNvPr id="7" name="3.3"/>
          <p:cNvSpPr>
            <a:spLocks noGrp="1"/>
          </p:cNvSpPr>
          <p:nvPr>
            <p:ph type="body" sz="quarter" idx="20"/>
          </p:nvPr>
        </p:nvSpPr>
        <p:spPr>
          <a:xfrm>
            <a:off x="1075532" y="3394667"/>
            <a:ext cx="934744" cy="184666"/>
          </a:xfrm>
        </p:spPr>
        <p:txBody>
          <a:bodyPr/>
          <a:lstStyle/>
          <a:p>
            <a:r>
              <a:rPr/>
              <a:t>14%</a:t>
            </a:r>
          </a:p>
        </p:txBody>
      </p:sp>
      <p:sp>
        <p:nvSpPr>
          <p:cNvPr id="8" name="3.4"/>
          <p:cNvSpPr>
            <a:spLocks noGrp="1"/>
          </p:cNvSpPr>
          <p:nvPr>
            <p:ph type="body" sz="quarter" idx="36"/>
          </p:nvPr>
        </p:nvSpPr>
        <p:spPr>
          <a:xfrm>
            <a:off x="1075529" y="3654222"/>
            <a:ext cx="934744" cy="184666"/>
          </a:xfrm>
        </p:spPr>
        <p:txBody>
          <a:bodyPr/>
          <a:lstStyle/>
          <a:p>
            <a:r>
              <a:rPr/>
              <a:t>53%</a:t>
            </a:r>
          </a:p>
        </p:txBody>
      </p:sp>
      <p:sp>
        <p:nvSpPr>
          <p:cNvPr id="9" name="3.8"/>
          <p:cNvSpPr>
            <a:spLocks noGrp="1"/>
          </p:cNvSpPr>
          <p:nvPr>
            <p:ph type="body" sz="quarter" idx="40"/>
          </p:nvPr>
        </p:nvSpPr>
        <p:spPr>
          <a:xfrm>
            <a:off x="1075527" y="5184013"/>
            <a:ext cx="934744" cy="184666"/>
          </a:xfrm>
        </p:spPr>
        <p:txBody>
          <a:bodyPr/>
          <a:lstStyle/>
          <a:p>
            <a:r>
              <a:rPr/>
              <a:t>59%</a:t>
            </a:r>
          </a:p>
        </p:txBody>
      </p:sp>
      <p:sp>
        <p:nvSpPr>
          <p:cNvPr id="10" name="3.22"/>
          <p:cNvSpPr>
            <a:spLocks noGrp="1"/>
          </p:cNvSpPr>
          <p:nvPr>
            <p:ph type="body" sz="quarter" idx="54"/>
          </p:nvPr>
        </p:nvSpPr>
        <p:spPr>
          <a:xfrm>
            <a:off x="8358339" y="5182027"/>
            <a:ext cx="934744" cy="184666"/>
          </a:xfrm>
        </p:spPr>
        <p:txBody>
          <a:bodyPr/>
          <a:lstStyle/>
          <a:p>
            <a:r>
              <a:rPr/>
              <a:t>50%</a:t>
            </a:r>
          </a:p>
        </p:txBody>
      </p:sp>
      <p:sp>
        <p:nvSpPr>
          <p:cNvPr id="11" name="3.23"/>
          <p:cNvSpPr>
            <a:spLocks noGrp="1"/>
          </p:cNvSpPr>
          <p:nvPr>
            <p:ph type="body" sz="quarter" idx="55"/>
          </p:nvPr>
        </p:nvSpPr>
        <p:spPr>
          <a:xfrm>
            <a:off x="8358339" y="5442713"/>
            <a:ext cx="934744" cy="184666"/>
          </a:xfrm>
        </p:spPr>
        <p:txBody>
          <a:bodyPr/>
          <a:lstStyle/>
          <a:p>
            <a:r>
              <a:rPr/>
              <a:t>11%</a:t>
            </a:r>
          </a:p>
        </p:txBody>
      </p:sp>
      <p:sp>
        <p:nvSpPr>
          <p:cNvPr id="12" name="3.24"/>
          <p:cNvSpPr>
            <a:spLocks noGrp="1"/>
          </p:cNvSpPr>
          <p:nvPr>
            <p:ph type="body" sz="quarter" idx="56"/>
          </p:nvPr>
        </p:nvSpPr>
        <p:spPr>
          <a:xfrm>
            <a:off x="8358334" y="5702319"/>
            <a:ext cx="934744" cy="184666"/>
          </a:xfrm>
        </p:spPr>
        <p:txBody>
          <a:bodyPr/>
          <a:lstStyle/>
          <a:p>
            <a:r>
              <a:rPr/>
              <a:t>17%</a:t>
            </a:r>
          </a:p>
        </p:txBody>
      </p:sp>
      <p:sp>
        <p:nvSpPr>
          <p:cNvPr id="13" name="3.15"/>
          <p:cNvSpPr>
            <a:spLocks noGrp="1"/>
          </p:cNvSpPr>
          <p:nvPr>
            <p:ph type="body" sz="quarter" idx="47"/>
          </p:nvPr>
        </p:nvSpPr>
        <p:spPr>
          <a:xfrm>
            <a:off x="5573710" y="5329261"/>
            <a:ext cx="934744" cy="184666"/>
          </a:xfrm>
        </p:spPr>
        <p:txBody>
          <a:bodyPr/>
          <a:lstStyle/>
          <a:p>
            <a:r>
              <a:rPr/>
              <a:t>61%</a:t>
            </a:r>
          </a:p>
        </p:txBody>
      </p:sp>
      <p:sp>
        <p:nvSpPr>
          <p:cNvPr id="14" name="3.16"/>
          <p:cNvSpPr>
            <a:spLocks noGrp="1"/>
          </p:cNvSpPr>
          <p:nvPr>
            <p:ph type="body" sz="quarter" idx="48"/>
          </p:nvPr>
        </p:nvSpPr>
        <p:spPr>
          <a:xfrm>
            <a:off x="5573710" y="5694653"/>
            <a:ext cx="934744" cy="184666"/>
          </a:xfrm>
        </p:spPr>
        <p:txBody>
          <a:bodyPr/>
          <a:lstStyle/>
          <a:p>
            <a:r>
              <a:rPr/>
              <a:t>21%</a:t>
            </a:r>
          </a:p>
        </p:txBody>
      </p:sp>
      <p:sp>
        <p:nvSpPr>
          <p:cNvPr id="15" name="3.17"/>
          <p:cNvSpPr>
            <a:spLocks noGrp="1"/>
          </p:cNvSpPr>
          <p:nvPr>
            <p:ph type="body" sz="quarter" idx="49"/>
          </p:nvPr>
        </p:nvSpPr>
        <p:spPr>
          <a:xfrm>
            <a:off x="8358334" y="3228611"/>
            <a:ext cx="934744" cy="184666"/>
          </a:xfrm>
        </p:spPr>
        <p:txBody>
          <a:bodyPr/>
          <a:lstStyle/>
          <a:p>
            <a:r>
              <a:rPr/>
              <a:t>63%</a:t>
            </a:r>
          </a:p>
        </p:txBody>
      </p:sp>
      <p:sp>
        <p:nvSpPr>
          <p:cNvPr id="16" name="3.18"/>
          <p:cNvSpPr>
            <a:spLocks noGrp="1"/>
          </p:cNvSpPr>
          <p:nvPr>
            <p:ph type="body" sz="quarter" idx="50"/>
          </p:nvPr>
        </p:nvSpPr>
        <p:spPr>
          <a:xfrm>
            <a:off x="8355953" y="3484619"/>
            <a:ext cx="934744" cy="184666"/>
          </a:xfrm>
        </p:spPr>
        <p:txBody>
          <a:bodyPr/>
          <a:lstStyle/>
          <a:p>
            <a:r>
              <a:rPr/>
              <a:t>20%</a:t>
            </a:r>
          </a:p>
        </p:txBody>
      </p:sp>
      <p:sp>
        <p:nvSpPr>
          <p:cNvPr id="17" name="3.21"/>
          <p:cNvSpPr>
            <a:spLocks noGrp="1"/>
          </p:cNvSpPr>
          <p:nvPr>
            <p:ph type="body" sz="quarter" idx="53"/>
          </p:nvPr>
        </p:nvSpPr>
        <p:spPr>
          <a:xfrm>
            <a:off x="8358333" y="4922969"/>
            <a:ext cx="934744" cy="184666"/>
          </a:xfrm>
        </p:spPr>
        <p:txBody>
          <a:bodyPr/>
          <a:lstStyle/>
          <a:p>
            <a:r>
              <a:rPr/>
              <a:t>21%</a:t>
            </a:r>
          </a:p>
        </p:txBody>
      </p:sp>
      <p:sp>
        <p:nvSpPr>
          <p:cNvPr id="18" name="3.2"/>
          <p:cNvSpPr>
            <a:spLocks noGrp="1"/>
          </p:cNvSpPr>
          <p:nvPr>
            <p:ph type="body" sz="quarter" idx="35"/>
          </p:nvPr>
        </p:nvSpPr>
        <p:spPr>
          <a:xfrm>
            <a:off x="2381" y="2216083"/>
            <a:ext cx="9905999" cy="859696"/>
          </a:xfrm>
        </p:spPr>
        <p:txBody>
          <a:bodyPr/>
          <a:lstStyle/>
          <a:p>
            <a:r>
              <a:rPr/>
              <a:t>The sample used consisted of the 22,411 CYP who completed the SDQ peer problems scale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5%</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1%</a:t>
            </a:r>
          </a:p>
        </p:txBody>
      </p:sp>
      <p:sp>
        <p:nvSpPr>
          <p:cNvPr id="23" name="3.14"/>
          <p:cNvSpPr>
            <a:spLocks noGrp="1"/>
          </p:cNvSpPr>
          <p:nvPr>
            <p:ph type="body" sz="quarter" idx="46"/>
          </p:nvPr>
        </p:nvSpPr>
        <p:spPr>
          <a:xfrm>
            <a:off x="5573710" y="4878259"/>
            <a:ext cx="934744" cy="184666"/>
          </a:xfrm>
        </p:spPr>
        <p:txBody>
          <a:bodyPr/>
          <a:lstStyle/>
          <a:p>
            <a:r>
              <a:rPr/>
              <a:t>3%</a:t>
            </a:r>
          </a:p>
        </p:txBody>
      </p:sp>
      <p:sp>
        <p:nvSpPr>
          <p:cNvPr id="24" name="3.19"/>
          <p:cNvSpPr>
            <a:spLocks noGrp="1"/>
          </p:cNvSpPr>
          <p:nvPr>
            <p:ph type="body" sz="quarter" idx="51"/>
          </p:nvPr>
        </p:nvSpPr>
        <p:spPr>
          <a:xfrm>
            <a:off x="8358334" y="3744174"/>
            <a:ext cx="934744" cy="184666"/>
          </a:xfrm>
        </p:spPr>
        <p:txBody>
          <a:bodyPr/>
          <a:lstStyle/>
          <a:p>
            <a:r>
              <a:rPr/>
              <a:t>17%</a:t>
            </a:r>
          </a:p>
        </p:txBody>
      </p:sp>
      <p:sp>
        <p:nvSpPr>
          <p:cNvPr id="25" name="3.1"/>
          <p:cNvSpPr>
            <a:spLocks noGrp="1"/>
          </p:cNvSpPr>
          <p:nvPr>
            <p:ph type="title"/>
          </p:nvPr>
        </p:nvSpPr>
        <p:spPr>
          <a:xfrm>
            <a:off x="0" y="486000"/>
            <a:ext cx="7861602" cy="783255"/>
          </a:xfrm>
        </p:spPr>
        <p:txBody>
          <a:bodyPr/>
          <a:lstStyle/>
          <a:p>
            <a:r>
              <a:rPr/>
              <a:t>SDQ peer relationship problems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SDQ peer problems scale score from the last self-reported SDQ peer problems scale score</a:t>
            </a:r>
          </a:p>
        </p:txBody>
      </p:sp>
      <p:sp>
        <p:nvSpPr>
          <p:cNvPr id="3" name="4.7"/>
          <p:cNvSpPr>
            <a:spLocks noGrp="1"/>
          </p:cNvSpPr>
          <p:nvPr>
            <p:ph type="body" sz="quarter" idx="45"/>
          </p:nvPr>
        </p:nvSpPr>
        <p:spPr>
          <a:xfrm>
            <a:off x="0" y="6004240"/>
            <a:ext cx="9905999" cy="369332"/>
          </a:xfrm>
        </p:spPr>
        <p:txBody>
          <a:bodyPr/>
          <a:lstStyle/>
          <a:p>
            <a:r>
              <a:rPr/>
              <a:t>† Goodman R. Psychometric properties of the strengths and difficulties questionnaire. J Am Acad Child Adolesc Psychiatry. 2001;40(11):1337-1345</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0.41†</a:t>
            </a:r>
          </a:p>
        </p:txBody>
      </p:sp>
      <p:sp>
        <p:nvSpPr>
          <p:cNvPr id="5" name="4.3"/>
          <p:cNvSpPr>
            <a:spLocks noGrp="1"/>
          </p:cNvSpPr>
          <p:nvPr>
            <p:ph type="body" sz="quarter" idx="37"/>
          </p:nvPr>
        </p:nvSpPr>
        <p:spPr>
          <a:xfrm>
            <a:off x="0" y="2041737"/>
            <a:ext cx="9905999" cy="859696"/>
          </a:xfrm>
        </p:spPr>
        <p:txBody>
          <a:bodyPr/>
          <a:lstStyle/>
          <a:p>
            <a:r>
              <a:rPr/>
              <a:t>Using a reliable change criterion (RCC) of 4.82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4.82</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SDQ peer problems scale scores of 118,374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SDQ peer relationship problems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2022-09-22T12:03:00Z</dcterms:modified>
</cp:coreProperties>
</file>