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f051e59.png"/>
<Relationship Id="rId3" Type="http://schemas.openxmlformats.org/officeDocument/2006/relationships/image" Target="../media/file372037a58eb.png"/>
<Relationship Id="rId4" Type="http://schemas.openxmlformats.org/officeDocument/2006/relationships/image" Target="../media/file37203977da1.png"/>
<Relationship Id="rId5" Type="http://schemas.openxmlformats.org/officeDocument/2006/relationships/image" Target="../media/file37202f422281.png"/>
<Relationship Id="rId6" Type="http://schemas.openxmlformats.org/officeDocument/2006/relationships/image" Target="../media/file3720417a2295.png"/>
<Relationship Id="rId7" Type="http://schemas.openxmlformats.org/officeDocument/2006/relationships/image" Target="../media/file3720491a6470.png"/>
<Relationship Id="rId8" Type="http://schemas.openxmlformats.org/officeDocument/2006/relationships/image" Target="../media/file372075366ea3.png"/>
<Relationship Id="rId9" Type="http://schemas.openxmlformats.org/officeDocument/2006/relationships/image" Target="../media/file372052a23e86.png"/>
<Relationship Id="rId10" Type="http://schemas.openxmlformats.org/officeDocument/2006/relationships/image" Target="../media/file3720a17bd0.png"/>
<Relationship Id="rId11" Type="http://schemas.openxmlformats.org/officeDocument/2006/relationships/image" Target="../media/file372039044c22.png"/>
<Relationship Id="rId12" Type="http://schemas.openxmlformats.org/officeDocument/2006/relationships/image" Target="../media/file3720abd4b6e.png"/>
<Relationship Id="rId13" Type="http://schemas.openxmlformats.org/officeDocument/2006/relationships/image" Target="../media/file3720213e2d18.png"/>
<Relationship Id="rId14" Type="http://schemas.openxmlformats.org/officeDocument/2006/relationships/image" Target="../media/file3720577d34cf.png"/>
<Relationship Id="rId15" Type="http://schemas.openxmlformats.org/officeDocument/2006/relationships/image" Target="../media/file37206dc616f3.png"/>
<Relationship Id="rId16" Type="http://schemas.openxmlformats.org/officeDocument/2006/relationships/image" Target="../media/file372076964b97.png"/>
<Relationship Id="rId17" Type="http://schemas.openxmlformats.org/officeDocument/2006/relationships/image" Target="../media/file3720116b32a2.png"/>
<Relationship Id="rId18" Type="http://schemas.openxmlformats.org/officeDocument/2006/relationships/image" Target="../media/file37204fd63b10.png"/>
<Relationship Id="rId19" Type="http://schemas.openxmlformats.org/officeDocument/2006/relationships/image" Target="../media/file3720485a378e.png"/>
<Relationship Id="rId20" Type="http://schemas.openxmlformats.org/officeDocument/2006/relationships/image" Target="../media/file372075511c9d.png"/>
<Relationship Id="rId21" Type="http://schemas.openxmlformats.org/officeDocument/2006/relationships/image" Target="../media/file372056e47858.png"/>
<Relationship Id="rId22" Type="http://schemas.openxmlformats.org/officeDocument/2006/relationships/image" Target="../media/file37202b8a2493.png"/>
<Relationship Id="rId23" Type="http://schemas.openxmlformats.org/officeDocument/2006/relationships/image" Target="../media/file372018853ed.png"/>
<Relationship Id="rId24" Type="http://schemas.openxmlformats.org/officeDocument/2006/relationships/image" Target="../media/file37207e8c678c.png"/>
<Relationship Id="rId25" Type="http://schemas.openxmlformats.org/officeDocument/2006/relationships/image" Target="../media/file372036581b3.png"/>
<Relationship Id="rId26" Type="http://schemas.openxmlformats.org/officeDocument/2006/relationships/image" Target="../media/file3720228334c2.png"/>
<Relationship Id="rId27" Type="http://schemas.openxmlformats.org/officeDocument/2006/relationships/image" Target="../media/file3720c5d65dd.png"/>
<Relationship Id="rId28" Type="http://schemas.openxmlformats.org/officeDocument/2006/relationships/image" Target="../media/file37206cc66d13.png"/>
<Relationship Id="rId29" Type="http://schemas.openxmlformats.org/officeDocument/2006/relationships/image" Target="../media/file37204df4596.png"/>
<Relationship Id="rId30" Type="http://schemas.openxmlformats.org/officeDocument/2006/relationships/image" Target="../media/file372051702405.png"/>
<Relationship Id="rId31" Type="http://schemas.openxmlformats.org/officeDocument/2006/relationships/image" Target="../media/file3720267656e9.png"/>
<Relationship Id="rId32" Type="http://schemas.openxmlformats.org/officeDocument/2006/relationships/image" Target="../media/file3720517b1d75.png"/>
<Relationship Id="rId33" Type="http://schemas.openxmlformats.org/officeDocument/2006/relationships/image" Target="../media/file372055867f9b.png"/>
<Relationship Id="rId34" Type="http://schemas.openxmlformats.org/officeDocument/2006/relationships/image" Target="../media/file372095417f.png"/>
<Relationship Id="rId35" Type="http://schemas.openxmlformats.org/officeDocument/2006/relationships/image" Target="../media/file3720628a7e25.png"/>
<Relationship Id="rId36" Type="http://schemas.openxmlformats.org/officeDocument/2006/relationships/image" Target="../media/file3720590735ec.png"/>
<Relationship Id="rId37" Type="http://schemas.openxmlformats.org/officeDocument/2006/relationships/image" Target="../media/file37201c926208.png"/>
<Relationship Id="rId38" Type="http://schemas.openxmlformats.org/officeDocument/2006/relationships/image" Target="../media/file372079a11a6c.png"/>
<Relationship Id="rId39" Type="http://schemas.openxmlformats.org/officeDocument/2006/relationships/image" Target="../media/file37205dc11a6e.png"/>
<Relationship Id="rId40" Type="http://schemas.openxmlformats.org/officeDocument/2006/relationships/image" Target="../media/file372045d160ed.png"/>
<Relationship Id="rId41" Type="http://schemas.openxmlformats.org/officeDocument/2006/relationships/image" Target="../media/file3720110524ea.png"/>
<Relationship Id="rId42" Type="http://schemas.openxmlformats.org/officeDocument/2006/relationships/image" Target="../media/file37201e1216b0.png"/>
<Relationship Id="rId43" Type="http://schemas.openxmlformats.org/officeDocument/2006/relationships/image" Target="../media/file3720744d5783.png"/>
<Relationship Id="rId44" Type="http://schemas.openxmlformats.org/officeDocument/2006/relationships/image" Target="../media/file37206e3dadb.png"/>
<Relationship Id="rId45" Type="http://schemas.openxmlformats.org/officeDocument/2006/relationships/image" Target="../media/file37205ce12e0.png"/>
<Relationship Id="rId46" Type="http://schemas.openxmlformats.org/officeDocument/2006/relationships/image" Target="../media/file37203393e09.png"/>
<Relationship Id="rId47" Type="http://schemas.openxmlformats.org/officeDocument/2006/relationships/image" Target="../media/file37202dd32097.png"/>
<Relationship Id="rId48" Type="http://schemas.openxmlformats.org/officeDocument/2006/relationships/image" Target="../media/file37204ce81098.png"/>
<Relationship Id="rId49" Type="http://schemas.openxmlformats.org/officeDocument/2006/relationships/image" Target="../media/file37202d787ff.png"/>
<Relationship Id="rId50" Type="http://schemas.openxmlformats.org/officeDocument/2006/relationships/image" Target="../media/file37205ff52d6b.png"/>
<Relationship Id="rId51" Type="http://schemas.openxmlformats.org/officeDocument/2006/relationships/image" Target="../media/file37203e1976bb.png"/>
<Relationship Id="rId52" Type="http://schemas.openxmlformats.org/officeDocument/2006/relationships/image" Target="../media/file372016aa2189.png"/>
<Relationship Id="rId53" Type="http://schemas.openxmlformats.org/officeDocument/2006/relationships/image" Target="../media/file37207aac2b71.png"/>
<Relationship Id="rId54" Type="http://schemas.openxmlformats.org/officeDocument/2006/relationships/image" Target="../media/file3720121e1800.png"/>
<Relationship Id="rId55" Type="http://schemas.openxmlformats.org/officeDocument/2006/relationships/image" Target="../media/file37205a7435b9.png"/>
<Relationship Id="rId56" Type="http://schemas.openxmlformats.org/officeDocument/2006/relationships/image" Target="../media/file37206de3227d.png"/>
<Relationship Id="rId57" Type="http://schemas.openxmlformats.org/officeDocument/2006/relationships/image" Target="../media/file372028b728.png"/>
<Relationship Id="rId58" Type="http://schemas.openxmlformats.org/officeDocument/2006/relationships/image" Target="../media/file3720198d357.png"/>
<Relationship Id="rId59" Type="http://schemas.openxmlformats.org/officeDocument/2006/relationships/image" Target="../media/file3720488e25d7.png"/>
<Relationship Id="rId60" Type="http://schemas.openxmlformats.org/officeDocument/2006/relationships/image" Target="../media/file37202e8c12f8.png"/>
<Relationship Id="rId61" Type="http://schemas.openxmlformats.org/officeDocument/2006/relationships/image" Target="../media/file372022fe1d4c.png"/>
<Relationship Id="rId62" Type="http://schemas.openxmlformats.org/officeDocument/2006/relationships/image" Target="../media/file372071dd2232.png"/>
<Relationship Id="rId63" Type="http://schemas.openxmlformats.org/officeDocument/2006/relationships/image" Target="../media/file37206ee56cfd.png"/>
<Relationship Id="rId64" Type="http://schemas.openxmlformats.org/officeDocument/2006/relationships/image" Target="../media/file372072926a6e.png"/>
<Relationship Id="rId65" Type="http://schemas.openxmlformats.org/officeDocument/2006/relationships/image" Target="../media/file3720126932c2.png"/>
<Relationship Id="rId66" Type="http://schemas.openxmlformats.org/officeDocument/2006/relationships/image" Target="../media/file37204bd9588.png"/>
<Relationship Id="rId67" Type="http://schemas.openxmlformats.org/officeDocument/2006/relationships/image" Target="../media/file3720539865c8.png"/>
<Relationship Id="rId68" Type="http://schemas.openxmlformats.org/officeDocument/2006/relationships/image" Target="../media/file372051fb16df.png"/>
<Relationship Id="rId69" Type="http://schemas.openxmlformats.org/officeDocument/2006/relationships/image" Target="../media/file372015c55262.png"/>
<Relationship Id="rId70" Type="http://schemas.openxmlformats.org/officeDocument/2006/relationships/image" Target="../media/file3720218f2f21.png"/>
<Relationship Id="rId71" Type="http://schemas.openxmlformats.org/officeDocument/2006/relationships/image" Target="../media/file37205a011703.png"/>
<Relationship Id="rId72" Type="http://schemas.openxmlformats.org/officeDocument/2006/relationships/image" Target="../media/file372064e3a62.png"/>
<Relationship Id="rId73" Type="http://schemas.openxmlformats.org/officeDocument/2006/relationships/image" Target="../media/file372066ab4a58.png"/>
<Relationship Id="rId74" Type="http://schemas.openxmlformats.org/officeDocument/2006/relationships/image" Target="../media/file372026ee6563.png"/>
<Relationship Id="rId75" Type="http://schemas.openxmlformats.org/officeDocument/2006/relationships/image" Target="../media/file3720338d7a08.png"/>
<Relationship Id="rId76" Type="http://schemas.openxmlformats.org/officeDocument/2006/relationships/image" Target="../media/file37207cca790e.png"/>
<Relationship Id="rId77" Type="http://schemas.openxmlformats.org/officeDocument/2006/relationships/image" Target="../media/file37201973123.png"/>
<Relationship Id="rId78" Type="http://schemas.openxmlformats.org/officeDocument/2006/relationships/image" Target="../media/file37202c746bca.png"/>
<Relationship Id="rId79" Type="http://schemas.openxmlformats.org/officeDocument/2006/relationships/image" Target="../media/file37205c627286.png"/>
<Relationship Id="rId80" Type="http://schemas.openxmlformats.org/officeDocument/2006/relationships/image" Target="../media/file37206dd1cd7.png"/>
<Relationship Id="rId81" Type="http://schemas.openxmlformats.org/officeDocument/2006/relationships/image" Target="../media/file37202aad17c6.png"/>
<Relationship Id="rId82" Type="http://schemas.openxmlformats.org/officeDocument/2006/relationships/image" Target="../media/file3720d53177b.png"/>
<Relationship Id="rId83" Type="http://schemas.openxmlformats.org/officeDocument/2006/relationships/image" Target="../media/file3720204d4e36.png"/>
<Relationship Id="rId84" Type="http://schemas.openxmlformats.org/officeDocument/2006/relationships/image" Target="../media/file37203c698c9.png"/>
<Relationship Id="rId85" Type="http://schemas.openxmlformats.org/officeDocument/2006/relationships/image" Target="../media/file3720509e2a9c.png"/>
<Relationship Id="rId86" Type="http://schemas.openxmlformats.org/officeDocument/2006/relationships/image" Target="../media/file37206b24b8e.png"/>
<Relationship Id="rId87" Type="http://schemas.openxmlformats.org/officeDocument/2006/relationships/image" Target="../media/file372087856f3.png"/>
<Relationship Id="rId88" Type="http://schemas.openxmlformats.org/officeDocument/2006/relationships/image" Target="../media/file3720474f6932.png"/>
<Relationship Id="rId89" Type="http://schemas.openxmlformats.org/officeDocument/2006/relationships/image" Target="../media/file3720b4f5d55.png"/>
<Relationship Id="rId90" Type="http://schemas.openxmlformats.org/officeDocument/2006/relationships/image" Target="../media/file372059623c72.png"/>
<Relationship Id="rId91" Type="http://schemas.openxmlformats.org/officeDocument/2006/relationships/image" Target="../media/file3720366575b9.png"/>
<Relationship Id="rId92" Type="http://schemas.openxmlformats.org/officeDocument/2006/relationships/image" Target="../media/file372033c1422e.png"/>
<Relationship Id="rId93" Type="http://schemas.openxmlformats.org/officeDocument/2006/relationships/image" Target="../media/file3720319c729b.png"/>
<Relationship Id="rId94" Type="http://schemas.openxmlformats.org/officeDocument/2006/relationships/image" Target="../media/file37205baf6e09.png"/>
<Relationship Id="rId95" Type="http://schemas.openxmlformats.org/officeDocument/2006/relationships/image" Target="../media/file372014b21910.png"/>
<Relationship Id="rId96" Type="http://schemas.openxmlformats.org/officeDocument/2006/relationships/image" Target="../media/file37204df7220.png"/>
<Relationship Id="rId97" Type="http://schemas.openxmlformats.org/officeDocument/2006/relationships/image" Target="../media/file37203dc93df.png"/>
<Relationship Id="rId98" Type="http://schemas.openxmlformats.org/officeDocument/2006/relationships/image" Target="../media/file372024a733d9.png"/>
<Relationship Id="rId99" Type="http://schemas.openxmlformats.org/officeDocument/2006/relationships/image" Target="../media/file37206a2b55e.png"/>
<Relationship Id="rId100" Type="http://schemas.openxmlformats.org/officeDocument/2006/relationships/image" Target="../media/file372031167190.png"/>
<Relationship Id="rId101" Type="http://schemas.openxmlformats.org/officeDocument/2006/relationships/image" Target="../media/file372060281cd.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29%</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14,140 cases where practitioners indicated that the case is closed, 4% reliably improved, 35% improved (by less than amount considered reliable), 29% did not change, 27% deteriorated (by less than amount considered reliable) and 4%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SDQ prosocial behaviour scale (SDQ prosocial scale) scores of 22,381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4%</a:t>
            </a:r>
          </a:p>
        </p:txBody>
      </p:sp>
      <p:sp>
        <p:nvSpPr>
          <p:cNvPr id="7" name="1.7"/>
          <p:cNvSpPr>
            <a:spLocks noGrp="1"/>
          </p:cNvSpPr>
          <p:nvPr>
            <p:ph type="body" sz="quarter" idx="16"/>
          </p:nvPr>
        </p:nvSpPr>
        <p:spPr>
          <a:xfrm>
            <a:off x="8730570" y="4751422"/>
            <a:ext cx="1080000" cy="184666"/>
          </a:xfrm>
        </p:spPr>
        <p:txBody>
          <a:bodyPr/>
          <a:lstStyle/>
          <a:p>
            <a:r>
              <a:rPr/>
              <a:t>27%</a:t>
            </a:r>
          </a:p>
        </p:txBody>
      </p:sp>
      <p:sp>
        <p:nvSpPr>
          <p:cNvPr id="8" name="1.4"/>
          <p:cNvSpPr>
            <a:spLocks noGrp="1"/>
          </p:cNvSpPr>
          <p:nvPr>
            <p:ph type="body" sz="quarter" idx="19"/>
          </p:nvPr>
        </p:nvSpPr>
        <p:spPr>
          <a:xfrm>
            <a:off x="6458117" y="3563290"/>
            <a:ext cx="1080000" cy="184666"/>
          </a:xfrm>
        </p:spPr>
        <p:txBody>
          <a:bodyPr/>
          <a:lstStyle/>
          <a:p>
            <a:r>
              <a:rPr/>
              <a:t>4%</a:t>
            </a:r>
          </a:p>
        </p:txBody>
      </p:sp>
      <p:sp>
        <p:nvSpPr>
          <p:cNvPr id="9" name="1.5"/>
          <p:cNvSpPr>
            <a:spLocks noGrp="1"/>
          </p:cNvSpPr>
          <p:nvPr>
            <p:ph type="body" sz="quarter" idx="18"/>
          </p:nvPr>
        </p:nvSpPr>
        <p:spPr>
          <a:xfrm>
            <a:off x="8535286" y="3960563"/>
            <a:ext cx="1080000" cy="184666"/>
          </a:xfrm>
        </p:spPr>
        <p:txBody>
          <a:bodyPr/>
          <a:lstStyle/>
          <a:p>
            <a:r>
              <a:rPr/>
              <a:t>35%</a:t>
            </a:r>
          </a:p>
        </p:txBody>
      </p:sp>
      <p:sp>
        <p:nvSpPr>
          <p:cNvPr id="10" name="1.1"/>
          <p:cNvSpPr>
            <a:spLocks noGrp="1"/>
          </p:cNvSpPr>
          <p:nvPr>
            <p:ph type="title"/>
          </p:nvPr>
        </p:nvSpPr>
        <p:spPr>
          <a:xfrm>
            <a:off x="0" y="486000"/>
            <a:ext cx="7861602" cy="783255"/>
          </a:xfrm>
        </p:spPr>
        <p:txBody>
          <a:bodyPr/>
          <a:lstStyle/>
          <a:p>
            <a:r>
              <a:rPr/>
              <a:t>SDQ prosocial behaviour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3.44 points or more, improved by less than 3.44 points, did not change, deteriorated by less than 3.44 points, and deteriorated by 3.44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SDQ prosocial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SDQ prosocial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3.44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3.44 points</a:t>
            </a:r>
          </a:p>
        </p:txBody>
      </p:sp>
      <p:sp>
        <p:nvSpPr>
          <p:cNvPr id="8" name="2.10"/>
          <p:cNvSpPr>
            <a:spLocks noGrp="1"/>
          </p:cNvSpPr>
          <p:nvPr>
            <p:ph type="body" sz="quarter" idx="23"/>
          </p:nvPr>
        </p:nvSpPr>
        <p:spPr>
          <a:xfrm>
            <a:off x="2378909" y="4456534"/>
            <a:ext cx="934744" cy="184666"/>
          </a:xfrm>
        </p:spPr>
        <p:txBody>
          <a:bodyPr/>
          <a:lstStyle/>
          <a:p>
            <a:r>
              <a:rPr/>
              <a:t>7,944</a:t>
            </a:r>
          </a:p>
        </p:txBody>
      </p:sp>
      <p:sp>
        <p:nvSpPr>
          <p:cNvPr id="9" name="2.11"/>
          <p:cNvSpPr>
            <a:spLocks noGrp="1"/>
          </p:cNvSpPr>
          <p:nvPr>
            <p:ph type="body" sz="quarter" idx="24"/>
          </p:nvPr>
        </p:nvSpPr>
        <p:spPr>
          <a:xfrm>
            <a:off x="3088481" y="4456071"/>
            <a:ext cx="934744" cy="184666"/>
          </a:xfrm>
        </p:spPr>
        <p:txBody>
          <a:bodyPr/>
          <a:lstStyle/>
          <a:p>
            <a:r>
              <a:rPr/>
              <a:t>35%</a:t>
            </a:r>
          </a:p>
        </p:txBody>
      </p:sp>
      <p:sp>
        <p:nvSpPr>
          <p:cNvPr id="10" name="2.12"/>
          <p:cNvSpPr>
            <a:spLocks noGrp="1"/>
          </p:cNvSpPr>
          <p:nvPr>
            <p:ph type="body" sz="quarter" idx="26"/>
          </p:nvPr>
        </p:nvSpPr>
        <p:spPr>
          <a:xfrm>
            <a:off x="2378869" y="4881480"/>
            <a:ext cx="934744" cy="184666"/>
          </a:xfrm>
        </p:spPr>
        <p:txBody>
          <a:bodyPr/>
          <a:lstStyle/>
          <a:p>
            <a:r>
              <a:rPr/>
              <a:t>6,526</a:t>
            </a:r>
          </a:p>
        </p:txBody>
      </p:sp>
      <p:sp>
        <p:nvSpPr>
          <p:cNvPr id="11" name="2.15"/>
          <p:cNvSpPr>
            <a:spLocks noGrp="1"/>
          </p:cNvSpPr>
          <p:nvPr>
            <p:ph type="body" sz="quarter" idx="29"/>
          </p:nvPr>
        </p:nvSpPr>
        <p:spPr>
          <a:xfrm>
            <a:off x="2378867" y="5310106"/>
            <a:ext cx="934744" cy="184666"/>
          </a:xfrm>
        </p:spPr>
        <p:txBody>
          <a:bodyPr/>
          <a:lstStyle/>
          <a:p>
            <a:r>
              <a:rPr/>
              <a:t>6,063</a:t>
            </a:r>
          </a:p>
        </p:txBody>
      </p:sp>
      <p:sp>
        <p:nvSpPr>
          <p:cNvPr id="12" name="2.16"/>
          <p:cNvSpPr>
            <a:spLocks noGrp="1"/>
          </p:cNvSpPr>
          <p:nvPr>
            <p:ph type="body" sz="quarter" idx="30"/>
          </p:nvPr>
        </p:nvSpPr>
        <p:spPr>
          <a:xfrm>
            <a:off x="3088482" y="5311299"/>
            <a:ext cx="934744" cy="184666"/>
          </a:xfrm>
        </p:spPr>
        <p:txBody>
          <a:bodyPr/>
          <a:lstStyle/>
          <a:p>
            <a:r>
              <a:rPr/>
              <a:t>27%</a:t>
            </a:r>
          </a:p>
        </p:txBody>
      </p:sp>
      <p:sp>
        <p:nvSpPr>
          <p:cNvPr id="13" name="2.17"/>
          <p:cNvSpPr>
            <a:spLocks noGrp="1"/>
          </p:cNvSpPr>
          <p:nvPr>
            <p:ph type="body" sz="quarter" idx="31"/>
          </p:nvPr>
        </p:nvSpPr>
        <p:spPr>
          <a:xfrm>
            <a:off x="284218" y="5653696"/>
            <a:ext cx="2360492" cy="184666"/>
          </a:xfrm>
        </p:spPr>
        <p:txBody>
          <a:bodyPr/>
          <a:lstStyle/>
          <a:p>
            <a:r>
              <a:rPr/>
              <a:t>Deteriorated by 3.44 points or more –</a:t>
            </a:r>
          </a:p>
        </p:txBody>
      </p:sp>
      <p:sp>
        <p:nvSpPr>
          <p:cNvPr id="14" name="2.18"/>
          <p:cNvSpPr>
            <a:spLocks noGrp="1"/>
          </p:cNvSpPr>
          <p:nvPr>
            <p:ph type="body" sz="quarter" idx="32"/>
          </p:nvPr>
        </p:nvSpPr>
        <p:spPr>
          <a:xfrm>
            <a:off x="2378867" y="5737585"/>
            <a:ext cx="934744" cy="184666"/>
          </a:xfrm>
        </p:spPr>
        <p:txBody>
          <a:bodyPr/>
          <a:lstStyle/>
          <a:p>
            <a:r>
              <a:rPr/>
              <a:t>872</a:t>
            </a:r>
          </a:p>
        </p:txBody>
      </p:sp>
      <p:sp>
        <p:nvSpPr>
          <p:cNvPr id="15" name="2.20"/>
          <p:cNvSpPr>
            <a:spLocks noGrp="1"/>
          </p:cNvSpPr>
          <p:nvPr>
            <p:ph type="body" sz="quarter" idx="34"/>
          </p:nvPr>
        </p:nvSpPr>
        <p:spPr>
          <a:xfrm>
            <a:off x="2378867" y="6080115"/>
            <a:ext cx="934744" cy="184666"/>
          </a:xfrm>
        </p:spPr>
        <p:txBody>
          <a:bodyPr/>
          <a:lstStyle/>
          <a:p>
            <a:r>
              <a:rPr/>
              <a:t>22,381</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SDQ prosocial scale data with CORC data</a:t>
            </a:r>
          </a:p>
        </p:txBody>
      </p:sp>
      <p:sp>
        <p:nvSpPr>
          <p:cNvPr id="17" name="2.19"/>
          <p:cNvSpPr>
            <a:spLocks noGrp="1"/>
          </p:cNvSpPr>
          <p:nvPr>
            <p:ph type="body" sz="quarter" idx="33"/>
          </p:nvPr>
        </p:nvSpPr>
        <p:spPr>
          <a:xfrm>
            <a:off x="3087836" y="5736966"/>
            <a:ext cx="934744" cy="184666"/>
          </a:xfrm>
        </p:spPr>
        <p:txBody>
          <a:bodyPr/>
          <a:lstStyle/>
          <a:p>
            <a:r>
              <a:rPr/>
              <a:t>4%</a:t>
            </a:r>
          </a:p>
        </p:txBody>
      </p:sp>
      <p:sp>
        <p:nvSpPr>
          <p:cNvPr id="18" name="2.7"/>
          <p:cNvSpPr>
            <a:spLocks noGrp="1"/>
          </p:cNvSpPr>
          <p:nvPr>
            <p:ph type="body" sz="quarter" idx="20"/>
          </p:nvPr>
        </p:nvSpPr>
        <p:spPr>
          <a:xfrm>
            <a:off x="2378869" y="4029855"/>
            <a:ext cx="934744" cy="184666"/>
          </a:xfrm>
        </p:spPr>
        <p:txBody>
          <a:bodyPr/>
          <a:lstStyle/>
          <a:p>
            <a:r>
              <a:rPr/>
              <a:t>976</a:t>
            </a:r>
          </a:p>
        </p:txBody>
      </p:sp>
      <p:sp>
        <p:nvSpPr>
          <p:cNvPr id="19" name="2.8"/>
          <p:cNvSpPr>
            <a:spLocks noGrp="1"/>
          </p:cNvSpPr>
          <p:nvPr>
            <p:ph type="body" sz="quarter" idx="21"/>
          </p:nvPr>
        </p:nvSpPr>
        <p:spPr>
          <a:xfrm>
            <a:off x="3088481" y="4029855"/>
            <a:ext cx="934744" cy="184666"/>
          </a:xfrm>
        </p:spPr>
        <p:txBody>
          <a:bodyPr/>
          <a:lstStyle/>
          <a:p>
            <a:r>
              <a:rPr/>
              <a:t>4%</a:t>
            </a:r>
          </a:p>
        </p:txBody>
      </p:sp>
      <p:sp>
        <p:nvSpPr>
          <p:cNvPr id="20" name="2.13"/>
          <p:cNvSpPr>
            <a:spLocks noGrp="1"/>
          </p:cNvSpPr>
          <p:nvPr>
            <p:ph type="body" sz="quarter" idx="27"/>
          </p:nvPr>
        </p:nvSpPr>
        <p:spPr>
          <a:xfrm>
            <a:off x="3087836" y="4883578"/>
            <a:ext cx="934744" cy="184666"/>
          </a:xfrm>
        </p:spPr>
        <p:txBody>
          <a:bodyPr/>
          <a:lstStyle/>
          <a:p>
            <a:r>
              <a:rPr/>
              <a:t>29%</a:t>
            </a:r>
          </a:p>
        </p:txBody>
      </p:sp>
      <p:sp>
        <p:nvSpPr>
          <p:cNvPr id="21" name="2.14"/>
          <p:cNvSpPr>
            <a:spLocks noGrp="1"/>
          </p:cNvSpPr>
          <p:nvPr>
            <p:ph type="body" sz="quarter" idx="28"/>
          </p:nvPr>
        </p:nvSpPr>
        <p:spPr>
          <a:xfrm>
            <a:off x="284219" y="5311238"/>
            <a:ext cx="2360492" cy="184666"/>
          </a:xfrm>
        </p:spPr>
        <p:txBody>
          <a:bodyPr/>
          <a:lstStyle/>
          <a:p>
            <a:r>
              <a:rPr/>
              <a:t>Deteriorated by less than 3.44 points</a:t>
            </a:r>
          </a:p>
        </p:txBody>
      </p:sp>
      <p:sp>
        <p:nvSpPr>
          <p:cNvPr id="22" name="2.1"/>
          <p:cNvSpPr>
            <a:spLocks noGrp="1"/>
          </p:cNvSpPr>
          <p:nvPr>
            <p:ph type="title"/>
          </p:nvPr>
        </p:nvSpPr>
        <p:spPr>
          <a:xfrm>
            <a:off x="0" y="486000"/>
            <a:ext cx="7861602" cy="783255"/>
          </a:xfrm>
        </p:spPr>
        <p:txBody>
          <a:bodyPr/>
          <a:lstStyle/>
          <a:p>
            <a:r>
              <a:rPr/>
              <a:t>SDQ prosocial behaviour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32%</a:t>
            </a:r>
          </a:p>
        </p:txBody>
      </p:sp>
      <p:sp>
        <p:nvSpPr>
          <p:cNvPr id="3" name="3.9"/>
          <p:cNvSpPr>
            <a:spLocks noGrp="1"/>
          </p:cNvSpPr>
          <p:nvPr>
            <p:ph type="body" sz="quarter" idx="41"/>
          </p:nvPr>
        </p:nvSpPr>
        <p:spPr>
          <a:xfrm>
            <a:off x="1075527" y="5445222"/>
            <a:ext cx="934744" cy="184666"/>
          </a:xfrm>
        </p:spPr>
        <p:txBody>
          <a:bodyPr/>
          <a:lstStyle/>
          <a:p>
            <a:r>
              <a:rPr/>
              <a:t>40%</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4%</a:t>
            </a:r>
          </a:p>
        </p:txBody>
      </p:sp>
      <p:sp>
        <p:nvSpPr>
          <p:cNvPr id="6" name="3.12"/>
          <p:cNvSpPr>
            <a:spLocks noGrp="1"/>
          </p:cNvSpPr>
          <p:nvPr>
            <p:ph type="body" sz="quarter" idx="44"/>
          </p:nvPr>
        </p:nvSpPr>
        <p:spPr>
          <a:xfrm>
            <a:off x="5573710" y="3970784"/>
            <a:ext cx="934744" cy="184666"/>
          </a:xfrm>
        </p:spPr>
        <p:txBody>
          <a:bodyPr/>
          <a:lstStyle/>
          <a:p>
            <a:r>
              <a:rPr/>
              <a:t>6%</a:t>
            </a:r>
          </a:p>
        </p:txBody>
      </p:sp>
      <p:sp>
        <p:nvSpPr>
          <p:cNvPr id="7" name="3.3"/>
          <p:cNvSpPr>
            <a:spLocks noGrp="1"/>
          </p:cNvSpPr>
          <p:nvPr>
            <p:ph type="body" sz="quarter" idx="20"/>
          </p:nvPr>
        </p:nvSpPr>
        <p:spPr>
          <a:xfrm>
            <a:off x="1075532" y="3394667"/>
            <a:ext cx="934744" cy="184666"/>
          </a:xfrm>
        </p:spPr>
        <p:txBody>
          <a:bodyPr/>
          <a:lstStyle/>
          <a:p>
            <a:r>
              <a:rPr/>
              <a:t>14%</a:t>
            </a:r>
          </a:p>
        </p:txBody>
      </p:sp>
      <p:sp>
        <p:nvSpPr>
          <p:cNvPr id="8" name="3.4"/>
          <p:cNvSpPr>
            <a:spLocks noGrp="1"/>
          </p:cNvSpPr>
          <p:nvPr>
            <p:ph type="body" sz="quarter" idx="36"/>
          </p:nvPr>
        </p:nvSpPr>
        <p:spPr>
          <a:xfrm>
            <a:off x="1075529" y="3654222"/>
            <a:ext cx="934744" cy="184666"/>
          </a:xfrm>
        </p:spPr>
        <p:txBody>
          <a:bodyPr/>
          <a:lstStyle/>
          <a:p>
            <a:r>
              <a:rPr/>
              <a:t>53%</a:t>
            </a:r>
          </a:p>
        </p:txBody>
      </p:sp>
      <p:sp>
        <p:nvSpPr>
          <p:cNvPr id="9" name="3.8"/>
          <p:cNvSpPr>
            <a:spLocks noGrp="1"/>
          </p:cNvSpPr>
          <p:nvPr>
            <p:ph type="body" sz="quarter" idx="40"/>
          </p:nvPr>
        </p:nvSpPr>
        <p:spPr>
          <a:xfrm>
            <a:off x="1075527" y="5184013"/>
            <a:ext cx="934744" cy="184666"/>
          </a:xfrm>
        </p:spPr>
        <p:txBody>
          <a:bodyPr/>
          <a:lstStyle/>
          <a:p>
            <a:r>
              <a:rPr/>
              <a:t>59%</a:t>
            </a:r>
          </a:p>
        </p:txBody>
      </p:sp>
      <p:sp>
        <p:nvSpPr>
          <p:cNvPr id="10" name="3.22"/>
          <p:cNvSpPr>
            <a:spLocks noGrp="1"/>
          </p:cNvSpPr>
          <p:nvPr>
            <p:ph type="body" sz="quarter" idx="54"/>
          </p:nvPr>
        </p:nvSpPr>
        <p:spPr>
          <a:xfrm>
            <a:off x="8358339" y="5182027"/>
            <a:ext cx="934744" cy="184666"/>
          </a:xfrm>
        </p:spPr>
        <p:txBody>
          <a:bodyPr/>
          <a:lstStyle/>
          <a:p>
            <a:r>
              <a:rPr/>
              <a:t>50%</a:t>
            </a:r>
          </a:p>
        </p:txBody>
      </p:sp>
      <p:sp>
        <p:nvSpPr>
          <p:cNvPr id="11" name="3.23"/>
          <p:cNvSpPr>
            <a:spLocks noGrp="1"/>
          </p:cNvSpPr>
          <p:nvPr>
            <p:ph type="body" sz="quarter" idx="55"/>
          </p:nvPr>
        </p:nvSpPr>
        <p:spPr>
          <a:xfrm>
            <a:off x="8358339" y="5442713"/>
            <a:ext cx="934744" cy="184666"/>
          </a:xfrm>
        </p:spPr>
        <p:txBody>
          <a:bodyPr/>
          <a:lstStyle/>
          <a:p>
            <a:r>
              <a:rPr/>
              <a:t>11%</a:t>
            </a:r>
          </a:p>
        </p:txBody>
      </p:sp>
      <p:sp>
        <p:nvSpPr>
          <p:cNvPr id="12" name="3.24"/>
          <p:cNvSpPr>
            <a:spLocks noGrp="1"/>
          </p:cNvSpPr>
          <p:nvPr>
            <p:ph type="body" sz="quarter" idx="56"/>
          </p:nvPr>
        </p:nvSpPr>
        <p:spPr>
          <a:xfrm>
            <a:off x="8358334" y="5702319"/>
            <a:ext cx="934744" cy="184666"/>
          </a:xfrm>
        </p:spPr>
        <p:txBody>
          <a:bodyPr/>
          <a:lstStyle/>
          <a:p>
            <a:r>
              <a:rPr/>
              <a:t>17%</a:t>
            </a:r>
          </a:p>
        </p:txBody>
      </p:sp>
      <p:sp>
        <p:nvSpPr>
          <p:cNvPr id="13" name="3.15"/>
          <p:cNvSpPr>
            <a:spLocks noGrp="1"/>
          </p:cNvSpPr>
          <p:nvPr>
            <p:ph type="body" sz="quarter" idx="47"/>
          </p:nvPr>
        </p:nvSpPr>
        <p:spPr>
          <a:xfrm>
            <a:off x="5573710" y="5329261"/>
            <a:ext cx="934744" cy="184666"/>
          </a:xfrm>
        </p:spPr>
        <p:txBody>
          <a:bodyPr/>
          <a:lstStyle/>
          <a:p>
            <a:r>
              <a:rPr/>
              <a:t>61%</a:t>
            </a:r>
          </a:p>
        </p:txBody>
      </p:sp>
      <p:sp>
        <p:nvSpPr>
          <p:cNvPr id="14" name="3.16"/>
          <p:cNvSpPr>
            <a:spLocks noGrp="1"/>
          </p:cNvSpPr>
          <p:nvPr>
            <p:ph type="body" sz="quarter" idx="48"/>
          </p:nvPr>
        </p:nvSpPr>
        <p:spPr>
          <a:xfrm>
            <a:off x="5573710" y="5694653"/>
            <a:ext cx="934744" cy="184666"/>
          </a:xfrm>
        </p:spPr>
        <p:txBody>
          <a:bodyPr/>
          <a:lstStyle/>
          <a:p>
            <a:r>
              <a:rPr/>
              <a:t>21%</a:t>
            </a:r>
          </a:p>
        </p:txBody>
      </p:sp>
      <p:sp>
        <p:nvSpPr>
          <p:cNvPr id="15" name="3.17"/>
          <p:cNvSpPr>
            <a:spLocks noGrp="1"/>
          </p:cNvSpPr>
          <p:nvPr>
            <p:ph type="body" sz="quarter" idx="49"/>
          </p:nvPr>
        </p:nvSpPr>
        <p:spPr>
          <a:xfrm>
            <a:off x="8358334" y="3228611"/>
            <a:ext cx="934744" cy="184666"/>
          </a:xfrm>
        </p:spPr>
        <p:txBody>
          <a:bodyPr/>
          <a:lstStyle/>
          <a:p>
            <a:r>
              <a:rPr/>
              <a:t>63%</a:t>
            </a:r>
          </a:p>
        </p:txBody>
      </p:sp>
      <p:sp>
        <p:nvSpPr>
          <p:cNvPr id="16" name="3.18"/>
          <p:cNvSpPr>
            <a:spLocks noGrp="1"/>
          </p:cNvSpPr>
          <p:nvPr>
            <p:ph type="body" sz="quarter" idx="50"/>
          </p:nvPr>
        </p:nvSpPr>
        <p:spPr>
          <a:xfrm>
            <a:off x="8355953" y="3484619"/>
            <a:ext cx="934744" cy="184666"/>
          </a:xfrm>
        </p:spPr>
        <p:txBody>
          <a:bodyPr/>
          <a:lstStyle/>
          <a:p>
            <a:r>
              <a:rPr/>
              <a:t>20%</a:t>
            </a:r>
          </a:p>
        </p:txBody>
      </p:sp>
      <p:sp>
        <p:nvSpPr>
          <p:cNvPr id="17" name="3.21"/>
          <p:cNvSpPr>
            <a:spLocks noGrp="1"/>
          </p:cNvSpPr>
          <p:nvPr>
            <p:ph type="body" sz="quarter" idx="53"/>
          </p:nvPr>
        </p:nvSpPr>
        <p:spPr>
          <a:xfrm>
            <a:off x="8358333" y="4922969"/>
            <a:ext cx="934744" cy="184666"/>
          </a:xfrm>
        </p:spPr>
        <p:txBody>
          <a:bodyPr/>
          <a:lstStyle/>
          <a:p>
            <a:r>
              <a:rPr/>
              <a:t>21%</a:t>
            </a:r>
          </a:p>
        </p:txBody>
      </p:sp>
      <p:sp>
        <p:nvSpPr>
          <p:cNvPr id="18" name="3.2"/>
          <p:cNvSpPr>
            <a:spLocks noGrp="1"/>
          </p:cNvSpPr>
          <p:nvPr>
            <p:ph type="body" sz="quarter" idx="35"/>
          </p:nvPr>
        </p:nvSpPr>
        <p:spPr>
          <a:xfrm>
            <a:off x="2381" y="2216083"/>
            <a:ext cx="9905999" cy="859696"/>
          </a:xfrm>
        </p:spPr>
        <p:txBody>
          <a:bodyPr/>
          <a:lstStyle/>
          <a:p>
            <a:r>
              <a:rPr/>
              <a:t>The sample used consisted of the 22,381 CYP who completed the SDQ prosocial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5%</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1%</a:t>
            </a:r>
          </a:p>
        </p:txBody>
      </p:sp>
      <p:sp>
        <p:nvSpPr>
          <p:cNvPr id="23" name="3.14"/>
          <p:cNvSpPr>
            <a:spLocks noGrp="1"/>
          </p:cNvSpPr>
          <p:nvPr>
            <p:ph type="body" sz="quarter" idx="46"/>
          </p:nvPr>
        </p:nvSpPr>
        <p:spPr>
          <a:xfrm>
            <a:off x="5573710" y="4878259"/>
            <a:ext cx="934744" cy="184666"/>
          </a:xfrm>
        </p:spPr>
        <p:txBody>
          <a:bodyPr/>
          <a:lstStyle/>
          <a:p>
            <a:r>
              <a:rPr/>
              <a:t>3%</a:t>
            </a:r>
          </a:p>
        </p:txBody>
      </p:sp>
      <p:sp>
        <p:nvSpPr>
          <p:cNvPr id="24" name="3.19"/>
          <p:cNvSpPr>
            <a:spLocks noGrp="1"/>
          </p:cNvSpPr>
          <p:nvPr>
            <p:ph type="body" sz="quarter" idx="51"/>
          </p:nvPr>
        </p:nvSpPr>
        <p:spPr>
          <a:xfrm>
            <a:off x="8358334" y="3744174"/>
            <a:ext cx="934744" cy="184666"/>
          </a:xfrm>
        </p:spPr>
        <p:txBody>
          <a:bodyPr/>
          <a:lstStyle/>
          <a:p>
            <a:r>
              <a:rPr/>
              <a:t>17%</a:t>
            </a:r>
          </a:p>
        </p:txBody>
      </p:sp>
      <p:sp>
        <p:nvSpPr>
          <p:cNvPr id="25" name="3.1"/>
          <p:cNvSpPr>
            <a:spLocks noGrp="1"/>
          </p:cNvSpPr>
          <p:nvPr>
            <p:ph type="title"/>
          </p:nvPr>
        </p:nvSpPr>
        <p:spPr>
          <a:xfrm>
            <a:off x="0" y="486000"/>
            <a:ext cx="7861602" cy="783255"/>
          </a:xfrm>
        </p:spPr>
        <p:txBody>
          <a:bodyPr/>
          <a:lstStyle/>
          <a:p>
            <a:r>
              <a:rPr/>
              <a:t>SDQ prosocial behaviour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SDQ prosocial scale score from the last self-reported SDQ prosocial scale score</a:t>
            </a:r>
          </a:p>
        </p:txBody>
      </p:sp>
      <p:sp>
        <p:nvSpPr>
          <p:cNvPr id="3" name="4.7"/>
          <p:cNvSpPr>
            <a:spLocks noGrp="1"/>
          </p:cNvSpPr>
          <p:nvPr>
            <p:ph type="body" sz="quarter" idx="45"/>
          </p:nvPr>
        </p:nvSpPr>
        <p:spPr>
          <a:xfrm>
            <a:off x="0" y="6004240"/>
            <a:ext cx="9905999" cy="369332"/>
          </a:xfrm>
        </p:spPr>
        <p:txBody>
          <a:bodyPr/>
          <a:lstStyle/>
          <a:p>
            <a:r>
              <a:rPr/>
              <a:t>† Goodman R. Psychometric properties of the strengths and difficulties questionnaire. J Am Acad Child Adolesc Psychiatry. 2001;40(11):1337-1345</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0.66†</a:t>
            </a:r>
          </a:p>
        </p:txBody>
      </p:sp>
      <p:sp>
        <p:nvSpPr>
          <p:cNvPr id="5" name="4.3"/>
          <p:cNvSpPr>
            <a:spLocks noGrp="1"/>
          </p:cNvSpPr>
          <p:nvPr>
            <p:ph type="body" sz="quarter" idx="37"/>
          </p:nvPr>
        </p:nvSpPr>
        <p:spPr>
          <a:xfrm>
            <a:off x="0" y="2041737"/>
            <a:ext cx="9905999" cy="859696"/>
          </a:xfrm>
        </p:spPr>
        <p:txBody>
          <a:bodyPr/>
          <a:lstStyle/>
          <a:p>
            <a:r>
              <a:rPr/>
              <a:t>Using a reliable change criterion (RCC) of 3.44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3.44</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SDQ prosocial scale scores of 118,360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SDQ prosocial behaviour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improved</a:t>
            </a:r>
          </a:p>
        </p:txBody>
      </p:sp>
      <p:sp>
        <p:nvSpPr>
          <p:cNvPr id="12" name="MoreZeroLessRCC"/>
          <p:cNvSpPr>
            <a:spLocks noGrp="1"/>
          </p:cNvSpPr>
          <p:nvPr>
            <p:ph type="body" sz="quarter" idx="39"/>
          </p:nvPr>
        </p:nvSpPr>
        <p:spPr>
          <a:xfrm>
            <a:off x="2719388" y="3148663"/>
            <a:ext cx="1492166" cy="169277"/>
          </a:xfrm>
        </p:spPr>
        <p:txBody>
          <a:bodyPr/>
          <a:lstStyle/>
          <a:p>
            <a:r>
              <a:rPr/>
              <a:t>Improved</a:t>
            </a:r>
          </a:p>
        </p:txBody>
      </p:sp>
      <p:sp>
        <p:nvSpPr>
          <p:cNvPr id="13" name="LessZeroMoreMinusRCC"/>
          <p:cNvSpPr>
            <a:spLocks noGrp="1"/>
          </p:cNvSpPr>
          <p:nvPr>
            <p:ph type="body" sz="quarter" idx="40"/>
          </p:nvPr>
        </p:nvSpPr>
        <p:spPr>
          <a:xfrm>
            <a:off x="5701591" y="3149699"/>
            <a:ext cx="1492166" cy="169277"/>
          </a:xfrm>
        </p:spPr>
        <p:txBody>
          <a:bodyPr/>
          <a:lstStyle/>
          <a:p>
            <a:r>
              <a:rPr/>
              <a:t>Deteriorated</a:t>
            </a:r>
          </a:p>
        </p:txBody>
      </p:sp>
      <p:sp>
        <p:nvSpPr>
          <p:cNvPr id="14" name="LessEqualMinusRCC"/>
          <p:cNvSpPr>
            <a:spLocks noGrp="1"/>
          </p:cNvSpPr>
          <p:nvPr>
            <p:ph type="body" sz="quarter" idx="41"/>
          </p:nvPr>
        </p:nvSpPr>
        <p:spPr>
          <a:xfrm>
            <a:off x="7194104" y="3149114"/>
            <a:ext cx="1492166" cy="169277"/>
          </a:xfrm>
        </p:spPr>
        <p:txBody>
          <a:bodyPr/>
          <a:lstStyle/>
          <a:p>
            <a:r>
              <a:rPr/>
              <a:t>Reliably deteriorated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2022-09-22T12:03:04Z</dcterms:modified>
</cp:coreProperties>
</file>