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7003177e.png"/>
<Relationship Id="rId3" Type="http://schemas.openxmlformats.org/officeDocument/2006/relationships/image" Target="../media/file3720648e21c8.png"/>
<Relationship Id="rId4" Type="http://schemas.openxmlformats.org/officeDocument/2006/relationships/image" Target="../media/file3720488941a1.png"/>
<Relationship Id="rId5" Type="http://schemas.openxmlformats.org/officeDocument/2006/relationships/image" Target="../media/file372061a938c2.png"/>
<Relationship Id="rId6" Type="http://schemas.openxmlformats.org/officeDocument/2006/relationships/image" Target="../media/file372025783ba0.png"/>
<Relationship Id="rId7" Type="http://schemas.openxmlformats.org/officeDocument/2006/relationships/image" Target="../media/file37204d8e604a.png"/>
<Relationship Id="rId8" Type="http://schemas.openxmlformats.org/officeDocument/2006/relationships/image" Target="../media/file372035f9676c.png"/>
<Relationship Id="rId9" Type="http://schemas.openxmlformats.org/officeDocument/2006/relationships/image" Target="../media/file37201f458ed.png"/>
<Relationship Id="rId10" Type="http://schemas.openxmlformats.org/officeDocument/2006/relationships/image" Target="../media/file3720263e142b.png"/>
<Relationship Id="rId11" Type="http://schemas.openxmlformats.org/officeDocument/2006/relationships/image" Target="../media/file37207ea206e.png"/>
<Relationship Id="rId12" Type="http://schemas.openxmlformats.org/officeDocument/2006/relationships/image" Target="../media/file372016c45ad1.png"/>
<Relationship Id="rId13" Type="http://schemas.openxmlformats.org/officeDocument/2006/relationships/image" Target="../media/file37202c0d5855.png"/>
<Relationship Id="rId14" Type="http://schemas.openxmlformats.org/officeDocument/2006/relationships/image" Target="../media/file37209133dc3.png"/>
<Relationship Id="rId15" Type="http://schemas.openxmlformats.org/officeDocument/2006/relationships/image" Target="../media/file37204e18cd.png"/>
<Relationship Id="rId16" Type="http://schemas.openxmlformats.org/officeDocument/2006/relationships/image" Target="../media/file3720153a4663.png"/>
<Relationship Id="rId17" Type="http://schemas.openxmlformats.org/officeDocument/2006/relationships/image" Target="../media/file37207bac905.png"/>
<Relationship Id="rId18" Type="http://schemas.openxmlformats.org/officeDocument/2006/relationships/image" Target="../media/file37204a0b712f.png"/>
<Relationship Id="rId19" Type="http://schemas.openxmlformats.org/officeDocument/2006/relationships/image" Target="../media/file3720708b2e34.png"/>
<Relationship Id="rId20" Type="http://schemas.openxmlformats.org/officeDocument/2006/relationships/image" Target="../media/file3720617666b0.png"/>
<Relationship Id="rId21" Type="http://schemas.openxmlformats.org/officeDocument/2006/relationships/image" Target="../media/file37204fa7133d.png"/>
<Relationship Id="rId22" Type="http://schemas.openxmlformats.org/officeDocument/2006/relationships/image" Target="../media/file372029713262.png"/>
<Relationship Id="rId23" Type="http://schemas.openxmlformats.org/officeDocument/2006/relationships/image" Target="../media/file372052c84e94.png"/>
<Relationship Id="rId24" Type="http://schemas.openxmlformats.org/officeDocument/2006/relationships/image" Target="../media/file37201c743a93.png"/>
<Relationship Id="rId25" Type="http://schemas.openxmlformats.org/officeDocument/2006/relationships/image" Target="../media/file37202f502fab.png"/>
<Relationship Id="rId26" Type="http://schemas.openxmlformats.org/officeDocument/2006/relationships/image" Target="../media/file37201e86274.png"/>
<Relationship Id="rId27" Type="http://schemas.openxmlformats.org/officeDocument/2006/relationships/image" Target="../media/file372040b3329a.png"/>
<Relationship Id="rId28" Type="http://schemas.openxmlformats.org/officeDocument/2006/relationships/image" Target="../media/file3720aa87ba7.png"/>
<Relationship Id="rId29" Type="http://schemas.openxmlformats.org/officeDocument/2006/relationships/image" Target="../media/file3720459f6503.png"/>
<Relationship Id="rId30" Type="http://schemas.openxmlformats.org/officeDocument/2006/relationships/image" Target="../media/file37207f613bf8.png"/>
<Relationship Id="rId31" Type="http://schemas.openxmlformats.org/officeDocument/2006/relationships/image" Target="../media/file372033433471.png"/>
<Relationship Id="rId32" Type="http://schemas.openxmlformats.org/officeDocument/2006/relationships/image" Target="../media/file37201a33869.png"/>
<Relationship Id="rId33" Type="http://schemas.openxmlformats.org/officeDocument/2006/relationships/image" Target="../media/file372030a7987.png"/>
<Relationship Id="rId34" Type="http://schemas.openxmlformats.org/officeDocument/2006/relationships/image" Target="../media/file372044c753f.png"/>
<Relationship Id="rId35" Type="http://schemas.openxmlformats.org/officeDocument/2006/relationships/image" Target="../media/file37201b783e2d.png"/>
<Relationship Id="rId36" Type="http://schemas.openxmlformats.org/officeDocument/2006/relationships/image" Target="../media/file372048427d7d.png"/>
<Relationship Id="rId37" Type="http://schemas.openxmlformats.org/officeDocument/2006/relationships/image" Target="../media/file37207c93cf4.png"/>
<Relationship Id="rId38" Type="http://schemas.openxmlformats.org/officeDocument/2006/relationships/image" Target="../media/file37202e9d3806.png"/>
<Relationship Id="rId39" Type="http://schemas.openxmlformats.org/officeDocument/2006/relationships/image" Target="../media/file372010ab6658.png"/>
<Relationship Id="rId40" Type="http://schemas.openxmlformats.org/officeDocument/2006/relationships/image" Target="../media/file372024d84f9f.png"/>
<Relationship Id="rId41" Type="http://schemas.openxmlformats.org/officeDocument/2006/relationships/image" Target="../media/file37205f384357.png"/>
<Relationship Id="rId42" Type="http://schemas.openxmlformats.org/officeDocument/2006/relationships/image" Target="../media/file3720520b5208.png"/>
<Relationship Id="rId43" Type="http://schemas.openxmlformats.org/officeDocument/2006/relationships/image" Target="../media/file372054e2252c.png"/>
<Relationship Id="rId44" Type="http://schemas.openxmlformats.org/officeDocument/2006/relationships/image" Target="../media/file372018f24bb8.png"/>
<Relationship Id="rId45" Type="http://schemas.openxmlformats.org/officeDocument/2006/relationships/image" Target="../media/file372033431d48.png"/>
<Relationship Id="rId46" Type="http://schemas.openxmlformats.org/officeDocument/2006/relationships/image" Target="../media/file3720612975f7.png"/>
<Relationship Id="rId47" Type="http://schemas.openxmlformats.org/officeDocument/2006/relationships/image" Target="../media/file372033ad20f7.png"/>
<Relationship Id="rId48" Type="http://schemas.openxmlformats.org/officeDocument/2006/relationships/image" Target="../media/file37204e14169f.png"/>
<Relationship Id="rId49" Type="http://schemas.openxmlformats.org/officeDocument/2006/relationships/image" Target="../media/file37209e26e11.png"/>
<Relationship Id="rId50" Type="http://schemas.openxmlformats.org/officeDocument/2006/relationships/image" Target="../media/file372022b41860.png"/>
<Relationship Id="rId51" Type="http://schemas.openxmlformats.org/officeDocument/2006/relationships/image" Target="../media/file3720440b6422.png"/>
<Relationship Id="rId52" Type="http://schemas.openxmlformats.org/officeDocument/2006/relationships/image" Target="../media/file37207b0859fe.png"/>
<Relationship Id="rId53" Type="http://schemas.openxmlformats.org/officeDocument/2006/relationships/image" Target="../media/file37203d15343b.png"/>
<Relationship Id="rId54" Type="http://schemas.openxmlformats.org/officeDocument/2006/relationships/image" Target="../media/file372034b667f9.png"/>
<Relationship Id="rId55" Type="http://schemas.openxmlformats.org/officeDocument/2006/relationships/image" Target="../media/file372059da6360.png"/>
<Relationship Id="rId56" Type="http://schemas.openxmlformats.org/officeDocument/2006/relationships/image" Target="../media/file3720d2e5fe2.png"/>
<Relationship Id="rId57" Type="http://schemas.openxmlformats.org/officeDocument/2006/relationships/image" Target="../media/file3720447fd02.png"/>
<Relationship Id="rId58" Type="http://schemas.openxmlformats.org/officeDocument/2006/relationships/image" Target="../media/file372042ef14ce.png"/>
<Relationship Id="rId59" Type="http://schemas.openxmlformats.org/officeDocument/2006/relationships/image" Target="../media/file37207744e8a.png"/>
<Relationship Id="rId60" Type="http://schemas.openxmlformats.org/officeDocument/2006/relationships/image" Target="../media/file372025577272.png"/>
<Relationship Id="rId61" Type="http://schemas.openxmlformats.org/officeDocument/2006/relationships/image" Target="../media/file372078d42f31.png"/>
<Relationship Id="rId62" Type="http://schemas.openxmlformats.org/officeDocument/2006/relationships/image" Target="../media/file372079fede4.png"/>
<Relationship Id="rId63" Type="http://schemas.openxmlformats.org/officeDocument/2006/relationships/image" Target="../media/file372052c63aa0.png"/>
<Relationship Id="rId64" Type="http://schemas.openxmlformats.org/officeDocument/2006/relationships/image" Target="../media/file37207bad7950.png"/>
<Relationship Id="rId65" Type="http://schemas.openxmlformats.org/officeDocument/2006/relationships/image" Target="../media/file37202f857deb.png"/>
<Relationship Id="rId66" Type="http://schemas.openxmlformats.org/officeDocument/2006/relationships/image" Target="../media/file372024e010b2.png"/>
<Relationship Id="rId67" Type="http://schemas.openxmlformats.org/officeDocument/2006/relationships/image" Target="../media/file3720a2d76f.png"/>
<Relationship Id="rId68" Type="http://schemas.openxmlformats.org/officeDocument/2006/relationships/image" Target="../media/file3720216621a.png"/>
<Relationship Id="rId69" Type="http://schemas.openxmlformats.org/officeDocument/2006/relationships/image" Target="../media/file3720313f7d5.png"/>
<Relationship Id="rId70" Type="http://schemas.openxmlformats.org/officeDocument/2006/relationships/image" Target="../media/file37206285a15.png"/>
<Relationship Id="rId71" Type="http://schemas.openxmlformats.org/officeDocument/2006/relationships/image" Target="../media/file37205f297765.png"/>
<Relationship Id="rId72" Type="http://schemas.openxmlformats.org/officeDocument/2006/relationships/image" Target="../media/file372020ad359f.png"/>
<Relationship Id="rId73" Type="http://schemas.openxmlformats.org/officeDocument/2006/relationships/image" Target="../media/file372071a57b29.png"/>
<Relationship Id="rId74" Type="http://schemas.openxmlformats.org/officeDocument/2006/relationships/image" Target="../media/file372062887c20.png"/>
<Relationship Id="rId75" Type="http://schemas.openxmlformats.org/officeDocument/2006/relationships/image" Target="../media/file37205ddb4409.png"/>
<Relationship Id="rId76" Type="http://schemas.openxmlformats.org/officeDocument/2006/relationships/image" Target="../media/file37202bbc4f35.png"/>
<Relationship Id="rId77" Type="http://schemas.openxmlformats.org/officeDocument/2006/relationships/image" Target="../media/file372012e0b39.png"/>
<Relationship Id="rId78" Type="http://schemas.openxmlformats.org/officeDocument/2006/relationships/image" Target="../media/file372056235053.png"/>
<Relationship Id="rId79" Type="http://schemas.openxmlformats.org/officeDocument/2006/relationships/image" Target="../media/file372011fbd9c.png"/>
<Relationship Id="rId80" Type="http://schemas.openxmlformats.org/officeDocument/2006/relationships/image" Target="../media/file372036bd7fb6.png"/>
<Relationship Id="rId81" Type="http://schemas.openxmlformats.org/officeDocument/2006/relationships/image" Target="../media/file3720236b77cd.png"/>
<Relationship Id="rId82" Type="http://schemas.openxmlformats.org/officeDocument/2006/relationships/image" Target="../media/file3720722131c5.png"/>
<Relationship Id="rId83" Type="http://schemas.openxmlformats.org/officeDocument/2006/relationships/image" Target="../media/file372072f55861.png"/>
<Relationship Id="rId84" Type="http://schemas.openxmlformats.org/officeDocument/2006/relationships/image" Target="../media/file37202be779a7.png"/>
<Relationship Id="rId85" Type="http://schemas.openxmlformats.org/officeDocument/2006/relationships/image" Target="../media/file372028ad5af5.png"/>
<Relationship Id="rId86" Type="http://schemas.openxmlformats.org/officeDocument/2006/relationships/image" Target="../media/file3720440c1ea9.png"/>
<Relationship Id="rId87" Type="http://schemas.openxmlformats.org/officeDocument/2006/relationships/image" Target="../media/file3720739b5e11.png"/>
<Relationship Id="rId88" Type="http://schemas.openxmlformats.org/officeDocument/2006/relationships/image" Target="../media/file372013bf3809.png"/>
<Relationship Id="rId89" Type="http://schemas.openxmlformats.org/officeDocument/2006/relationships/image" Target="../media/file37206cdd15be.png"/>
<Relationship Id="rId90" Type="http://schemas.openxmlformats.org/officeDocument/2006/relationships/image" Target="../media/file37204c7f14c5.png"/>
<Relationship Id="rId91" Type="http://schemas.openxmlformats.org/officeDocument/2006/relationships/image" Target="../media/file372025d6def.png"/>
<Relationship Id="rId92" Type="http://schemas.openxmlformats.org/officeDocument/2006/relationships/image" Target="../media/file37203c35254f.png"/>
<Relationship Id="rId93" Type="http://schemas.openxmlformats.org/officeDocument/2006/relationships/image" Target="../media/file37202aa6284b.png"/>
<Relationship Id="rId94" Type="http://schemas.openxmlformats.org/officeDocument/2006/relationships/image" Target="../media/file3720e8a704a.png"/>
<Relationship Id="rId95" Type="http://schemas.openxmlformats.org/officeDocument/2006/relationships/image" Target="../media/file372026e72a0e.png"/>
<Relationship Id="rId96" Type="http://schemas.openxmlformats.org/officeDocument/2006/relationships/image" Target="../media/file372072c71bfc.png"/>
<Relationship Id="rId97" Type="http://schemas.openxmlformats.org/officeDocument/2006/relationships/image" Target="../media/file3720151d75dd.png"/>
<Relationship Id="rId98" Type="http://schemas.openxmlformats.org/officeDocument/2006/relationships/image" Target="../media/file37204573489a.png"/>
<Relationship Id="rId99" Type="http://schemas.openxmlformats.org/officeDocument/2006/relationships/image" Target="../media/file3720cab4438.png"/>
<Relationship Id="rId100" Type="http://schemas.openxmlformats.org/officeDocument/2006/relationships/image" Target="../media/file372049296e6c.png"/>
<Relationship Id="rId101" Type="http://schemas.openxmlformats.org/officeDocument/2006/relationships/image" Target="../media/file37205e756940.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5%</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4,313 cases where practitioners indicated that the case is closed, 38% reliably improved, 43% improved (by less than amount considered reliable), 5% did not change, 12% deteriorated (by less than amount considered reliable) and 2%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Young Person’s CORE (YP-CORE) scores of 4,596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2%</a:t>
            </a:r>
          </a:p>
        </p:txBody>
      </p:sp>
      <p:sp>
        <p:nvSpPr>
          <p:cNvPr id="7" name="1.7"/>
          <p:cNvSpPr>
            <a:spLocks noGrp="1"/>
          </p:cNvSpPr>
          <p:nvPr>
            <p:ph type="body" sz="quarter" idx="16"/>
          </p:nvPr>
        </p:nvSpPr>
        <p:spPr>
          <a:xfrm>
            <a:off x="8730570" y="4751422"/>
            <a:ext cx="1080000" cy="184666"/>
          </a:xfrm>
        </p:spPr>
        <p:txBody>
          <a:bodyPr/>
          <a:lstStyle/>
          <a:p>
            <a:r>
              <a:rPr/>
              <a:t>13%</a:t>
            </a:r>
          </a:p>
        </p:txBody>
      </p:sp>
      <p:sp>
        <p:nvSpPr>
          <p:cNvPr id="8" name="1.4"/>
          <p:cNvSpPr>
            <a:spLocks noGrp="1"/>
          </p:cNvSpPr>
          <p:nvPr>
            <p:ph type="body" sz="quarter" idx="19"/>
          </p:nvPr>
        </p:nvSpPr>
        <p:spPr>
          <a:xfrm>
            <a:off x="6458117" y="3563290"/>
            <a:ext cx="1080000" cy="184666"/>
          </a:xfrm>
        </p:spPr>
        <p:txBody>
          <a:bodyPr/>
          <a:lstStyle/>
          <a:p>
            <a:r>
              <a:rPr/>
              <a:t>37%</a:t>
            </a:r>
          </a:p>
        </p:txBody>
      </p:sp>
      <p:sp>
        <p:nvSpPr>
          <p:cNvPr id="9" name="1.5"/>
          <p:cNvSpPr>
            <a:spLocks noGrp="1"/>
          </p:cNvSpPr>
          <p:nvPr>
            <p:ph type="body" sz="quarter" idx="18"/>
          </p:nvPr>
        </p:nvSpPr>
        <p:spPr>
          <a:xfrm>
            <a:off x="8535286" y="3960563"/>
            <a:ext cx="1080000" cy="184666"/>
          </a:xfrm>
        </p:spPr>
        <p:txBody>
          <a:bodyPr/>
          <a:lstStyle/>
          <a:p>
            <a:r>
              <a:rPr/>
              <a:t>43%</a:t>
            </a:r>
          </a:p>
        </p:txBody>
      </p:sp>
      <p:sp>
        <p:nvSpPr>
          <p:cNvPr id="10" name="1.1"/>
          <p:cNvSpPr>
            <a:spLocks noGrp="1"/>
          </p:cNvSpPr>
          <p:nvPr>
            <p:ph type="title"/>
          </p:nvPr>
        </p:nvSpPr>
        <p:spPr>
          <a:xfrm>
            <a:off x="0" y="486000"/>
            <a:ext cx="7861602" cy="783255"/>
          </a:xfrm>
        </p:spPr>
        <p:txBody>
          <a:bodyPr/>
          <a:lstStyle/>
          <a:p>
            <a:r>
              <a:rPr/>
              <a:t>Young Person’s CORE</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9.56 points or more, improved by less than 9.56 points, did not change, deteriorated by less than 9.56 points, and deteriorated by 9.56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YP-CORE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YP-CORE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9.56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9.56 points</a:t>
            </a:r>
          </a:p>
        </p:txBody>
      </p:sp>
      <p:sp>
        <p:nvSpPr>
          <p:cNvPr id="8" name="2.10"/>
          <p:cNvSpPr>
            <a:spLocks noGrp="1"/>
          </p:cNvSpPr>
          <p:nvPr>
            <p:ph type="body" sz="quarter" idx="23"/>
          </p:nvPr>
        </p:nvSpPr>
        <p:spPr>
          <a:xfrm>
            <a:off x="2378909" y="4456534"/>
            <a:ext cx="934744" cy="184666"/>
          </a:xfrm>
        </p:spPr>
        <p:txBody>
          <a:bodyPr/>
          <a:lstStyle/>
          <a:p>
            <a:r>
              <a:rPr/>
              <a:t>1,999</a:t>
            </a:r>
          </a:p>
        </p:txBody>
      </p:sp>
      <p:sp>
        <p:nvSpPr>
          <p:cNvPr id="9" name="2.11"/>
          <p:cNvSpPr>
            <a:spLocks noGrp="1"/>
          </p:cNvSpPr>
          <p:nvPr>
            <p:ph type="body" sz="quarter" idx="24"/>
          </p:nvPr>
        </p:nvSpPr>
        <p:spPr>
          <a:xfrm>
            <a:off x="3088481" y="4456071"/>
            <a:ext cx="934744" cy="184666"/>
          </a:xfrm>
        </p:spPr>
        <p:txBody>
          <a:bodyPr/>
          <a:lstStyle/>
          <a:p>
            <a:r>
              <a:rPr/>
              <a:t>43%</a:t>
            </a:r>
          </a:p>
        </p:txBody>
      </p:sp>
      <p:sp>
        <p:nvSpPr>
          <p:cNvPr id="10" name="2.12"/>
          <p:cNvSpPr>
            <a:spLocks noGrp="1"/>
          </p:cNvSpPr>
          <p:nvPr>
            <p:ph type="body" sz="quarter" idx="26"/>
          </p:nvPr>
        </p:nvSpPr>
        <p:spPr>
          <a:xfrm>
            <a:off x="2378869" y="4881480"/>
            <a:ext cx="934744" cy="184666"/>
          </a:xfrm>
        </p:spPr>
        <p:txBody>
          <a:bodyPr/>
          <a:lstStyle/>
          <a:p>
            <a:r>
              <a:rPr/>
              <a:t>237</a:t>
            </a:r>
          </a:p>
        </p:txBody>
      </p:sp>
      <p:sp>
        <p:nvSpPr>
          <p:cNvPr id="11" name="2.15"/>
          <p:cNvSpPr>
            <a:spLocks noGrp="1"/>
          </p:cNvSpPr>
          <p:nvPr>
            <p:ph type="body" sz="quarter" idx="29"/>
          </p:nvPr>
        </p:nvSpPr>
        <p:spPr>
          <a:xfrm>
            <a:off x="2378867" y="5310106"/>
            <a:ext cx="934744" cy="184666"/>
          </a:xfrm>
        </p:spPr>
        <p:txBody>
          <a:bodyPr/>
          <a:lstStyle/>
          <a:p>
            <a:r>
              <a:rPr/>
              <a:t>583</a:t>
            </a:r>
          </a:p>
        </p:txBody>
      </p:sp>
      <p:sp>
        <p:nvSpPr>
          <p:cNvPr id="12" name="2.16"/>
          <p:cNvSpPr>
            <a:spLocks noGrp="1"/>
          </p:cNvSpPr>
          <p:nvPr>
            <p:ph type="body" sz="quarter" idx="30"/>
          </p:nvPr>
        </p:nvSpPr>
        <p:spPr>
          <a:xfrm>
            <a:off x="3088482" y="5311299"/>
            <a:ext cx="934744" cy="184666"/>
          </a:xfrm>
        </p:spPr>
        <p:txBody>
          <a:bodyPr/>
          <a:lstStyle/>
          <a:p>
            <a:r>
              <a:rPr/>
              <a:t>13%</a:t>
            </a:r>
          </a:p>
        </p:txBody>
      </p:sp>
      <p:sp>
        <p:nvSpPr>
          <p:cNvPr id="13" name="2.17"/>
          <p:cNvSpPr>
            <a:spLocks noGrp="1"/>
          </p:cNvSpPr>
          <p:nvPr>
            <p:ph type="body" sz="quarter" idx="31"/>
          </p:nvPr>
        </p:nvSpPr>
        <p:spPr>
          <a:xfrm>
            <a:off x="284218" y="5653696"/>
            <a:ext cx="2360492" cy="184666"/>
          </a:xfrm>
        </p:spPr>
        <p:txBody>
          <a:bodyPr/>
          <a:lstStyle/>
          <a:p>
            <a:r>
              <a:rPr/>
              <a:t>Deteriorated by 9.56 points or more –</a:t>
            </a:r>
          </a:p>
        </p:txBody>
      </p:sp>
      <p:sp>
        <p:nvSpPr>
          <p:cNvPr id="14" name="2.18"/>
          <p:cNvSpPr>
            <a:spLocks noGrp="1"/>
          </p:cNvSpPr>
          <p:nvPr>
            <p:ph type="body" sz="quarter" idx="32"/>
          </p:nvPr>
        </p:nvSpPr>
        <p:spPr>
          <a:xfrm>
            <a:off x="2378867" y="5737585"/>
            <a:ext cx="934744" cy="184666"/>
          </a:xfrm>
        </p:spPr>
        <p:txBody>
          <a:bodyPr/>
          <a:lstStyle/>
          <a:p>
            <a:r>
              <a:rPr/>
              <a:t>79</a:t>
            </a:r>
          </a:p>
        </p:txBody>
      </p:sp>
      <p:sp>
        <p:nvSpPr>
          <p:cNvPr id="15" name="2.20"/>
          <p:cNvSpPr>
            <a:spLocks noGrp="1"/>
          </p:cNvSpPr>
          <p:nvPr>
            <p:ph type="body" sz="quarter" idx="34"/>
          </p:nvPr>
        </p:nvSpPr>
        <p:spPr>
          <a:xfrm>
            <a:off x="2378867" y="6080115"/>
            <a:ext cx="934744" cy="184666"/>
          </a:xfrm>
        </p:spPr>
        <p:txBody>
          <a:bodyPr/>
          <a:lstStyle/>
          <a:p>
            <a:r>
              <a:rPr/>
              <a:t>4,596</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YP-CORE data with CORC data</a:t>
            </a:r>
          </a:p>
        </p:txBody>
      </p:sp>
      <p:sp>
        <p:nvSpPr>
          <p:cNvPr id="17" name="2.19"/>
          <p:cNvSpPr>
            <a:spLocks noGrp="1"/>
          </p:cNvSpPr>
          <p:nvPr>
            <p:ph type="body" sz="quarter" idx="33"/>
          </p:nvPr>
        </p:nvSpPr>
        <p:spPr>
          <a:xfrm>
            <a:off x="3087836" y="5736966"/>
            <a:ext cx="934744" cy="184666"/>
          </a:xfrm>
        </p:spPr>
        <p:txBody>
          <a:bodyPr/>
          <a:lstStyle/>
          <a:p>
            <a:r>
              <a:rPr/>
              <a:t>2%</a:t>
            </a:r>
          </a:p>
        </p:txBody>
      </p:sp>
      <p:sp>
        <p:nvSpPr>
          <p:cNvPr id="18" name="2.7"/>
          <p:cNvSpPr>
            <a:spLocks noGrp="1"/>
          </p:cNvSpPr>
          <p:nvPr>
            <p:ph type="body" sz="quarter" idx="20"/>
          </p:nvPr>
        </p:nvSpPr>
        <p:spPr>
          <a:xfrm>
            <a:off x="2378869" y="4029855"/>
            <a:ext cx="934744" cy="184666"/>
          </a:xfrm>
        </p:spPr>
        <p:txBody>
          <a:bodyPr/>
          <a:lstStyle/>
          <a:p>
            <a:r>
              <a:rPr/>
              <a:t>1,698</a:t>
            </a:r>
          </a:p>
        </p:txBody>
      </p:sp>
      <p:sp>
        <p:nvSpPr>
          <p:cNvPr id="19" name="2.8"/>
          <p:cNvSpPr>
            <a:spLocks noGrp="1"/>
          </p:cNvSpPr>
          <p:nvPr>
            <p:ph type="body" sz="quarter" idx="21"/>
          </p:nvPr>
        </p:nvSpPr>
        <p:spPr>
          <a:xfrm>
            <a:off x="3088481" y="4029855"/>
            <a:ext cx="934744" cy="184666"/>
          </a:xfrm>
        </p:spPr>
        <p:txBody>
          <a:bodyPr/>
          <a:lstStyle/>
          <a:p>
            <a:r>
              <a:rPr/>
              <a:t>37%</a:t>
            </a:r>
          </a:p>
        </p:txBody>
      </p:sp>
      <p:sp>
        <p:nvSpPr>
          <p:cNvPr id="20" name="2.13"/>
          <p:cNvSpPr>
            <a:spLocks noGrp="1"/>
          </p:cNvSpPr>
          <p:nvPr>
            <p:ph type="body" sz="quarter" idx="27"/>
          </p:nvPr>
        </p:nvSpPr>
        <p:spPr>
          <a:xfrm>
            <a:off x="3087836" y="4883578"/>
            <a:ext cx="934744" cy="184666"/>
          </a:xfrm>
        </p:spPr>
        <p:txBody>
          <a:bodyPr/>
          <a:lstStyle/>
          <a:p>
            <a:r>
              <a:rPr/>
              <a:t>5%</a:t>
            </a:r>
          </a:p>
        </p:txBody>
      </p:sp>
      <p:sp>
        <p:nvSpPr>
          <p:cNvPr id="21" name="2.14"/>
          <p:cNvSpPr>
            <a:spLocks noGrp="1"/>
          </p:cNvSpPr>
          <p:nvPr>
            <p:ph type="body" sz="quarter" idx="28"/>
          </p:nvPr>
        </p:nvSpPr>
        <p:spPr>
          <a:xfrm>
            <a:off x="284219" y="5311238"/>
            <a:ext cx="2360492" cy="184666"/>
          </a:xfrm>
        </p:spPr>
        <p:txBody>
          <a:bodyPr/>
          <a:lstStyle/>
          <a:p>
            <a:r>
              <a:rPr/>
              <a:t>Deteriorated by less than 9.56 points</a:t>
            </a:r>
          </a:p>
        </p:txBody>
      </p:sp>
      <p:sp>
        <p:nvSpPr>
          <p:cNvPr id="22" name="2.1"/>
          <p:cNvSpPr>
            <a:spLocks noGrp="1"/>
          </p:cNvSpPr>
          <p:nvPr>
            <p:ph type="title"/>
          </p:nvPr>
        </p:nvSpPr>
        <p:spPr>
          <a:xfrm>
            <a:off x="0" y="486000"/>
            <a:ext cx="7861602" cy="783255"/>
          </a:xfrm>
        </p:spPr>
        <p:txBody>
          <a:bodyPr/>
          <a:lstStyle/>
          <a:p>
            <a:r>
              <a:rPr/>
              <a:t>Young Person’s CORE</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40%</a:t>
            </a:r>
          </a:p>
        </p:txBody>
      </p:sp>
      <p:sp>
        <p:nvSpPr>
          <p:cNvPr id="3" name="3.9"/>
          <p:cNvSpPr>
            <a:spLocks noGrp="1"/>
          </p:cNvSpPr>
          <p:nvPr>
            <p:ph type="body" sz="quarter" idx="41"/>
          </p:nvPr>
        </p:nvSpPr>
        <p:spPr>
          <a:xfrm>
            <a:off x="1075527" y="5445222"/>
            <a:ext cx="934744" cy="184666"/>
          </a:xfrm>
        </p:spPr>
        <p:txBody>
          <a:bodyPr/>
          <a:lstStyle/>
          <a:p>
            <a:r>
              <a:rPr/>
              <a:t>34%</a:t>
            </a:r>
          </a:p>
        </p:txBody>
      </p:sp>
      <p:sp>
        <p:nvSpPr>
          <p:cNvPr id="4" name="3.10"/>
          <p:cNvSpPr>
            <a:spLocks noGrp="1"/>
          </p:cNvSpPr>
          <p:nvPr>
            <p:ph type="body" sz="quarter" idx="42"/>
          </p:nvPr>
        </p:nvSpPr>
        <p:spPr>
          <a:xfrm>
            <a:off x="1075527" y="5704050"/>
            <a:ext cx="934744" cy="184666"/>
          </a:xfrm>
        </p:spPr>
        <p:txBody>
          <a:bodyPr/>
          <a:lstStyle/>
          <a:p>
            <a:r>
              <a:rPr/>
              <a:t>0%</a:t>
            </a:r>
          </a:p>
        </p:txBody>
      </p:sp>
      <p:sp>
        <p:nvSpPr>
          <p:cNvPr id="5" name="3.11"/>
          <p:cNvSpPr>
            <a:spLocks noGrp="1"/>
          </p:cNvSpPr>
          <p:nvPr>
            <p:ph type="body" sz="quarter" idx="43"/>
          </p:nvPr>
        </p:nvSpPr>
        <p:spPr>
          <a:xfrm>
            <a:off x="5573712" y="3517939"/>
            <a:ext cx="934744" cy="184666"/>
          </a:xfrm>
        </p:spPr>
        <p:txBody>
          <a:bodyPr/>
          <a:lstStyle/>
          <a:p>
            <a:r>
              <a:rPr/>
              <a:t>2%</a:t>
            </a:r>
          </a:p>
        </p:txBody>
      </p:sp>
      <p:sp>
        <p:nvSpPr>
          <p:cNvPr id="6" name="3.12"/>
          <p:cNvSpPr>
            <a:spLocks noGrp="1"/>
          </p:cNvSpPr>
          <p:nvPr>
            <p:ph type="body" sz="quarter" idx="44"/>
          </p:nvPr>
        </p:nvSpPr>
        <p:spPr>
          <a:xfrm>
            <a:off x="5573710" y="3970784"/>
            <a:ext cx="934744" cy="184666"/>
          </a:xfrm>
        </p:spPr>
        <p:txBody>
          <a:bodyPr/>
          <a:lstStyle/>
          <a:p>
            <a:r>
              <a:rPr/>
              <a:t>2%</a:t>
            </a:r>
          </a:p>
        </p:txBody>
      </p:sp>
      <p:sp>
        <p:nvSpPr>
          <p:cNvPr id="7" name="3.3"/>
          <p:cNvSpPr>
            <a:spLocks noGrp="1"/>
          </p:cNvSpPr>
          <p:nvPr>
            <p:ph type="body" sz="quarter" idx="20"/>
          </p:nvPr>
        </p:nvSpPr>
        <p:spPr>
          <a:xfrm>
            <a:off x="1075532" y="3394667"/>
            <a:ext cx="934744" cy="184666"/>
          </a:xfrm>
        </p:spPr>
        <p:txBody>
          <a:bodyPr/>
          <a:lstStyle/>
          <a:p>
            <a:r>
              <a:rPr/>
              <a:t>1%</a:t>
            </a:r>
          </a:p>
        </p:txBody>
      </p:sp>
      <p:sp>
        <p:nvSpPr>
          <p:cNvPr id="8" name="3.4"/>
          <p:cNvSpPr>
            <a:spLocks noGrp="1"/>
          </p:cNvSpPr>
          <p:nvPr>
            <p:ph type="body" sz="quarter" idx="36"/>
          </p:nvPr>
        </p:nvSpPr>
        <p:spPr>
          <a:xfrm>
            <a:off x="1075529" y="3654222"/>
            <a:ext cx="934744" cy="184666"/>
          </a:xfrm>
        </p:spPr>
        <p:txBody>
          <a:bodyPr/>
          <a:lstStyle/>
          <a:p>
            <a:r>
              <a:rPr/>
              <a:t>59%</a:t>
            </a:r>
          </a:p>
        </p:txBody>
      </p:sp>
      <p:sp>
        <p:nvSpPr>
          <p:cNvPr id="9" name="3.8"/>
          <p:cNvSpPr>
            <a:spLocks noGrp="1"/>
          </p:cNvSpPr>
          <p:nvPr>
            <p:ph type="body" sz="quarter" idx="40"/>
          </p:nvPr>
        </p:nvSpPr>
        <p:spPr>
          <a:xfrm>
            <a:off x="1075527" y="5184013"/>
            <a:ext cx="934744" cy="184666"/>
          </a:xfrm>
        </p:spPr>
        <p:txBody>
          <a:bodyPr/>
          <a:lstStyle/>
          <a:p>
            <a:r>
              <a:rPr/>
              <a:t>66%</a:t>
            </a:r>
          </a:p>
        </p:txBody>
      </p:sp>
      <p:sp>
        <p:nvSpPr>
          <p:cNvPr id="10" name="3.22"/>
          <p:cNvSpPr>
            <a:spLocks noGrp="1"/>
          </p:cNvSpPr>
          <p:nvPr>
            <p:ph type="body" sz="quarter" idx="54"/>
          </p:nvPr>
        </p:nvSpPr>
        <p:spPr>
          <a:xfrm>
            <a:off x="8358339" y="5182027"/>
            <a:ext cx="934744" cy="184666"/>
          </a:xfrm>
        </p:spPr>
        <p:txBody>
          <a:bodyPr/>
          <a:lstStyle/>
          <a:p>
            <a:r>
              <a:rPr/>
              <a:t>39%</a:t>
            </a:r>
          </a:p>
        </p:txBody>
      </p:sp>
      <p:sp>
        <p:nvSpPr>
          <p:cNvPr id="11" name="3.23"/>
          <p:cNvSpPr>
            <a:spLocks noGrp="1"/>
          </p:cNvSpPr>
          <p:nvPr>
            <p:ph type="body" sz="quarter" idx="55"/>
          </p:nvPr>
        </p:nvSpPr>
        <p:spPr>
          <a:xfrm>
            <a:off x="8358339" y="5442713"/>
            <a:ext cx="934744" cy="184666"/>
          </a:xfrm>
        </p:spPr>
        <p:txBody>
          <a:bodyPr/>
          <a:lstStyle/>
          <a:p>
            <a:r>
              <a:rPr/>
              <a:t>61%</a:t>
            </a:r>
          </a:p>
        </p:txBody>
      </p:sp>
      <p:sp>
        <p:nvSpPr>
          <p:cNvPr id="12" name="3.24"/>
          <p:cNvSpPr>
            <a:spLocks noGrp="1"/>
          </p:cNvSpPr>
          <p:nvPr>
            <p:ph type="body" sz="quarter" idx="56"/>
          </p:nvPr>
        </p:nvSpPr>
        <p:spPr>
          <a:xfrm>
            <a:off x="8358334" y="5702319"/>
            <a:ext cx="934744" cy="184666"/>
          </a:xfrm>
        </p:spPr>
        <p:txBody>
          <a:bodyPr/>
          <a:lstStyle/>
          <a:p>
            <a:r>
              <a:rPr/>
              <a:t>0%</a:t>
            </a:r>
          </a:p>
        </p:txBody>
      </p:sp>
      <p:sp>
        <p:nvSpPr>
          <p:cNvPr id="13" name="3.15"/>
          <p:cNvSpPr>
            <a:spLocks noGrp="1"/>
          </p:cNvSpPr>
          <p:nvPr>
            <p:ph type="body" sz="quarter" idx="47"/>
          </p:nvPr>
        </p:nvSpPr>
        <p:spPr>
          <a:xfrm>
            <a:off x="5573710" y="5329261"/>
            <a:ext cx="934744" cy="184666"/>
          </a:xfrm>
        </p:spPr>
        <p:txBody>
          <a:bodyPr/>
          <a:lstStyle/>
          <a:p>
            <a:r>
              <a:rPr/>
              <a:t>88%</a:t>
            </a:r>
          </a:p>
        </p:txBody>
      </p:sp>
      <p:sp>
        <p:nvSpPr>
          <p:cNvPr id="14" name="3.16"/>
          <p:cNvSpPr>
            <a:spLocks noGrp="1"/>
          </p:cNvSpPr>
          <p:nvPr>
            <p:ph type="body" sz="quarter" idx="48"/>
          </p:nvPr>
        </p:nvSpPr>
        <p:spPr>
          <a:xfrm>
            <a:off x="5573710" y="5694653"/>
            <a:ext cx="934744" cy="184666"/>
          </a:xfrm>
        </p:spPr>
        <p:txBody>
          <a:bodyPr/>
          <a:lstStyle/>
          <a:p>
            <a:r>
              <a:rPr/>
              <a:t>1%</a:t>
            </a:r>
          </a:p>
        </p:txBody>
      </p:sp>
      <p:sp>
        <p:nvSpPr>
          <p:cNvPr id="15" name="3.17"/>
          <p:cNvSpPr>
            <a:spLocks noGrp="1"/>
          </p:cNvSpPr>
          <p:nvPr>
            <p:ph type="body" sz="quarter" idx="49"/>
          </p:nvPr>
        </p:nvSpPr>
        <p:spPr>
          <a:xfrm>
            <a:off x="8358334" y="3228611"/>
            <a:ext cx="934744" cy="184666"/>
          </a:xfrm>
        </p:spPr>
        <p:txBody>
          <a:bodyPr/>
          <a:lstStyle/>
          <a:p>
            <a:r>
              <a:rPr/>
              <a:t>94%</a:t>
            </a:r>
          </a:p>
        </p:txBody>
      </p:sp>
      <p:sp>
        <p:nvSpPr>
          <p:cNvPr id="16" name="3.18"/>
          <p:cNvSpPr>
            <a:spLocks noGrp="1"/>
          </p:cNvSpPr>
          <p:nvPr>
            <p:ph type="body" sz="quarter" idx="50"/>
          </p:nvPr>
        </p:nvSpPr>
        <p:spPr>
          <a:xfrm>
            <a:off x="8355953" y="3484619"/>
            <a:ext cx="934744" cy="184666"/>
          </a:xfrm>
        </p:spPr>
        <p:txBody>
          <a:bodyPr/>
          <a:lstStyle/>
          <a:p>
            <a:r>
              <a:rPr/>
              <a:t>6%</a:t>
            </a:r>
          </a:p>
        </p:txBody>
      </p:sp>
      <p:sp>
        <p:nvSpPr>
          <p:cNvPr id="17" name="3.21"/>
          <p:cNvSpPr>
            <a:spLocks noGrp="1"/>
          </p:cNvSpPr>
          <p:nvPr>
            <p:ph type="body" sz="quarter" idx="53"/>
          </p:nvPr>
        </p:nvSpPr>
        <p:spPr>
          <a:xfrm>
            <a:off x="8358333" y="4922969"/>
            <a:ext cx="934744" cy="184666"/>
          </a:xfrm>
        </p:spPr>
        <p:txBody>
          <a:bodyPr/>
          <a:lstStyle/>
          <a:p>
            <a:r>
              <a:rPr/>
              <a:t>0%</a:t>
            </a:r>
          </a:p>
        </p:txBody>
      </p:sp>
      <p:sp>
        <p:nvSpPr>
          <p:cNvPr id="18" name="3.2"/>
          <p:cNvSpPr>
            <a:spLocks noGrp="1"/>
          </p:cNvSpPr>
          <p:nvPr>
            <p:ph type="body" sz="quarter" idx="35"/>
          </p:nvPr>
        </p:nvSpPr>
        <p:spPr>
          <a:xfrm>
            <a:off x="2381" y="2216083"/>
            <a:ext cx="9905999" cy="859696"/>
          </a:xfrm>
        </p:spPr>
        <p:txBody>
          <a:bodyPr/>
          <a:lstStyle/>
          <a:p>
            <a:r>
              <a:rPr/>
              <a:t>The sample used consisted of the 4,596 CYP who completed the YP-CORE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3%</a:t>
            </a:r>
          </a:p>
        </p:txBody>
      </p:sp>
      <p:sp>
        <p:nvSpPr>
          <p:cNvPr id="20" name="3.6"/>
          <p:cNvSpPr>
            <a:spLocks noGrp="1"/>
          </p:cNvSpPr>
          <p:nvPr>
            <p:ph type="body" sz="quarter" idx="38"/>
          </p:nvPr>
        </p:nvSpPr>
        <p:spPr>
          <a:xfrm>
            <a:off x="1075527" y="4170955"/>
            <a:ext cx="934744" cy="184666"/>
          </a:xfrm>
        </p:spPr>
        <p:txBody>
          <a:bodyPr/>
          <a:lstStyle/>
          <a:p>
            <a:r>
              <a:rPr/>
              <a:t>1%</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0%</a:t>
            </a:r>
          </a:p>
        </p:txBody>
      </p:sp>
      <p:sp>
        <p:nvSpPr>
          <p:cNvPr id="23" name="3.14"/>
          <p:cNvSpPr>
            <a:spLocks noGrp="1"/>
          </p:cNvSpPr>
          <p:nvPr>
            <p:ph type="body" sz="quarter" idx="46"/>
          </p:nvPr>
        </p:nvSpPr>
        <p:spPr>
          <a:xfrm>
            <a:off x="5573710" y="4878259"/>
            <a:ext cx="934744" cy="184666"/>
          </a:xfrm>
        </p:spPr>
        <p:txBody>
          <a:bodyPr/>
          <a:lstStyle/>
          <a:p>
            <a:r>
              <a:rPr/>
              <a:t>4%</a:t>
            </a:r>
          </a:p>
        </p:txBody>
      </p:sp>
      <p:sp>
        <p:nvSpPr>
          <p:cNvPr id="24" name="3.19"/>
          <p:cNvSpPr>
            <a:spLocks noGrp="1"/>
          </p:cNvSpPr>
          <p:nvPr>
            <p:ph type="body" sz="quarter" idx="51"/>
          </p:nvPr>
        </p:nvSpPr>
        <p:spPr>
          <a:xfrm>
            <a:off x="8358334" y="3744174"/>
            <a:ext cx="934744" cy="184666"/>
          </a:xfrm>
        </p:spPr>
        <p:txBody>
          <a:bodyPr/>
          <a:lstStyle/>
          <a:p>
            <a:r>
              <a:rPr/>
              <a:t>0%</a:t>
            </a:r>
          </a:p>
        </p:txBody>
      </p:sp>
      <p:sp>
        <p:nvSpPr>
          <p:cNvPr id="25" name="3.1"/>
          <p:cNvSpPr>
            <a:spLocks noGrp="1"/>
          </p:cNvSpPr>
          <p:nvPr>
            <p:ph type="title"/>
          </p:nvPr>
        </p:nvSpPr>
        <p:spPr>
          <a:xfrm>
            <a:off x="0" y="486000"/>
            <a:ext cx="7861602" cy="783255"/>
          </a:xfrm>
        </p:spPr>
        <p:txBody>
          <a:bodyPr/>
          <a:lstStyle/>
          <a:p>
            <a:r>
              <a:rPr/>
              <a:t>Young Person’s CORE</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YP-CORE score from the last self-reported YP-CORE score</a:t>
            </a:r>
          </a:p>
        </p:txBody>
      </p:sp>
      <p:sp>
        <p:nvSpPr>
          <p:cNvPr id="3" name="4.7"/>
          <p:cNvSpPr>
            <a:spLocks noGrp="1"/>
          </p:cNvSpPr>
          <p:nvPr>
            <p:ph type="body" sz="quarter" idx="45"/>
          </p:nvPr>
        </p:nvSpPr>
        <p:spPr>
          <a:xfrm>
            <a:off x="0" y="6004240"/>
            <a:ext cx="9905999" cy="369332"/>
          </a:xfrm>
        </p:spPr>
        <p:txBody>
          <a:bodyPr/>
          <a:lstStyle/>
          <a:p>
            <a:r>
              <a:rPr/>
              <a:t>† O'Reilly A, Peiper N, O'Keeffe L, Illback R, Clayton R. Performance of the CORE-10 and YPCORE measures in a sample of youth engaging with a community mental health service. Int J Methods Psychiatr Res. 2016;25(4):324-332</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0.81†</a:t>
            </a:r>
          </a:p>
        </p:txBody>
      </p:sp>
      <p:sp>
        <p:nvSpPr>
          <p:cNvPr id="5" name="4.3"/>
          <p:cNvSpPr>
            <a:spLocks noGrp="1"/>
          </p:cNvSpPr>
          <p:nvPr>
            <p:ph type="body" sz="quarter" idx="37"/>
          </p:nvPr>
        </p:nvSpPr>
        <p:spPr>
          <a:xfrm>
            <a:off x="0" y="2041737"/>
            <a:ext cx="9905999" cy="859696"/>
          </a:xfrm>
        </p:spPr>
        <p:txBody>
          <a:bodyPr/>
          <a:lstStyle/>
          <a:p>
            <a:r>
              <a:rPr/>
              <a:t>Using a reliable change criterion (RCC) of 9.56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9.56</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YP-CORE scores of 6,374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Young Person’s CORE</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deteriorated</a:t>
            </a:r>
          </a:p>
        </p:txBody>
      </p:sp>
      <p:sp>
        <p:nvSpPr>
          <p:cNvPr id="12" name="MoreZeroLessRCC"/>
          <p:cNvSpPr>
            <a:spLocks noGrp="1"/>
          </p:cNvSpPr>
          <p:nvPr>
            <p:ph type="body" sz="quarter" idx="39"/>
          </p:nvPr>
        </p:nvSpPr>
        <p:spPr>
          <a:xfrm>
            <a:off x="2719388" y="3148663"/>
            <a:ext cx="1492166" cy="169277"/>
          </a:xfrm>
        </p:spPr>
        <p:txBody>
          <a:bodyPr/>
          <a:lstStyle/>
          <a:p>
            <a:r>
              <a:rPr/>
              <a:t>Deteriorated</a:t>
            </a:r>
          </a:p>
        </p:txBody>
      </p:sp>
      <p:sp>
        <p:nvSpPr>
          <p:cNvPr id="13" name="LessZeroMoreMinusRCC"/>
          <p:cNvSpPr>
            <a:spLocks noGrp="1"/>
          </p:cNvSpPr>
          <p:nvPr>
            <p:ph type="body" sz="quarter" idx="40"/>
          </p:nvPr>
        </p:nvSpPr>
        <p:spPr>
          <a:xfrm>
            <a:off x="5701591" y="3149699"/>
            <a:ext cx="1492166" cy="169277"/>
          </a:xfrm>
        </p:spPr>
        <p:txBody>
          <a:bodyPr/>
          <a:lstStyle/>
          <a:p>
            <a:r>
              <a:rPr/>
              <a:t>Improved</a:t>
            </a:r>
          </a:p>
        </p:txBody>
      </p:sp>
      <p:sp>
        <p:nvSpPr>
          <p:cNvPr id="14" name="LessEqualMinusRCC"/>
          <p:cNvSpPr>
            <a:spLocks noGrp="1"/>
          </p:cNvSpPr>
          <p:nvPr>
            <p:ph type="body" sz="quarter" idx="41"/>
          </p:nvPr>
        </p:nvSpPr>
        <p:spPr>
          <a:xfrm>
            <a:off x="7194104" y="3149114"/>
            <a:ext cx="1492166" cy="169277"/>
          </a:xfrm>
        </p:spPr>
        <p:txBody>
          <a:bodyPr/>
          <a:lstStyle/>
          <a:p>
            <a:r>
              <a:rPr/>
              <a:t>Reliably improved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2022-09-22T12:03:08Z</dcterms:modified>
</cp:coreProperties>
</file>