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6a1f29c8.png"/>
<Relationship Id="rId3" Type="http://schemas.openxmlformats.org/officeDocument/2006/relationships/image" Target="../media/file372074082603.png"/>
<Relationship Id="rId4" Type="http://schemas.openxmlformats.org/officeDocument/2006/relationships/image" Target="../media/file37205e7773a2.png"/>
<Relationship Id="rId5" Type="http://schemas.openxmlformats.org/officeDocument/2006/relationships/image" Target="../media/file37207f6b258.png"/>
<Relationship Id="rId6" Type="http://schemas.openxmlformats.org/officeDocument/2006/relationships/image" Target="../media/file372054c849bf.png"/>
<Relationship Id="rId7" Type="http://schemas.openxmlformats.org/officeDocument/2006/relationships/image" Target="../media/file372022387087.png"/>
<Relationship Id="rId8" Type="http://schemas.openxmlformats.org/officeDocument/2006/relationships/image" Target="../media/file372022c524e1.png"/>
<Relationship Id="rId9" Type="http://schemas.openxmlformats.org/officeDocument/2006/relationships/image" Target="../media/file372045d27d38.png"/>
<Relationship Id="rId10" Type="http://schemas.openxmlformats.org/officeDocument/2006/relationships/image" Target="../media/file37206dcf62e5.png"/>
<Relationship Id="rId11" Type="http://schemas.openxmlformats.org/officeDocument/2006/relationships/image" Target="../media/file37202a7a5d99.png"/>
<Relationship Id="rId12" Type="http://schemas.openxmlformats.org/officeDocument/2006/relationships/image" Target="../media/file372010da7d80.png"/>
<Relationship Id="rId13" Type="http://schemas.openxmlformats.org/officeDocument/2006/relationships/image" Target="../media/file3720729571da.png"/>
<Relationship Id="rId14" Type="http://schemas.openxmlformats.org/officeDocument/2006/relationships/image" Target="../media/file37206ee49.png"/>
<Relationship Id="rId15" Type="http://schemas.openxmlformats.org/officeDocument/2006/relationships/image" Target="../media/file3720e0e19e2.png"/>
<Relationship Id="rId16" Type="http://schemas.openxmlformats.org/officeDocument/2006/relationships/image" Target="../media/file372031f422b.png"/>
<Relationship Id="rId17" Type="http://schemas.openxmlformats.org/officeDocument/2006/relationships/image" Target="../media/file372043017bac.png"/>
<Relationship Id="rId18" Type="http://schemas.openxmlformats.org/officeDocument/2006/relationships/image" Target="../media/file372075ff762f.png"/>
<Relationship Id="rId19" Type="http://schemas.openxmlformats.org/officeDocument/2006/relationships/image" Target="../media/file37205c2031fa.png"/>
<Relationship Id="rId20" Type="http://schemas.openxmlformats.org/officeDocument/2006/relationships/image" Target="../media/file372019321a32.png"/>
<Relationship Id="rId21" Type="http://schemas.openxmlformats.org/officeDocument/2006/relationships/image" Target="../media/file37206de026de.png"/>
<Relationship Id="rId22" Type="http://schemas.openxmlformats.org/officeDocument/2006/relationships/image" Target="../media/file37204b346954.png"/>
<Relationship Id="rId23" Type="http://schemas.openxmlformats.org/officeDocument/2006/relationships/image" Target="../media/file372029827685.png"/>
<Relationship Id="rId24" Type="http://schemas.openxmlformats.org/officeDocument/2006/relationships/image" Target="../media/file3720641658ac.png"/>
<Relationship Id="rId25" Type="http://schemas.openxmlformats.org/officeDocument/2006/relationships/image" Target="../media/file37203b86245b.png"/>
<Relationship Id="rId26" Type="http://schemas.openxmlformats.org/officeDocument/2006/relationships/image" Target="../media/file37205dd71958.png"/>
<Relationship Id="rId27" Type="http://schemas.openxmlformats.org/officeDocument/2006/relationships/image" Target="../media/file372031a65d2e.png"/>
<Relationship Id="rId28" Type="http://schemas.openxmlformats.org/officeDocument/2006/relationships/image" Target="../media/file37204bdb2007.png"/>
<Relationship Id="rId29" Type="http://schemas.openxmlformats.org/officeDocument/2006/relationships/image" Target="../media/file372016e23571.png"/>
<Relationship Id="rId30" Type="http://schemas.openxmlformats.org/officeDocument/2006/relationships/image" Target="../media/file3720551061cf.png"/>
<Relationship Id="rId31" Type="http://schemas.openxmlformats.org/officeDocument/2006/relationships/image" Target="../media/file37209621116.png"/>
<Relationship Id="rId32" Type="http://schemas.openxmlformats.org/officeDocument/2006/relationships/image" Target="../media/file37207143580.png"/>
<Relationship Id="rId33" Type="http://schemas.openxmlformats.org/officeDocument/2006/relationships/image" Target="../media/file37205a15639d.png"/>
<Relationship Id="rId34" Type="http://schemas.openxmlformats.org/officeDocument/2006/relationships/image" Target="../media/file372056353981.png"/>
<Relationship Id="rId35" Type="http://schemas.openxmlformats.org/officeDocument/2006/relationships/image" Target="../media/file372070025921.png"/>
<Relationship Id="rId36" Type="http://schemas.openxmlformats.org/officeDocument/2006/relationships/image" Target="../media/file37201f09e01.png"/>
<Relationship Id="rId37" Type="http://schemas.openxmlformats.org/officeDocument/2006/relationships/image" Target="../media/file37205d162d00.png"/>
<Relationship Id="rId38" Type="http://schemas.openxmlformats.org/officeDocument/2006/relationships/image" Target="../media/file3720461eb47.png"/>
<Relationship Id="rId39" Type="http://schemas.openxmlformats.org/officeDocument/2006/relationships/image" Target="../media/file37202f172eb2.png"/>
<Relationship Id="rId40" Type="http://schemas.openxmlformats.org/officeDocument/2006/relationships/image" Target="../media/file37206511ea.png"/>
<Relationship Id="rId41" Type="http://schemas.openxmlformats.org/officeDocument/2006/relationships/image" Target="../media/file372050d821fb.png"/>
<Relationship Id="rId42" Type="http://schemas.openxmlformats.org/officeDocument/2006/relationships/image" Target="../media/file3720f08181a.png"/>
<Relationship Id="rId43" Type="http://schemas.openxmlformats.org/officeDocument/2006/relationships/image" Target="../media/file37201d975349.png"/>
<Relationship Id="rId44" Type="http://schemas.openxmlformats.org/officeDocument/2006/relationships/image" Target="../media/file372072aa493c.png"/>
<Relationship Id="rId45" Type="http://schemas.openxmlformats.org/officeDocument/2006/relationships/image" Target="../media/file3720357b477.png"/>
<Relationship Id="rId46" Type="http://schemas.openxmlformats.org/officeDocument/2006/relationships/image" Target="../media/file3720207925c6.png"/>
<Relationship Id="rId47" Type="http://schemas.openxmlformats.org/officeDocument/2006/relationships/image" Target="../media/file37203ec3678e.png"/>
<Relationship Id="rId48" Type="http://schemas.openxmlformats.org/officeDocument/2006/relationships/image" Target="../media/file372045ea55b5.png"/>
<Relationship Id="rId49" Type="http://schemas.openxmlformats.org/officeDocument/2006/relationships/image" Target="../media/file37203e094d4c.png"/>
<Relationship Id="rId50" Type="http://schemas.openxmlformats.org/officeDocument/2006/relationships/image" Target="../media/file372062b311c3.png"/>
<Relationship Id="rId51" Type="http://schemas.openxmlformats.org/officeDocument/2006/relationships/image" Target="../media/file372019517a41.png"/>
<Relationship Id="rId52" Type="http://schemas.openxmlformats.org/officeDocument/2006/relationships/image" Target="../media/file37206a4b544a.png"/>
<Relationship Id="rId53" Type="http://schemas.openxmlformats.org/officeDocument/2006/relationships/image" Target="../media/file37203831105f.png"/>
<Relationship Id="rId54" Type="http://schemas.openxmlformats.org/officeDocument/2006/relationships/image" Target="../media/file37201b2473b8.png"/>
<Relationship Id="rId55" Type="http://schemas.openxmlformats.org/officeDocument/2006/relationships/image" Target="../media/file372047653994.png"/>
<Relationship Id="rId56" Type="http://schemas.openxmlformats.org/officeDocument/2006/relationships/image" Target="../media/file372048d03392.png"/>
<Relationship Id="rId57" Type="http://schemas.openxmlformats.org/officeDocument/2006/relationships/image" Target="../media/file37201296bd5.png"/>
<Relationship Id="rId58" Type="http://schemas.openxmlformats.org/officeDocument/2006/relationships/image" Target="../media/file3720436c4f29.png"/>
<Relationship Id="rId59" Type="http://schemas.openxmlformats.org/officeDocument/2006/relationships/image" Target="../media/file372063c9656c.png"/>
<Relationship Id="rId60" Type="http://schemas.openxmlformats.org/officeDocument/2006/relationships/image" Target="../media/file372018f04092.png"/>
<Relationship Id="rId61" Type="http://schemas.openxmlformats.org/officeDocument/2006/relationships/image" Target="../media/file3720601c4302.png"/>
<Relationship Id="rId62" Type="http://schemas.openxmlformats.org/officeDocument/2006/relationships/image" Target="../media/file3720186067c6.png"/>
<Relationship Id="rId63" Type="http://schemas.openxmlformats.org/officeDocument/2006/relationships/image" Target="../media/file37205cf65507.png"/>
<Relationship Id="rId64" Type="http://schemas.openxmlformats.org/officeDocument/2006/relationships/image" Target="../media/file3720126d1f78.png"/>
<Relationship Id="rId65" Type="http://schemas.openxmlformats.org/officeDocument/2006/relationships/image" Target="../media/file37203ac1596c.png"/>
<Relationship Id="rId66" Type="http://schemas.openxmlformats.org/officeDocument/2006/relationships/image" Target="../media/file37202a9c1fe9.png"/>
<Relationship Id="rId67" Type="http://schemas.openxmlformats.org/officeDocument/2006/relationships/image" Target="../media/file37205a615693.png"/>
<Relationship Id="rId68" Type="http://schemas.openxmlformats.org/officeDocument/2006/relationships/image" Target="../media/file37203efa19b6.png"/>
<Relationship Id="rId69" Type="http://schemas.openxmlformats.org/officeDocument/2006/relationships/image" Target="../media/file37202c817688.png"/>
<Relationship Id="rId70" Type="http://schemas.openxmlformats.org/officeDocument/2006/relationships/image" Target="../media/file37207e155cb9.png"/>
<Relationship Id="rId71" Type="http://schemas.openxmlformats.org/officeDocument/2006/relationships/image" Target="../media/file3720448c6321.png"/>
<Relationship Id="rId72" Type="http://schemas.openxmlformats.org/officeDocument/2006/relationships/image" Target="../media/file372053231f09.png"/>
<Relationship Id="rId73" Type="http://schemas.openxmlformats.org/officeDocument/2006/relationships/image" Target="../media/file372048be4e94.png"/>
<Relationship Id="rId74" Type="http://schemas.openxmlformats.org/officeDocument/2006/relationships/image" Target="../media/file37204a3e3f70.png"/>
<Relationship Id="rId75" Type="http://schemas.openxmlformats.org/officeDocument/2006/relationships/image" Target="../media/file372024671588.png"/>
<Relationship Id="rId76" Type="http://schemas.openxmlformats.org/officeDocument/2006/relationships/image" Target="../media/file37205a04aeb.png"/>
<Relationship Id="rId77" Type="http://schemas.openxmlformats.org/officeDocument/2006/relationships/image" Target="../media/file372064ac11a.png"/>
<Relationship Id="rId78" Type="http://schemas.openxmlformats.org/officeDocument/2006/relationships/image" Target="../media/file3720302b1757.png"/>
<Relationship Id="rId79" Type="http://schemas.openxmlformats.org/officeDocument/2006/relationships/image" Target="../media/file372072756b0.png"/>
<Relationship Id="rId80" Type="http://schemas.openxmlformats.org/officeDocument/2006/relationships/image" Target="../media/file3720234033e9.png"/>
<Relationship Id="rId81" Type="http://schemas.openxmlformats.org/officeDocument/2006/relationships/image" Target="../media/file3720615351a1.png"/>
<Relationship Id="rId82" Type="http://schemas.openxmlformats.org/officeDocument/2006/relationships/image" Target="../media/file3720404243d9.png"/>
<Relationship Id="rId83" Type="http://schemas.openxmlformats.org/officeDocument/2006/relationships/image" Target="../media/file3720123525c1.png"/>
<Relationship Id="rId84" Type="http://schemas.openxmlformats.org/officeDocument/2006/relationships/image" Target="../media/file372046c67e60.png"/>
<Relationship Id="rId85" Type="http://schemas.openxmlformats.org/officeDocument/2006/relationships/image" Target="../media/file37203d8952fd.png"/>
<Relationship Id="rId86" Type="http://schemas.openxmlformats.org/officeDocument/2006/relationships/image" Target="../media/file37206cf05248.png"/>
<Relationship Id="rId87" Type="http://schemas.openxmlformats.org/officeDocument/2006/relationships/image" Target="../media/file37201a5c56bd.png"/>
<Relationship Id="rId88" Type="http://schemas.openxmlformats.org/officeDocument/2006/relationships/image" Target="../media/file372035db2027.png"/>
<Relationship Id="rId89" Type="http://schemas.openxmlformats.org/officeDocument/2006/relationships/image" Target="../media/file37202a7c71d3.png"/>
<Relationship Id="rId90" Type="http://schemas.openxmlformats.org/officeDocument/2006/relationships/image" Target="../media/file3720be976cd.png"/>
<Relationship Id="rId91" Type="http://schemas.openxmlformats.org/officeDocument/2006/relationships/image" Target="../media/file37202e4e15ff.png"/>
<Relationship Id="rId92" Type="http://schemas.openxmlformats.org/officeDocument/2006/relationships/image" Target="../media/file372034f0769a.png"/>
<Relationship Id="rId93" Type="http://schemas.openxmlformats.org/officeDocument/2006/relationships/image" Target="../media/file372021465eb7.png"/>
<Relationship Id="rId94" Type="http://schemas.openxmlformats.org/officeDocument/2006/relationships/image" Target="../media/file37204b7113f2.png"/>
<Relationship Id="rId95" Type="http://schemas.openxmlformats.org/officeDocument/2006/relationships/image" Target="../media/file372011661326.png"/>
<Relationship Id="rId96" Type="http://schemas.openxmlformats.org/officeDocument/2006/relationships/image" Target="../media/file37203db84496.png"/>
<Relationship Id="rId97" Type="http://schemas.openxmlformats.org/officeDocument/2006/relationships/image" Target="../media/file37207c052c7d.png"/>
<Relationship Id="rId98" Type="http://schemas.openxmlformats.org/officeDocument/2006/relationships/image" Target="../media/file37205285865.png"/>
<Relationship Id="rId99" Type="http://schemas.openxmlformats.org/officeDocument/2006/relationships/image" Target="../media/file3720408029e5.png"/>
<Relationship Id="rId100" Type="http://schemas.openxmlformats.org/officeDocument/2006/relationships/image" Target="../media/file37202d0f61d4.png"/>
<Relationship Id="rId101" Type="http://schemas.openxmlformats.org/officeDocument/2006/relationships/image" Target="../media/file372058f8b2d.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5%</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184 cases where practitioners indicated that the case is closed, 33% reliably improved, 43% improved (by less than amount considered reliable), 5% did not change, 17%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Clinical Outcomes in Routine Evaluation 10 (CORE-10) scores of 485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1%</a:t>
            </a:r>
          </a:p>
        </p:txBody>
      </p:sp>
      <p:sp>
        <p:nvSpPr>
          <p:cNvPr id="7" name="1.7"/>
          <p:cNvSpPr>
            <a:spLocks noGrp="1"/>
          </p:cNvSpPr>
          <p:nvPr>
            <p:ph type="body" sz="quarter" idx="16"/>
          </p:nvPr>
        </p:nvSpPr>
        <p:spPr>
          <a:xfrm>
            <a:off x="8730570" y="4751422"/>
            <a:ext cx="1080000" cy="184666"/>
          </a:xfrm>
        </p:spPr>
        <p:txBody>
          <a:bodyPr/>
          <a:lstStyle/>
          <a:p>
            <a:r>
              <a:rPr/>
              <a:t>16%</a:t>
            </a:r>
          </a:p>
        </p:txBody>
      </p:sp>
      <p:sp>
        <p:nvSpPr>
          <p:cNvPr id="8" name="1.4"/>
          <p:cNvSpPr>
            <a:spLocks noGrp="1"/>
          </p:cNvSpPr>
          <p:nvPr>
            <p:ph type="body" sz="quarter" idx="19"/>
          </p:nvPr>
        </p:nvSpPr>
        <p:spPr>
          <a:xfrm>
            <a:off x="6458117" y="3563290"/>
            <a:ext cx="1080000" cy="184666"/>
          </a:xfrm>
        </p:spPr>
        <p:txBody>
          <a:bodyPr/>
          <a:lstStyle/>
          <a:p>
            <a:r>
              <a:rPr/>
              <a:t>30%</a:t>
            </a:r>
          </a:p>
        </p:txBody>
      </p:sp>
      <p:sp>
        <p:nvSpPr>
          <p:cNvPr id="9" name="1.5"/>
          <p:cNvSpPr>
            <a:spLocks noGrp="1"/>
          </p:cNvSpPr>
          <p:nvPr>
            <p:ph type="body" sz="quarter" idx="18"/>
          </p:nvPr>
        </p:nvSpPr>
        <p:spPr>
          <a:xfrm>
            <a:off x="8535286" y="3960563"/>
            <a:ext cx="1080000" cy="184666"/>
          </a:xfrm>
        </p:spPr>
        <p:txBody>
          <a:bodyPr/>
          <a:lstStyle/>
          <a:p>
            <a:r>
              <a:rPr/>
              <a:t>47%</a:t>
            </a:r>
          </a:p>
        </p:txBody>
      </p:sp>
      <p:sp>
        <p:nvSpPr>
          <p:cNvPr id="10" name="1.1"/>
          <p:cNvSpPr>
            <a:spLocks noGrp="1"/>
          </p:cNvSpPr>
          <p:nvPr>
            <p:ph type="title"/>
          </p:nvPr>
        </p:nvSpPr>
        <p:spPr>
          <a:xfrm>
            <a:off x="0" y="486000"/>
            <a:ext cx="7861602" cy="783255"/>
          </a:xfrm>
        </p:spPr>
        <p:txBody>
          <a:bodyPr/>
          <a:lstStyle/>
          <a:p>
            <a:r>
              <a:rPr/>
              <a:t>Clinical Outcomes in Routine Evaluation 10</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9.92 points or more, improved by less than 9.92 points, did not change, deteriorated by less than 9.92 points, and deteriorated by 9.92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CORE-10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CORE-10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9.92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9.92 points</a:t>
            </a:r>
          </a:p>
        </p:txBody>
      </p:sp>
      <p:sp>
        <p:nvSpPr>
          <p:cNvPr id="8" name="2.10"/>
          <p:cNvSpPr>
            <a:spLocks noGrp="1"/>
          </p:cNvSpPr>
          <p:nvPr>
            <p:ph type="body" sz="quarter" idx="23"/>
          </p:nvPr>
        </p:nvSpPr>
        <p:spPr>
          <a:xfrm>
            <a:off x="2378909" y="4456534"/>
            <a:ext cx="934744" cy="184666"/>
          </a:xfrm>
        </p:spPr>
        <p:txBody>
          <a:bodyPr/>
          <a:lstStyle/>
          <a:p>
            <a:r>
              <a:rPr/>
              <a:t>230</a:t>
            </a:r>
          </a:p>
        </p:txBody>
      </p:sp>
      <p:sp>
        <p:nvSpPr>
          <p:cNvPr id="9" name="2.11"/>
          <p:cNvSpPr>
            <a:spLocks noGrp="1"/>
          </p:cNvSpPr>
          <p:nvPr>
            <p:ph type="body" sz="quarter" idx="24"/>
          </p:nvPr>
        </p:nvSpPr>
        <p:spPr>
          <a:xfrm>
            <a:off x="3088481" y="4456071"/>
            <a:ext cx="934744" cy="184666"/>
          </a:xfrm>
        </p:spPr>
        <p:txBody>
          <a:bodyPr/>
          <a:lstStyle/>
          <a:p>
            <a:r>
              <a:rPr/>
              <a:t>47%</a:t>
            </a:r>
          </a:p>
        </p:txBody>
      </p:sp>
      <p:sp>
        <p:nvSpPr>
          <p:cNvPr id="10" name="2.12"/>
          <p:cNvSpPr>
            <a:spLocks noGrp="1"/>
          </p:cNvSpPr>
          <p:nvPr>
            <p:ph type="body" sz="quarter" idx="26"/>
          </p:nvPr>
        </p:nvSpPr>
        <p:spPr>
          <a:xfrm>
            <a:off x="2378869" y="4881480"/>
            <a:ext cx="934744" cy="184666"/>
          </a:xfrm>
        </p:spPr>
        <p:txBody>
          <a:bodyPr/>
          <a:lstStyle/>
          <a:p>
            <a:r>
              <a:rPr/>
              <a:t>25</a:t>
            </a:r>
          </a:p>
        </p:txBody>
      </p:sp>
      <p:sp>
        <p:nvSpPr>
          <p:cNvPr id="11" name="2.15"/>
          <p:cNvSpPr>
            <a:spLocks noGrp="1"/>
          </p:cNvSpPr>
          <p:nvPr>
            <p:ph type="body" sz="quarter" idx="29"/>
          </p:nvPr>
        </p:nvSpPr>
        <p:spPr>
          <a:xfrm>
            <a:off x="2378867" y="5310106"/>
            <a:ext cx="934744" cy="184666"/>
          </a:xfrm>
        </p:spPr>
        <p:txBody>
          <a:bodyPr/>
          <a:lstStyle/>
          <a:p>
            <a:r>
              <a:rPr/>
              <a:t>80</a:t>
            </a:r>
          </a:p>
        </p:txBody>
      </p:sp>
      <p:sp>
        <p:nvSpPr>
          <p:cNvPr id="12" name="2.16"/>
          <p:cNvSpPr>
            <a:spLocks noGrp="1"/>
          </p:cNvSpPr>
          <p:nvPr>
            <p:ph type="body" sz="quarter" idx="30"/>
          </p:nvPr>
        </p:nvSpPr>
        <p:spPr>
          <a:xfrm>
            <a:off x="3088482" y="5311299"/>
            <a:ext cx="934744" cy="184666"/>
          </a:xfrm>
        </p:spPr>
        <p:txBody>
          <a:bodyPr/>
          <a:lstStyle/>
          <a:p>
            <a:r>
              <a:rPr/>
              <a:t>16%</a:t>
            </a:r>
          </a:p>
        </p:txBody>
      </p:sp>
      <p:sp>
        <p:nvSpPr>
          <p:cNvPr id="13" name="2.17"/>
          <p:cNvSpPr>
            <a:spLocks noGrp="1"/>
          </p:cNvSpPr>
          <p:nvPr>
            <p:ph type="body" sz="quarter" idx="31"/>
          </p:nvPr>
        </p:nvSpPr>
        <p:spPr>
          <a:xfrm>
            <a:off x="284218" y="5653696"/>
            <a:ext cx="2360492" cy="184666"/>
          </a:xfrm>
        </p:spPr>
        <p:txBody>
          <a:bodyPr/>
          <a:lstStyle/>
          <a:p>
            <a:r>
              <a:rPr/>
              <a:t>Deteriorated by 9.92 points or more –</a:t>
            </a:r>
          </a:p>
        </p:txBody>
      </p:sp>
      <p:sp>
        <p:nvSpPr>
          <p:cNvPr id="14" name="2.18"/>
          <p:cNvSpPr>
            <a:spLocks noGrp="1"/>
          </p:cNvSpPr>
          <p:nvPr>
            <p:ph type="body" sz="quarter" idx="32"/>
          </p:nvPr>
        </p:nvSpPr>
        <p:spPr>
          <a:xfrm>
            <a:off x="2378867" y="5737585"/>
            <a:ext cx="934744" cy="184666"/>
          </a:xfrm>
        </p:spPr>
        <p:txBody>
          <a:bodyPr/>
          <a:lstStyle/>
          <a:p>
            <a:r>
              <a:rPr/>
              <a:t>6</a:t>
            </a:r>
          </a:p>
        </p:txBody>
      </p:sp>
      <p:sp>
        <p:nvSpPr>
          <p:cNvPr id="15" name="2.20"/>
          <p:cNvSpPr>
            <a:spLocks noGrp="1"/>
          </p:cNvSpPr>
          <p:nvPr>
            <p:ph type="body" sz="quarter" idx="34"/>
          </p:nvPr>
        </p:nvSpPr>
        <p:spPr>
          <a:xfrm>
            <a:off x="2378867" y="6080115"/>
            <a:ext cx="934744" cy="184666"/>
          </a:xfrm>
        </p:spPr>
        <p:txBody>
          <a:bodyPr/>
          <a:lstStyle/>
          <a:p>
            <a:r>
              <a:rPr/>
              <a:t>485</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CORE-10 data with CORC data</a:t>
            </a:r>
          </a:p>
        </p:txBody>
      </p:sp>
      <p:sp>
        <p:nvSpPr>
          <p:cNvPr id="17" name="2.19"/>
          <p:cNvSpPr>
            <a:spLocks noGrp="1"/>
          </p:cNvSpPr>
          <p:nvPr>
            <p:ph type="body" sz="quarter" idx="33"/>
          </p:nvPr>
        </p:nvSpPr>
        <p:spPr>
          <a:xfrm>
            <a:off x="3087836" y="5736966"/>
            <a:ext cx="934744" cy="184666"/>
          </a:xfrm>
        </p:spPr>
        <p:txBody>
          <a:bodyPr/>
          <a:lstStyle/>
          <a:p>
            <a:r>
              <a:rPr/>
              <a:t>1%</a:t>
            </a:r>
          </a:p>
        </p:txBody>
      </p:sp>
      <p:sp>
        <p:nvSpPr>
          <p:cNvPr id="18" name="2.7"/>
          <p:cNvSpPr>
            <a:spLocks noGrp="1"/>
          </p:cNvSpPr>
          <p:nvPr>
            <p:ph type="body" sz="quarter" idx="20"/>
          </p:nvPr>
        </p:nvSpPr>
        <p:spPr>
          <a:xfrm>
            <a:off x="2378869" y="4029855"/>
            <a:ext cx="934744" cy="184666"/>
          </a:xfrm>
        </p:spPr>
        <p:txBody>
          <a:bodyPr/>
          <a:lstStyle/>
          <a:p>
            <a:r>
              <a:rPr/>
              <a:t>144</a:t>
            </a:r>
          </a:p>
        </p:txBody>
      </p:sp>
      <p:sp>
        <p:nvSpPr>
          <p:cNvPr id="19" name="2.8"/>
          <p:cNvSpPr>
            <a:spLocks noGrp="1"/>
          </p:cNvSpPr>
          <p:nvPr>
            <p:ph type="body" sz="quarter" idx="21"/>
          </p:nvPr>
        </p:nvSpPr>
        <p:spPr>
          <a:xfrm>
            <a:off x="3088481" y="4029855"/>
            <a:ext cx="934744" cy="184666"/>
          </a:xfrm>
        </p:spPr>
        <p:txBody>
          <a:bodyPr/>
          <a:lstStyle/>
          <a:p>
            <a:r>
              <a:rPr/>
              <a:t>30%</a:t>
            </a:r>
          </a:p>
        </p:txBody>
      </p:sp>
      <p:sp>
        <p:nvSpPr>
          <p:cNvPr id="20" name="2.13"/>
          <p:cNvSpPr>
            <a:spLocks noGrp="1"/>
          </p:cNvSpPr>
          <p:nvPr>
            <p:ph type="body" sz="quarter" idx="27"/>
          </p:nvPr>
        </p:nvSpPr>
        <p:spPr>
          <a:xfrm>
            <a:off x="3087836" y="4883578"/>
            <a:ext cx="934744" cy="184666"/>
          </a:xfrm>
        </p:spPr>
        <p:txBody>
          <a:bodyPr/>
          <a:lstStyle/>
          <a:p>
            <a:r>
              <a:rPr/>
              <a:t>5%</a:t>
            </a:r>
          </a:p>
        </p:txBody>
      </p:sp>
      <p:sp>
        <p:nvSpPr>
          <p:cNvPr id="21" name="2.14"/>
          <p:cNvSpPr>
            <a:spLocks noGrp="1"/>
          </p:cNvSpPr>
          <p:nvPr>
            <p:ph type="body" sz="quarter" idx="28"/>
          </p:nvPr>
        </p:nvSpPr>
        <p:spPr>
          <a:xfrm>
            <a:off x="284219" y="5311238"/>
            <a:ext cx="2360492" cy="184666"/>
          </a:xfrm>
        </p:spPr>
        <p:txBody>
          <a:bodyPr/>
          <a:lstStyle/>
          <a:p>
            <a:r>
              <a:rPr/>
              <a:t>Deteriorated by less than 9.92 points</a:t>
            </a:r>
          </a:p>
        </p:txBody>
      </p:sp>
      <p:sp>
        <p:nvSpPr>
          <p:cNvPr id="22" name="2.1"/>
          <p:cNvSpPr>
            <a:spLocks noGrp="1"/>
          </p:cNvSpPr>
          <p:nvPr>
            <p:ph type="title"/>
          </p:nvPr>
        </p:nvSpPr>
        <p:spPr>
          <a:xfrm>
            <a:off x="0" y="486000"/>
            <a:ext cx="7861602" cy="783255"/>
          </a:xfrm>
        </p:spPr>
        <p:txBody>
          <a:bodyPr/>
          <a:lstStyle/>
          <a:p>
            <a:r>
              <a:rPr/>
              <a:t>Clinical Outcomes in Routine Evaluation 10</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47%</a:t>
            </a:r>
          </a:p>
        </p:txBody>
      </p:sp>
      <p:sp>
        <p:nvSpPr>
          <p:cNvPr id="3" name="3.9"/>
          <p:cNvSpPr>
            <a:spLocks noGrp="1"/>
          </p:cNvSpPr>
          <p:nvPr>
            <p:ph type="body" sz="quarter" idx="41"/>
          </p:nvPr>
        </p:nvSpPr>
        <p:spPr>
          <a:xfrm>
            <a:off x="1075527" y="5445222"/>
            <a:ext cx="934744" cy="184666"/>
          </a:xfrm>
        </p:spPr>
        <p:txBody>
          <a:bodyPr/>
          <a:lstStyle/>
          <a:p>
            <a:r>
              <a:rPr/>
              <a:t>33%</a:t>
            </a:r>
          </a:p>
        </p:txBody>
      </p:sp>
      <p:sp>
        <p:nvSpPr>
          <p:cNvPr id="4" name="3.10"/>
          <p:cNvSpPr>
            <a:spLocks noGrp="1"/>
          </p:cNvSpPr>
          <p:nvPr>
            <p:ph type="body" sz="quarter" idx="42"/>
          </p:nvPr>
        </p:nvSpPr>
        <p:spPr>
          <a:xfrm>
            <a:off x="1075527" y="5704050"/>
            <a:ext cx="934744" cy="184666"/>
          </a:xfrm>
        </p:spPr>
        <p:txBody>
          <a:bodyPr/>
          <a:lstStyle/>
          <a:p>
            <a:r>
              <a:rPr/>
              <a:t>1%</a:t>
            </a:r>
          </a:p>
        </p:txBody>
      </p:sp>
      <p:sp>
        <p:nvSpPr>
          <p:cNvPr id="5" name="3.11"/>
          <p:cNvSpPr>
            <a:spLocks noGrp="1"/>
          </p:cNvSpPr>
          <p:nvPr>
            <p:ph type="body" sz="quarter" idx="43"/>
          </p:nvPr>
        </p:nvSpPr>
        <p:spPr>
          <a:xfrm>
            <a:off x="5573712" y="3517939"/>
            <a:ext cx="934744" cy="184666"/>
          </a:xfrm>
        </p:spPr>
        <p:txBody>
          <a:bodyPr/>
          <a:lstStyle/>
          <a:p>
            <a:r>
              <a:rPr/>
              <a:t>6%</a:t>
            </a:r>
          </a:p>
        </p:txBody>
      </p:sp>
      <p:sp>
        <p:nvSpPr>
          <p:cNvPr id="6" name="3.12"/>
          <p:cNvSpPr>
            <a:spLocks noGrp="1"/>
          </p:cNvSpPr>
          <p:nvPr>
            <p:ph type="body" sz="quarter" idx="44"/>
          </p:nvPr>
        </p:nvSpPr>
        <p:spPr>
          <a:xfrm>
            <a:off x="5573710" y="3970784"/>
            <a:ext cx="934744" cy="184666"/>
          </a:xfrm>
        </p:spPr>
        <p:txBody>
          <a:bodyPr/>
          <a:lstStyle/>
          <a:p>
            <a:r>
              <a:rPr/>
              <a:t>22%</a:t>
            </a:r>
          </a:p>
        </p:txBody>
      </p:sp>
      <p:sp>
        <p:nvSpPr>
          <p:cNvPr id="7" name="3.3"/>
          <p:cNvSpPr>
            <a:spLocks noGrp="1"/>
          </p:cNvSpPr>
          <p:nvPr>
            <p:ph type="body" sz="quarter" idx="20"/>
          </p:nvPr>
        </p:nvSpPr>
        <p:spPr>
          <a:xfrm>
            <a:off x="1075532" y="3394667"/>
            <a:ext cx="934744" cy="184666"/>
          </a:xfrm>
        </p:spPr>
        <p:txBody>
          <a:bodyPr/>
          <a:lstStyle/>
          <a:p>
            <a:r>
              <a:rPr/>
              <a:t>0%</a:t>
            </a:r>
          </a:p>
        </p:txBody>
      </p:sp>
      <p:sp>
        <p:nvSpPr>
          <p:cNvPr id="8" name="3.4"/>
          <p:cNvSpPr>
            <a:spLocks noGrp="1"/>
          </p:cNvSpPr>
          <p:nvPr>
            <p:ph type="body" sz="quarter" idx="36"/>
          </p:nvPr>
        </p:nvSpPr>
        <p:spPr>
          <a:xfrm>
            <a:off x="1075529" y="3654222"/>
            <a:ext cx="934744" cy="184666"/>
          </a:xfrm>
        </p:spPr>
        <p:txBody>
          <a:bodyPr/>
          <a:lstStyle/>
          <a:p>
            <a:r>
              <a:rPr/>
              <a:t>11%</a:t>
            </a:r>
          </a:p>
        </p:txBody>
      </p:sp>
      <p:sp>
        <p:nvSpPr>
          <p:cNvPr id="9" name="3.8"/>
          <p:cNvSpPr>
            <a:spLocks noGrp="1"/>
          </p:cNvSpPr>
          <p:nvPr>
            <p:ph type="body" sz="quarter" idx="40"/>
          </p:nvPr>
        </p:nvSpPr>
        <p:spPr>
          <a:xfrm>
            <a:off x="1075527" y="5184013"/>
            <a:ext cx="934744" cy="184666"/>
          </a:xfrm>
        </p:spPr>
        <p:txBody>
          <a:bodyPr/>
          <a:lstStyle/>
          <a:p>
            <a:r>
              <a:rPr/>
              <a:t>66%</a:t>
            </a:r>
          </a:p>
        </p:txBody>
      </p:sp>
      <p:sp>
        <p:nvSpPr>
          <p:cNvPr id="10" name="3.22"/>
          <p:cNvSpPr>
            <a:spLocks noGrp="1"/>
          </p:cNvSpPr>
          <p:nvPr>
            <p:ph type="body" sz="quarter" idx="54"/>
          </p:nvPr>
        </p:nvSpPr>
        <p:spPr>
          <a:xfrm>
            <a:off x="8358339" y="5182027"/>
            <a:ext cx="934744" cy="184666"/>
          </a:xfrm>
        </p:spPr>
        <p:txBody>
          <a:bodyPr/>
          <a:lstStyle/>
          <a:p>
            <a:r>
              <a:rPr/>
              <a:t>100%</a:t>
            </a:r>
          </a:p>
        </p:txBody>
      </p:sp>
      <p:sp>
        <p:nvSpPr>
          <p:cNvPr id="11" name="3.23"/>
          <p:cNvSpPr>
            <a:spLocks noGrp="1"/>
          </p:cNvSpPr>
          <p:nvPr>
            <p:ph type="body" sz="quarter" idx="55"/>
          </p:nvPr>
        </p:nvSpPr>
        <p:spPr>
          <a:xfrm>
            <a:off x="8358339" y="5442713"/>
            <a:ext cx="934744" cy="184666"/>
          </a:xfrm>
        </p:spPr>
        <p:txBody>
          <a:bodyPr/>
          <a:lstStyle/>
          <a:p>
            <a:r>
              <a:rPr/>
              <a:t>0%</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55%</a:t>
            </a:r>
          </a:p>
        </p:txBody>
      </p:sp>
      <p:sp>
        <p:nvSpPr>
          <p:cNvPr id="14" name="3.16"/>
          <p:cNvSpPr>
            <a:spLocks noGrp="1"/>
          </p:cNvSpPr>
          <p:nvPr>
            <p:ph type="body" sz="quarter" idx="48"/>
          </p:nvPr>
        </p:nvSpPr>
        <p:spPr>
          <a:xfrm>
            <a:off x="5573710" y="5694653"/>
            <a:ext cx="934744" cy="184666"/>
          </a:xfrm>
        </p:spPr>
        <p:txBody>
          <a:bodyPr/>
          <a:lstStyle/>
          <a:p>
            <a:r>
              <a:rPr/>
              <a:t>5%</a:t>
            </a:r>
          </a:p>
        </p:txBody>
      </p:sp>
      <p:sp>
        <p:nvSpPr>
          <p:cNvPr id="15" name="3.17"/>
          <p:cNvSpPr>
            <a:spLocks noGrp="1"/>
          </p:cNvSpPr>
          <p:nvPr>
            <p:ph type="body" sz="quarter" idx="49"/>
          </p:nvPr>
        </p:nvSpPr>
        <p:spPr>
          <a:xfrm>
            <a:off x="8358334" y="3228611"/>
            <a:ext cx="934744" cy="184666"/>
          </a:xfrm>
        </p:spPr>
        <p:txBody>
          <a:bodyPr/>
          <a:lstStyle/>
          <a:p>
            <a:r>
              <a:rPr/>
              <a:t>38%</a:t>
            </a:r>
          </a:p>
        </p:txBody>
      </p:sp>
      <p:sp>
        <p:nvSpPr>
          <p:cNvPr id="16" name="3.18"/>
          <p:cNvSpPr>
            <a:spLocks noGrp="1"/>
          </p:cNvSpPr>
          <p:nvPr>
            <p:ph type="body" sz="quarter" idx="50"/>
          </p:nvPr>
        </p:nvSpPr>
        <p:spPr>
          <a:xfrm>
            <a:off x="8355953" y="3484619"/>
            <a:ext cx="934744" cy="184666"/>
          </a:xfrm>
        </p:spPr>
        <p:txBody>
          <a:bodyPr/>
          <a:lstStyle/>
          <a:p>
            <a:r>
              <a:rPr/>
              <a:t>62%</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485 CYP who completed the CORE-10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9%</a:t>
            </a:r>
          </a:p>
        </p:txBody>
      </p:sp>
      <p:sp>
        <p:nvSpPr>
          <p:cNvPr id="20" name="3.6"/>
          <p:cNvSpPr>
            <a:spLocks noGrp="1"/>
          </p:cNvSpPr>
          <p:nvPr>
            <p:ph type="body" sz="quarter" idx="38"/>
          </p:nvPr>
        </p:nvSpPr>
        <p:spPr>
          <a:xfrm>
            <a:off x="1075527" y="4170955"/>
            <a:ext cx="934744" cy="184666"/>
          </a:xfrm>
        </p:spPr>
        <p:txBody>
          <a:bodyPr/>
          <a:lstStyle/>
          <a:p>
            <a:r>
              <a:rPr/>
              <a:t>42%</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2%</a:t>
            </a:r>
          </a:p>
        </p:txBody>
      </p:sp>
      <p:sp>
        <p:nvSpPr>
          <p:cNvPr id="24" name="3.19"/>
          <p:cNvSpPr>
            <a:spLocks noGrp="1"/>
          </p:cNvSpPr>
          <p:nvPr>
            <p:ph type="body" sz="quarter" idx="51"/>
          </p:nvPr>
        </p:nvSpPr>
        <p:spPr>
          <a:xfrm>
            <a:off x="8358334" y="3744174"/>
            <a:ext cx="934744" cy="184666"/>
          </a:xfrm>
        </p:spPr>
        <p:txBody>
          <a:bodyPr/>
          <a:lstStyle/>
          <a:p>
            <a:r>
              <a:rPr/>
              <a:t>0%</a:t>
            </a:r>
          </a:p>
        </p:txBody>
      </p:sp>
      <p:sp>
        <p:nvSpPr>
          <p:cNvPr id="25" name="3.1"/>
          <p:cNvSpPr>
            <a:spLocks noGrp="1"/>
          </p:cNvSpPr>
          <p:nvPr>
            <p:ph type="title"/>
          </p:nvPr>
        </p:nvSpPr>
        <p:spPr>
          <a:xfrm>
            <a:off x="0" y="486000"/>
            <a:ext cx="7861602" cy="783255"/>
          </a:xfrm>
        </p:spPr>
        <p:txBody>
          <a:bodyPr/>
          <a:lstStyle/>
          <a:p>
            <a:r>
              <a:rPr/>
              <a:t>Clinical Outcomes in Routine Evaluation 10</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CORE-10 score from the last self-reported CORE-10 score</a:t>
            </a:r>
          </a:p>
        </p:txBody>
      </p:sp>
      <p:sp>
        <p:nvSpPr>
          <p:cNvPr id="3" name="4.7"/>
          <p:cNvSpPr>
            <a:spLocks noGrp="1"/>
          </p:cNvSpPr>
          <p:nvPr>
            <p:ph type="body" sz="quarter" idx="45"/>
          </p:nvPr>
        </p:nvSpPr>
        <p:spPr>
          <a:xfrm>
            <a:off x="0" y="6004240"/>
            <a:ext cx="9905999" cy="369332"/>
          </a:xfrm>
        </p:spPr>
        <p:txBody>
          <a:bodyPr/>
          <a:lstStyle/>
          <a:p>
            <a:r>
              <a:rPr/>
              <a:t>† O'Reilly A, Peiper N, O'Keeffe L, Illback R, Clayton R. Performance of the CORE-10 and YPCORE measures in a sample of youth engaging with a community mental health service. Int J Methods Psychiatr Res. 2016;25(4):324-332</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0.77†</a:t>
            </a:r>
          </a:p>
        </p:txBody>
      </p:sp>
      <p:sp>
        <p:nvSpPr>
          <p:cNvPr id="5" name="4.3"/>
          <p:cNvSpPr>
            <a:spLocks noGrp="1"/>
          </p:cNvSpPr>
          <p:nvPr>
            <p:ph type="body" sz="quarter" idx="37"/>
          </p:nvPr>
        </p:nvSpPr>
        <p:spPr>
          <a:xfrm>
            <a:off x="0" y="2041737"/>
            <a:ext cx="9905999" cy="859696"/>
          </a:xfrm>
        </p:spPr>
        <p:txBody>
          <a:bodyPr/>
          <a:lstStyle/>
          <a:p>
            <a:r>
              <a:rPr/>
              <a:t>Using a reliable change criterion (RCC) of 9.92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9.92</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CORE-10 scores of 823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Clinical Outcomes in Routine Evaluation 10</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2022-09-22T12:02:00Z</dcterms:modified>
</cp:coreProperties>
</file>