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ags/tag12.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76" r:id="rId6"/>
    <p:sldMasterId id="2147483756" r:id="rId7"/>
    <p:sldMasterId id="2147483762" r:id="rId8"/>
  </p:sldMasterIdLst>
  <p:notesMasterIdLst>
    <p:notesMasterId r:id="rId28"/>
  </p:notesMasterIdLst>
  <p:sldIdLst>
    <p:sldId id="3133" r:id="rId9"/>
    <p:sldId id="4472" r:id="rId10"/>
    <p:sldId id="4475" r:id="rId11"/>
    <p:sldId id="4205" r:id="rId12"/>
    <p:sldId id="275" r:id="rId13"/>
    <p:sldId id="4465" r:id="rId14"/>
    <p:sldId id="4463" r:id="rId15"/>
    <p:sldId id="4464" r:id="rId16"/>
    <p:sldId id="4512" r:id="rId17"/>
    <p:sldId id="4476" r:id="rId18"/>
    <p:sldId id="4469" r:id="rId19"/>
    <p:sldId id="4470" r:id="rId20"/>
    <p:sldId id="4468" r:id="rId21"/>
    <p:sldId id="4471" r:id="rId22"/>
    <p:sldId id="4208" r:id="rId23"/>
    <p:sldId id="4478" r:id="rId24"/>
    <p:sldId id="4477" r:id="rId25"/>
    <p:sldId id="493" r:id="rId26"/>
    <p:sldId id="446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adhana Rana" initials="AR" lastIdx="1" clrIdx="0">
    <p:extLst>
      <p:ext uri="{19B8F6BF-5375-455C-9EA6-DF929625EA0E}">
        <p15:presenceInfo xmlns:p15="http://schemas.microsoft.com/office/powerpoint/2012/main" userId="S::Aradhana.Rana@england.nhs.uk::7ae6f4e0-9d88-4883-972e-12d7cdfd1d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783307-80A5-24AD-9E0E-43C89A690045}" v="12" dt="2022-11-23T15:57:24.809"/>
    <p1510:client id="{277F6601-8A33-D903-D679-6FA0BDC37EAF}" v="4" dt="2022-11-17T11:29:45.693"/>
    <p1510:client id="{68945890-F05B-5786-A5C3-637A66CFEFDF}" v="283" dt="2022-11-16T17:07:26.030"/>
    <p1510:client id="{6F4D923B-60A2-48D6-A72D-93101AAC2261}" v="35" dt="2022-11-17T11:35:50.928"/>
    <p1510:client id="{BB8C501E-731D-42DA-8769-E358C8006F4C}" v="1" dt="2022-11-16T16:57:04.932"/>
    <p1510:client id="{D9F90A6D-58A8-4171-A73B-D293F1F33EA7}" vWet="2" dt="2022-11-17T11:29:23.0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7B0263-8180-4494-9EBB-2C8D2D92EF2C}"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GB"/>
        </a:p>
      </dgm:t>
    </dgm:pt>
    <dgm:pt modelId="{6516C31C-8E37-4486-927D-638AD665EBEF}">
      <dgm:prSet phldrT="[Text]" custT="1"/>
      <dgm:spPr>
        <a:xfrm>
          <a:off x="2764751" y="1904447"/>
          <a:ext cx="2420635" cy="2093948"/>
        </a:xfrm>
        <a:prstGeom prst="hexagon">
          <a:avLst>
            <a:gd name="adj" fmla="val 28570"/>
            <a:gd name="vf" fmla="val 115470"/>
          </a:avLst>
        </a:prstGeom>
        <a:solidFill>
          <a:schemeClr val="accent1"/>
        </a:solidFill>
        <a:ln w="12700" cap="flat" cmpd="sng" algn="ctr">
          <a:solidFill>
            <a:srgbClr val="FFFFFF">
              <a:hueOff val="0"/>
              <a:satOff val="0"/>
              <a:lumOff val="0"/>
              <a:alphaOff val="0"/>
            </a:srgbClr>
          </a:solidFill>
          <a:prstDash val="solid"/>
          <a:miter lim="800000"/>
        </a:ln>
        <a:effectLst/>
      </dgm:spPr>
      <dgm:t>
        <a:bodyPr/>
        <a:lstStyle/>
        <a:p>
          <a:pPr>
            <a:buNone/>
          </a:pPr>
          <a:r>
            <a:rPr lang="en-GB" sz="1200" kern="1200">
              <a:solidFill>
                <a:schemeClr val="bg1"/>
              </a:solidFill>
              <a:latin typeface="Arial" panose="020B0604020202020204" pitchFamily="34" charset="0"/>
              <a:ea typeface="+mn-ea"/>
              <a:cs typeface="Arial" panose="020B0604020202020204" pitchFamily="34" charset="0"/>
            </a:rPr>
            <a:t>Help identify needs and areas of focus for the service user, as well as areas of progress leading to more </a:t>
          </a:r>
          <a:r>
            <a:rPr lang="en-GB" sz="1200" b="1" kern="1200">
              <a:solidFill>
                <a:srgbClr val="50002A"/>
              </a:solidFill>
              <a:latin typeface="Arial" panose="020B0604020202020204" pitchFamily="34" charset="0"/>
              <a:ea typeface="+mn-ea"/>
              <a:cs typeface="Arial" panose="020B0604020202020204" pitchFamily="34" charset="0"/>
            </a:rPr>
            <a:t>personalised care</a:t>
          </a:r>
        </a:p>
      </dgm:t>
    </dgm:pt>
    <dgm:pt modelId="{42F2F2CB-D524-475D-BD73-75120DA2D69D}" type="parTrans" cxnId="{B531B0B6-089C-47BC-964B-F7D42342CB67}">
      <dgm:prSet/>
      <dgm:spPr/>
      <dgm:t>
        <a:bodyPr/>
        <a:lstStyle/>
        <a:p>
          <a:endParaRPr lang="en-GB" sz="1200">
            <a:latin typeface="Arial" panose="020B0604020202020204" pitchFamily="34" charset="0"/>
            <a:cs typeface="Arial" panose="020B0604020202020204" pitchFamily="34" charset="0"/>
          </a:endParaRPr>
        </a:p>
      </dgm:t>
    </dgm:pt>
    <dgm:pt modelId="{7E0FA68F-618A-4CDD-A42F-9C12B0D3E13B}" type="sibTrans" cxnId="{B531B0B6-089C-47BC-964B-F7D42342CB67}">
      <dgm:prSet/>
      <dgm:spPr/>
      <dgm:t>
        <a:bodyPr/>
        <a:lstStyle/>
        <a:p>
          <a:endParaRPr lang="en-GB" sz="1200">
            <a:latin typeface="Arial" panose="020B0604020202020204" pitchFamily="34" charset="0"/>
            <a:cs typeface="Arial" panose="020B0604020202020204" pitchFamily="34" charset="0"/>
          </a:endParaRPr>
        </a:p>
      </dgm:t>
    </dgm:pt>
    <dgm:pt modelId="{C02A0790-F954-45F2-9BCA-2EA73559C5EF}">
      <dgm:prSet phldrT="[Text]" custT="1"/>
      <dgm:spPr>
        <a:xfrm>
          <a:off x="2987727" y="0"/>
          <a:ext cx="1983693" cy="1716128"/>
        </a:xfrm>
        <a:prstGeom prst="hexagon">
          <a:avLst>
            <a:gd name="adj" fmla="val 28570"/>
            <a:gd name="vf" fmla="val 115470"/>
          </a:avLst>
        </a:prstGeom>
        <a:solidFill>
          <a:srgbClr val="41B6E6">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GB" sz="1200" kern="1200">
              <a:solidFill>
                <a:srgbClr val="FFFFFF"/>
              </a:solidFill>
              <a:latin typeface="Arial" panose="020B0604020202020204" pitchFamily="34" charset="0"/>
              <a:ea typeface="+mn-ea"/>
              <a:cs typeface="Arial" panose="020B0604020202020204" pitchFamily="34" charset="0"/>
            </a:rPr>
            <a:t>Increased collaboration between clinician and the young person to </a:t>
          </a:r>
          <a:r>
            <a:rPr lang="en-GB" sz="1200" b="1" kern="1200">
              <a:solidFill>
                <a:srgbClr val="50002A"/>
              </a:solidFill>
              <a:latin typeface="Arial" panose="020B0604020202020204" pitchFamily="34" charset="0"/>
              <a:ea typeface="+mn-ea"/>
              <a:cs typeface="Arial" panose="020B0604020202020204" pitchFamily="34" charset="0"/>
            </a:rPr>
            <a:t>improve shared decision making</a:t>
          </a:r>
        </a:p>
      </dgm:t>
    </dgm:pt>
    <dgm:pt modelId="{5054E0D8-6776-4A3B-AACF-00BABAFDB3AB}" type="parTrans" cxnId="{D68FA149-B769-4BB5-A05C-7383DFEDFFE5}">
      <dgm:prSet/>
      <dgm:spPr/>
      <dgm:t>
        <a:bodyPr/>
        <a:lstStyle/>
        <a:p>
          <a:endParaRPr lang="en-GB" sz="1200">
            <a:latin typeface="Arial" panose="020B0604020202020204" pitchFamily="34" charset="0"/>
            <a:cs typeface="Arial" panose="020B0604020202020204" pitchFamily="34" charset="0"/>
          </a:endParaRPr>
        </a:p>
      </dgm:t>
    </dgm:pt>
    <dgm:pt modelId="{A7C2E8EE-B931-4933-AB58-EFE98B1FA430}" type="sibTrans" cxnId="{D68FA149-B769-4BB5-A05C-7383DFEDFFE5}">
      <dgm:prSet/>
      <dgm:spPr/>
      <dgm:t>
        <a:bodyPr/>
        <a:lstStyle/>
        <a:p>
          <a:endParaRPr lang="en-GB" sz="1200">
            <a:latin typeface="Arial" panose="020B0604020202020204" pitchFamily="34" charset="0"/>
            <a:cs typeface="Arial" panose="020B0604020202020204" pitchFamily="34" charset="0"/>
          </a:endParaRPr>
        </a:p>
      </dgm:t>
    </dgm:pt>
    <dgm:pt modelId="{713355E4-0D5F-47CE-9B6C-74AF43B4E0EE}">
      <dgm:prSet phldrT="[Text]" custT="1"/>
      <dgm:spPr>
        <a:xfrm>
          <a:off x="4807004" y="1055533"/>
          <a:ext cx="1983693" cy="1716128"/>
        </a:xfrm>
        <a:prstGeom prst="hexagon">
          <a:avLst>
            <a:gd name="adj" fmla="val 28570"/>
            <a:gd name="vf" fmla="val 115470"/>
          </a:avLst>
        </a:prstGeom>
        <a:solidFill>
          <a:srgbClr val="768692">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GB" sz="1200" kern="1200">
              <a:solidFill>
                <a:srgbClr val="FFFFFF"/>
              </a:solidFill>
              <a:latin typeface="Arial" panose="020B0604020202020204" pitchFamily="34" charset="0"/>
              <a:ea typeface="+mn-ea"/>
              <a:cs typeface="Arial" panose="020B0604020202020204" pitchFamily="34" charset="0"/>
            </a:rPr>
            <a:t>Provide a </a:t>
          </a:r>
          <a:r>
            <a:rPr lang="en-GB" sz="1200" b="1" kern="1200">
              <a:solidFill>
                <a:srgbClr val="50002A"/>
              </a:solidFill>
              <a:latin typeface="Arial" panose="020B0604020202020204" pitchFamily="34" charset="0"/>
              <a:ea typeface="+mn-ea"/>
              <a:cs typeface="Arial" panose="020B0604020202020204" pitchFamily="34" charset="0"/>
            </a:rPr>
            <a:t>clear and systematic approach </a:t>
          </a:r>
          <a:r>
            <a:rPr lang="en-GB" sz="1200" kern="1200">
              <a:solidFill>
                <a:srgbClr val="FFFFFF"/>
              </a:solidFill>
              <a:latin typeface="Arial" panose="020B0604020202020204" pitchFamily="34" charset="0"/>
              <a:ea typeface="+mn-ea"/>
              <a:cs typeface="Arial" panose="020B0604020202020204" pitchFamily="34" charset="0"/>
            </a:rPr>
            <a:t>to identify needs of the young person to help monitor change</a:t>
          </a:r>
          <a:endParaRPr lang="en-GB" sz="1200" kern="1200">
            <a:solidFill>
              <a:srgbClr val="000000"/>
            </a:solidFill>
            <a:latin typeface="Arial" panose="020B0604020202020204" pitchFamily="34" charset="0"/>
            <a:ea typeface="+mn-ea"/>
            <a:cs typeface="Arial" panose="020B0604020202020204" pitchFamily="34" charset="0"/>
          </a:endParaRPr>
        </a:p>
      </dgm:t>
    </dgm:pt>
    <dgm:pt modelId="{61695F65-00B0-488B-B6A9-F9C2E8FCCA67}" type="parTrans" cxnId="{587B699C-C8C5-489F-AC9B-E1C7A9A9C585}">
      <dgm:prSet/>
      <dgm:spPr/>
      <dgm:t>
        <a:bodyPr/>
        <a:lstStyle/>
        <a:p>
          <a:endParaRPr lang="en-GB" sz="1200">
            <a:latin typeface="Arial" panose="020B0604020202020204" pitchFamily="34" charset="0"/>
            <a:cs typeface="Arial" panose="020B0604020202020204" pitchFamily="34" charset="0"/>
          </a:endParaRPr>
        </a:p>
      </dgm:t>
    </dgm:pt>
    <dgm:pt modelId="{B2B5CF12-4CC7-4550-9F05-B63166B35139}" type="sibTrans" cxnId="{587B699C-C8C5-489F-AC9B-E1C7A9A9C585}">
      <dgm:prSet/>
      <dgm:spPr/>
      <dgm:t>
        <a:bodyPr/>
        <a:lstStyle/>
        <a:p>
          <a:endParaRPr lang="en-GB" sz="1200">
            <a:latin typeface="Arial" panose="020B0604020202020204" pitchFamily="34" charset="0"/>
            <a:cs typeface="Arial" panose="020B0604020202020204" pitchFamily="34" charset="0"/>
          </a:endParaRPr>
        </a:p>
      </dgm:t>
    </dgm:pt>
    <dgm:pt modelId="{86DAF1B4-E1FD-438A-8BE3-B354EBCA3EB3}">
      <dgm:prSet phldrT="[Text]" custT="1"/>
      <dgm:spPr>
        <a:xfrm>
          <a:off x="4744320" y="3130591"/>
          <a:ext cx="2109063" cy="1716128"/>
        </a:xfrm>
        <a:prstGeom prst="hexagon">
          <a:avLst>
            <a:gd name="adj" fmla="val 28570"/>
            <a:gd name="vf" fmla="val 115470"/>
          </a:avLst>
        </a:prstGeom>
        <a:solidFill>
          <a:srgbClr val="00A499">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marL="0" lvl="0" indent="0" algn="ctr" defTabSz="533400">
            <a:lnSpc>
              <a:spcPct val="90000"/>
            </a:lnSpc>
            <a:spcBef>
              <a:spcPct val="0"/>
            </a:spcBef>
            <a:spcAft>
              <a:spcPct val="35000"/>
            </a:spcAft>
            <a:buFont typeface="Wingdings" panose="05000000000000000000" pitchFamily="2" charset="2"/>
            <a:buNone/>
          </a:pPr>
          <a:endParaRPr lang="en-GB" sz="1200" kern="1200">
            <a:solidFill>
              <a:srgbClr val="FFFFFF"/>
            </a:solidFill>
            <a:latin typeface="Arial" panose="020B0604020202020204" pitchFamily="34" charset="0"/>
            <a:ea typeface="+mn-ea"/>
            <a:cs typeface="Arial" panose="020B0604020202020204" pitchFamily="34" charset="0"/>
          </a:endParaRPr>
        </a:p>
        <a:p>
          <a:pPr marL="0" lvl="0" indent="0" algn="ctr" defTabSz="533400">
            <a:lnSpc>
              <a:spcPct val="90000"/>
            </a:lnSpc>
            <a:spcBef>
              <a:spcPct val="0"/>
            </a:spcBef>
            <a:spcAft>
              <a:spcPct val="35000"/>
            </a:spcAft>
            <a:buFont typeface="Wingdings" panose="05000000000000000000" pitchFamily="2" charset="2"/>
            <a:buNone/>
          </a:pPr>
          <a:r>
            <a:rPr lang="en-GB" sz="1200" kern="1200">
              <a:solidFill>
                <a:srgbClr val="FFFFFF"/>
              </a:solidFill>
              <a:latin typeface="Arial" panose="020B0604020202020204" pitchFamily="34" charset="0"/>
              <a:ea typeface="+mn-ea"/>
              <a:cs typeface="Arial" panose="020B0604020202020204" pitchFamily="34" charset="0"/>
            </a:rPr>
            <a:t>Help identify gaps in the service, </a:t>
          </a:r>
          <a:r>
            <a:rPr lang="en-GB" sz="1200" b="1" kern="1200">
              <a:solidFill>
                <a:srgbClr val="50002A"/>
              </a:solidFill>
              <a:latin typeface="Arial" panose="020B0604020202020204" pitchFamily="34" charset="0"/>
              <a:ea typeface="+mn-ea"/>
              <a:cs typeface="Arial" panose="020B0604020202020204" pitchFamily="34" charset="0"/>
            </a:rPr>
            <a:t>demonstrating a service’s accountability </a:t>
          </a:r>
          <a:r>
            <a:rPr lang="en-GB" sz="1200" kern="1200">
              <a:solidFill>
                <a:srgbClr val="FFFFFF"/>
              </a:solidFill>
              <a:latin typeface="Arial" panose="020B0604020202020204" pitchFamily="34" charset="0"/>
              <a:ea typeface="+mn-ea"/>
              <a:cs typeface="Arial" panose="020B0604020202020204" pitchFamily="34" charset="0"/>
            </a:rPr>
            <a:t>to improve delivery of care</a:t>
          </a:r>
        </a:p>
      </dgm:t>
    </dgm:pt>
    <dgm:pt modelId="{693B813A-DDAA-4EC4-B6BD-2F5E30CC3772}" type="parTrans" cxnId="{56205388-F69C-4C8D-BE35-326BDD592073}">
      <dgm:prSet/>
      <dgm:spPr/>
      <dgm:t>
        <a:bodyPr/>
        <a:lstStyle/>
        <a:p>
          <a:endParaRPr lang="en-GB" sz="1200">
            <a:latin typeface="Arial" panose="020B0604020202020204" pitchFamily="34" charset="0"/>
            <a:cs typeface="Arial" panose="020B0604020202020204" pitchFamily="34" charset="0"/>
          </a:endParaRPr>
        </a:p>
      </dgm:t>
    </dgm:pt>
    <dgm:pt modelId="{81FDFD04-E673-45EA-8F15-B352A6043B71}" type="sibTrans" cxnId="{56205388-F69C-4C8D-BE35-326BDD592073}">
      <dgm:prSet/>
      <dgm:spPr/>
      <dgm:t>
        <a:bodyPr/>
        <a:lstStyle/>
        <a:p>
          <a:endParaRPr lang="en-GB" sz="1200">
            <a:latin typeface="Arial" panose="020B0604020202020204" pitchFamily="34" charset="0"/>
            <a:cs typeface="Arial" panose="020B0604020202020204" pitchFamily="34" charset="0"/>
          </a:endParaRPr>
        </a:p>
      </dgm:t>
    </dgm:pt>
    <dgm:pt modelId="{94960311-22EC-4717-BDAD-2496CFA1F57E}">
      <dgm:prSet phldrT="[Text]" custT="1"/>
      <dgm:spPr>
        <a:xfrm>
          <a:off x="2987727" y="4187305"/>
          <a:ext cx="1983693" cy="1716128"/>
        </a:xfrm>
        <a:prstGeom prst="hexagon">
          <a:avLst>
            <a:gd name="adj" fmla="val 28570"/>
            <a:gd name="vf" fmla="val 115470"/>
          </a:avLst>
        </a:prstGeom>
        <a:solidFill>
          <a:schemeClr val="accent6">
            <a:lumMod val="60000"/>
            <a:lumOff val="40000"/>
          </a:schemeClr>
        </a:solidFill>
        <a:ln w="12700" cap="flat" cmpd="sng" algn="ctr">
          <a:solidFill>
            <a:srgbClr val="FFFFFF">
              <a:hueOff val="0"/>
              <a:satOff val="0"/>
              <a:lumOff val="0"/>
              <a:alphaOff val="0"/>
            </a:srgbClr>
          </a:solidFill>
          <a:prstDash val="solid"/>
          <a:miter lim="800000"/>
        </a:ln>
        <a:effectLst/>
      </dgm:spPr>
      <dgm:t>
        <a:bodyPr/>
        <a:lstStyle/>
        <a:p>
          <a:pPr>
            <a:buFont typeface="Wingdings" panose="05000000000000000000" pitchFamily="2" charset="2"/>
            <a:buNone/>
          </a:pPr>
          <a:endParaRPr lang="en-GB" sz="1200" kern="1200">
            <a:solidFill>
              <a:srgbClr val="FFFFFF"/>
            </a:solidFill>
            <a:latin typeface="Arial" panose="020B0604020202020204" pitchFamily="34" charset="0"/>
            <a:ea typeface="+mn-ea"/>
            <a:cs typeface="Arial" panose="020B0604020202020204" pitchFamily="34" charset="0"/>
          </a:endParaRPr>
        </a:p>
        <a:p>
          <a:pPr>
            <a:buFont typeface="Wingdings" panose="05000000000000000000" pitchFamily="2" charset="2"/>
            <a:buNone/>
          </a:pPr>
          <a:r>
            <a:rPr lang="en-GB" sz="1200" kern="1200">
              <a:solidFill>
                <a:srgbClr val="FFFFFF"/>
              </a:solidFill>
              <a:latin typeface="Arial" panose="020B0604020202020204" pitchFamily="34" charset="0"/>
              <a:ea typeface="+mn-ea"/>
              <a:cs typeface="Arial" panose="020B0604020202020204" pitchFamily="34" charset="0"/>
            </a:rPr>
            <a:t>Helps improve the </a:t>
          </a:r>
          <a:r>
            <a:rPr lang="en-GB" sz="1200" b="1" kern="1200">
              <a:solidFill>
                <a:srgbClr val="50002A"/>
              </a:solidFill>
              <a:latin typeface="Arial" panose="020B0604020202020204" pitchFamily="34" charset="0"/>
              <a:ea typeface="+mn-ea"/>
              <a:cs typeface="Arial" panose="020B0604020202020204" pitchFamily="34" charset="0"/>
            </a:rPr>
            <a:t>effectiveness of interventions </a:t>
          </a:r>
          <a:r>
            <a:rPr lang="en-GB" sz="1200" kern="1200">
              <a:solidFill>
                <a:srgbClr val="FFFFFF"/>
              </a:solidFill>
              <a:latin typeface="Arial" panose="020B0604020202020204" pitchFamily="34" charset="0"/>
              <a:ea typeface="+mn-ea"/>
              <a:cs typeface="Arial" panose="020B0604020202020204" pitchFamily="34" charset="0"/>
            </a:rPr>
            <a:t>and to understand and demonstrate the </a:t>
          </a:r>
          <a:r>
            <a:rPr lang="en-GB" sz="1200" b="1" kern="1200">
              <a:solidFill>
                <a:srgbClr val="50002A"/>
              </a:solidFill>
              <a:latin typeface="Arial" panose="020B0604020202020204" pitchFamily="34" charset="0"/>
              <a:ea typeface="+mn-ea"/>
              <a:cs typeface="Arial" panose="020B0604020202020204" pitchFamily="34" charset="0"/>
            </a:rPr>
            <a:t>impact/ benefit </a:t>
          </a:r>
          <a:r>
            <a:rPr lang="en-GB" sz="1200" kern="1200">
              <a:solidFill>
                <a:srgbClr val="FFFFFF"/>
              </a:solidFill>
              <a:latin typeface="Arial" panose="020B0604020202020204" pitchFamily="34" charset="0"/>
              <a:ea typeface="+mn-ea"/>
              <a:cs typeface="Arial" panose="020B0604020202020204" pitchFamily="34" charset="0"/>
            </a:rPr>
            <a:t>of an intervention or service</a:t>
          </a:r>
          <a:endParaRPr lang="en-GB" sz="1200" b="1" kern="1200">
            <a:solidFill>
              <a:srgbClr val="FFFFFF"/>
            </a:solidFill>
            <a:latin typeface="Arial" panose="020B0604020202020204" pitchFamily="34" charset="0"/>
            <a:ea typeface="+mn-ea"/>
            <a:cs typeface="Arial" panose="020B0604020202020204" pitchFamily="34" charset="0"/>
          </a:endParaRPr>
        </a:p>
      </dgm:t>
    </dgm:pt>
    <dgm:pt modelId="{39013B94-FB0B-464D-AF03-BB654BE1394A}" type="parTrans" cxnId="{E3674E49-8B85-4CFE-A3CB-754FC5AC4FAB}">
      <dgm:prSet/>
      <dgm:spPr/>
      <dgm:t>
        <a:bodyPr/>
        <a:lstStyle/>
        <a:p>
          <a:endParaRPr lang="en-GB" sz="1200">
            <a:latin typeface="Arial" panose="020B0604020202020204" pitchFamily="34" charset="0"/>
            <a:cs typeface="Arial" panose="020B0604020202020204" pitchFamily="34" charset="0"/>
          </a:endParaRPr>
        </a:p>
      </dgm:t>
    </dgm:pt>
    <dgm:pt modelId="{A485120B-F34D-4936-9E1D-0B302F2A8859}" type="sibTrans" cxnId="{E3674E49-8B85-4CFE-A3CB-754FC5AC4FAB}">
      <dgm:prSet/>
      <dgm:spPr/>
      <dgm:t>
        <a:bodyPr/>
        <a:lstStyle/>
        <a:p>
          <a:endParaRPr lang="en-GB" sz="1200">
            <a:latin typeface="Arial" panose="020B0604020202020204" pitchFamily="34" charset="0"/>
            <a:cs typeface="Arial" panose="020B0604020202020204" pitchFamily="34" charset="0"/>
          </a:endParaRPr>
        </a:p>
      </dgm:t>
    </dgm:pt>
    <dgm:pt modelId="{20DB7378-F316-4DA4-B27C-511D439A8AC6}">
      <dgm:prSet phldrT="[Text]" custT="1"/>
      <dgm:spPr>
        <a:xfrm>
          <a:off x="1121916" y="3131771"/>
          <a:ext cx="2059867" cy="1716128"/>
        </a:xfrm>
        <a:prstGeom prst="hexagon">
          <a:avLst>
            <a:gd name="adj" fmla="val 28570"/>
            <a:gd name="vf" fmla="val 115470"/>
          </a:avLst>
        </a:prstGeom>
        <a:solidFill>
          <a:srgbClr val="00A9CE">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GB" sz="1200" kern="1200">
              <a:solidFill>
                <a:srgbClr val="FFFFFF"/>
              </a:solidFill>
              <a:latin typeface="Arial" panose="020B0604020202020204" pitchFamily="34" charset="0"/>
              <a:ea typeface="+mn-ea"/>
              <a:cs typeface="Arial" panose="020B0604020202020204" pitchFamily="34" charset="0"/>
            </a:rPr>
            <a:t>Be able to </a:t>
          </a:r>
          <a:r>
            <a:rPr lang="en-GB" sz="1200" b="1" kern="1200">
              <a:solidFill>
                <a:srgbClr val="50002A"/>
              </a:solidFill>
              <a:latin typeface="Arial" panose="020B0604020202020204" pitchFamily="34" charset="0"/>
              <a:ea typeface="+mn-ea"/>
              <a:cs typeface="Arial" panose="020B0604020202020204" pitchFamily="34" charset="0"/>
            </a:rPr>
            <a:t>benchmark across mental health teams/ services </a:t>
          </a:r>
          <a:r>
            <a:rPr lang="en-GB" sz="1200" kern="1200">
              <a:solidFill>
                <a:srgbClr val="FFFFFF"/>
              </a:solidFill>
              <a:latin typeface="Arial" panose="020B0604020202020204" pitchFamily="34" charset="0"/>
              <a:ea typeface="+mn-ea"/>
              <a:cs typeface="Arial" panose="020B0604020202020204" pitchFamily="34" charset="0"/>
            </a:rPr>
            <a:t>on a national scale </a:t>
          </a:r>
        </a:p>
      </dgm:t>
    </dgm:pt>
    <dgm:pt modelId="{3D8A09BE-D72F-4688-AE8D-5A78E415516F}" type="parTrans" cxnId="{85092185-1191-4C55-8022-F4A62A5C5758}">
      <dgm:prSet/>
      <dgm:spPr/>
      <dgm:t>
        <a:bodyPr/>
        <a:lstStyle/>
        <a:p>
          <a:endParaRPr lang="en-GB" sz="1200">
            <a:latin typeface="Arial" panose="020B0604020202020204" pitchFamily="34" charset="0"/>
            <a:cs typeface="Arial" panose="020B0604020202020204" pitchFamily="34" charset="0"/>
          </a:endParaRPr>
        </a:p>
      </dgm:t>
    </dgm:pt>
    <dgm:pt modelId="{2B5AC578-C181-46C5-AFF9-17ED08C7AA0D}" type="sibTrans" cxnId="{85092185-1191-4C55-8022-F4A62A5C5758}">
      <dgm:prSet/>
      <dgm:spPr/>
      <dgm:t>
        <a:bodyPr/>
        <a:lstStyle/>
        <a:p>
          <a:endParaRPr lang="en-GB" sz="1200">
            <a:latin typeface="Arial" panose="020B0604020202020204" pitchFamily="34" charset="0"/>
            <a:cs typeface="Arial" panose="020B0604020202020204" pitchFamily="34" charset="0"/>
          </a:endParaRPr>
        </a:p>
      </dgm:t>
    </dgm:pt>
    <dgm:pt modelId="{D9C60A37-AC77-49A7-BE70-C3806EA2D9D8}">
      <dgm:prSet phldrT="[Text]" custT="1"/>
      <dgm:spPr>
        <a:xfrm>
          <a:off x="1160003" y="1053172"/>
          <a:ext cx="1983693" cy="1716128"/>
        </a:xfrm>
        <a:prstGeom prst="hexagon">
          <a:avLst>
            <a:gd name="adj" fmla="val 28570"/>
            <a:gd name="vf" fmla="val 115470"/>
          </a:avLst>
        </a:prstGeom>
        <a:solidFill>
          <a:schemeClr val="accent6">
            <a:lumMod val="20000"/>
            <a:lumOff val="80000"/>
          </a:schemeClr>
        </a:solidFill>
        <a:ln w="12700" cap="flat" cmpd="sng" algn="ctr">
          <a:solidFill>
            <a:srgbClr val="FFFFFF">
              <a:hueOff val="0"/>
              <a:satOff val="0"/>
              <a:lumOff val="0"/>
              <a:alphaOff val="0"/>
            </a:srgbClr>
          </a:solidFill>
          <a:prstDash val="solid"/>
          <a:miter lim="800000"/>
        </a:ln>
        <a:effectLst/>
      </dgm:spPr>
      <dgm:t>
        <a:bodyPr/>
        <a:lstStyle/>
        <a:p>
          <a:pPr>
            <a:buFont typeface="Wingdings" panose="05000000000000000000" pitchFamily="2" charset="2"/>
            <a:buNone/>
          </a:pPr>
          <a:r>
            <a:rPr kumimoji="0" lang="en-GB"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As we evolve towards ICSs, good evidence of mental health activity and its impact is likely to be of </a:t>
          </a:r>
          <a:r>
            <a:rPr kumimoji="0" lang="en-GB" sz="1200" b="1" i="0" u="none" strike="noStrike" kern="1200" cap="none" spc="0" normalizeH="0" baseline="0" noProof="0">
              <a:ln>
                <a:noFill/>
              </a:ln>
              <a:solidFill>
                <a:srgbClr val="50002A"/>
              </a:solidFill>
              <a:effectLst/>
              <a:uLnTx/>
              <a:uFillTx/>
              <a:latin typeface="Arial" panose="020B0604020202020204" pitchFamily="34" charset="0"/>
              <a:ea typeface="+mn-ea"/>
              <a:cs typeface="Arial" panose="020B0604020202020204" pitchFamily="34" charset="0"/>
            </a:rPr>
            <a:t>increased importance in local systems</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endParaRPr lang="en-GB" sz="1200" kern="1200">
            <a:solidFill>
              <a:srgbClr val="FFFFFF"/>
            </a:solidFill>
            <a:latin typeface="Arial" panose="020B0604020202020204" pitchFamily="34" charset="0"/>
            <a:ea typeface="+mn-ea"/>
            <a:cs typeface="Arial" panose="020B0604020202020204" pitchFamily="34" charset="0"/>
          </a:endParaRPr>
        </a:p>
      </dgm:t>
    </dgm:pt>
    <dgm:pt modelId="{39CF455E-C773-41C9-B65D-24DD7424D847}" type="parTrans" cxnId="{86D60A71-7F90-4F8B-BFA2-1B95FC8E1392}">
      <dgm:prSet/>
      <dgm:spPr/>
      <dgm:t>
        <a:bodyPr/>
        <a:lstStyle/>
        <a:p>
          <a:endParaRPr lang="en-GB" sz="1200">
            <a:latin typeface="Arial" panose="020B0604020202020204" pitchFamily="34" charset="0"/>
            <a:cs typeface="Arial" panose="020B0604020202020204" pitchFamily="34" charset="0"/>
          </a:endParaRPr>
        </a:p>
      </dgm:t>
    </dgm:pt>
    <dgm:pt modelId="{E3696952-DBE0-4CAF-ABBF-806C0B82CD14}" type="sibTrans" cxnId="{86D60A71-7F90-4F8B-BFA2-1B95FC8E1392}">
      <dgm:prSet/>
      <dgm:spPr/>
      <dgm:t>
        <a:bodyPr/>
        <a:lstStyle/>
        <a:p>
          <a:endParaRPr lang="en-GB" sz="1200">
            <a:latin typeface="Arial" panose="020B0604020202020204" pitchFamily="34" charset="0"/>
            <a:cs typeface="Arial" panose="020B0604020202020204" pitchFamily="34" charset="0"/>
          </a:endParaRPr>
        </a:p>
      </dgm:t>
    </dgm:pt>
    <dgm:pt modelId="{E0841E44-2218-4348-A9E3-4709AAE9EE12}" type="pres">
      <dgm:prSet presAssocID="{977B0263-8180-4494-9EBB-2C8D2D92EF2C}" presName="Name0" presStyleCnt="0">
        <dgm:presLayoutVars>
          <dgm:chMax val="1"/>
          <dgm:chPref val="1"/>
          <dgm:dir/>
          <dgm:animOne val="branch"/>
          <dgm:animLvl val="lvl"/>
        </dgm:presLayoutVars>
      </dgm:prSet>
      <dgm:spPr/>
    </dgm:pt>
    <dgm:pt modelId="{132858D0-1052-4B2A-8016-7AEEBC83F921}" type="pres">
      <dgm:prSet presAssocID="{6516C31C-8E37-4486-927D-638AD665EBEF}" presName="Parent" presStyleLbl="node0" presStyleIdx="0" presStyleCnt="1">
        <dgm:presLayoutVars>
          <dgm:chMax val="6"/>
          <dgm:chPref val="6"/>
        </dgm:presLayoutVars>
      </dgm:prSet>
      <dgm:spPr/>
    </dgm:pt>
    <dgm:pt modelId="{733EFE70-6E64-4AB0-8001-F5D15DF3DC47}" type="pres">
      <dgm:prSet presAssocID="{C02A0790-F954-45F2-9BCA-2EA73559C5EF}" presName="Accent1" presStyleCnt="0"/>
      <dgm:spPr/>
    </dgm:pt>
    <dgm:pt modelId="{FAA43191-769D-4216-9B5E-6B3D90AFD9D2}" type="pres">
      <dgm:prSet presAssocID="{C02A0790-F954-45F2-9BCA-2EA73559C5EF}" presName="Accent" presStyleLbl="bgShp" presStyleIdx="0" presStyleCnt="6"/>
      <dgm:spPr/>
    </dgm:pt>
    <dgm:pt modelId="{1E4F4FC8-A3C6-42D1-972C-D886910D9536}" type="pres">
      <dgm:prSet presAssocID="{C02A0790-F954-45F2-9BCA-2EA73559C5EF}" presName="Child1" presStyleLbl="node1" presStyleIdx="0" presStyleCnt="6">
        <dgm:presLayoutVars>
          <dgm:chMax val="0"/>
          <dgm:chPref val="0"/>
          <dgm:bulletEnabled val="1"/>
        </dgm:presLayoutVars>
      </dgm:prSet>
      <dgm:spPr/>
    </dgm:pt>
    <dgm:pt modelId="{ABC524CC-844E-4F72-A1E7-B7BE6A7E9885}" type="pres">
      <dgm:prSet presAssocID="{713355E4-0D5F-47CE-9B6C-74AF43B4E0EE}" presName="Accent2" presStyleCnt="0"/>
      <dgm:spPr/>
    </dgm:pt>
    <dgm:pt modelId="{6F214FEE-1277-4C46-AE1E-F00B14BF5033}" type="pres">
      <dgm:prSet presAssocID="{713355E4-0D5F-47CE-9B6C-74AF43B4E0EE}" presName="Accent" presStyleLbl="bgShp" presStyleIdx="1" presStyleCnt="6"/>
      <dgm:spPr>
        <a:xfrm>
          <a:off x="4280534" y="902635"/>
          <a:ext cx="913298" cy="786927"/>
        </a:xfrm>
        <a:prstGeom prst="hexagon">
          <a:avLst>
            <a:gd name="adj" fmla="val 28900"/>
            <a:gd name="vf" fmla="val 115470"/>
          </a:avLst>
        </a:prstGeom>
        <a:solidFill>
          <a:srgbClr val="41B6E6">
            <a:tint val="40000"/>
            <a:hueOff val="0"/>
            <a:satOff val="0"/>
            <a:lumOff val="0"/>
            <a:alphaOff val="0"/>
          </a:srgbClr>
        </a:solidFill>
        <a:ln>
          <a:noFill/>
        </a:ln>
        <a:effectLst/>
      </dgm:spPr>
    </dgm:pt>
    <dgm:pt modelId="{979FB2F4-AB9B-4FED-AF95-E6DADBAD8643}" type="pres">
      <dgm:prSet presAssocID="{713355E4-0D5F-47CE-9B6C-74AF43B4E0EE}" presName="Child2" presStyleLbl="node1" presStyleIdx="1" presStyleCnt="6">
        <dgm:presLayoutVars>
          <dgm:chMax val="0"/>
          <dgm:chPref val="0"/>
          <dgm:bulletEnabled val="1"/>
        </dgm:presLayoutVars>
      </dgm:prSet>
      <dgm:spPr/>
    </dgm:pt>
    <dgm:pt modelId="{3735E27F-1E1D-4AC5-B6EB-6B1097034604}" type="pres">
      <dgm:prSet presAssocID="{86DAF1B4-E1FD-438A-8BE3-B354EBCA3EB3}" presName="Accent3" presStyleCnt="0"/>
      <dgm:spPr/>
    </dgm:pt>
    <dgm:pt modelId="{8C977254-1430-4873-948B-1D3C7CE9D96C}" type="pres">
      <dgm:prSet presAssocID="{86DAF1B4-E1FD-438A-8BE3-B354EBCA3EB3}" presName="Accent" presStyleLbl="bgShp" presStyleIdx="2" presStyleCnt="6"/>
      <dgm:spPr>
        <a:xfrm>
          <a:off x="5346425" y="2373770"/>
          <a:ext cx="913298" cy="786927"/>
        </a:xfrm>
        <a:prstGeom prst="hexagon">
          <a:avLst>
            <a:gd name="adj" fmla="val 28900"/>
            <a:gd name="vf" fmla="val 115470"/>
          </a:avLst>
        </a:prstGeom>
        <a:solidFill>
          <a:srgbClr val="41B6E6">
            <a:tint val="40000"/>
            <a:hueOff val="0"/>
            <a:satOff val="0"/>
            <a:lumOff val="0"/>
            <a:alphaOff val="0"/>
          </a:srgbClr>
        </a:solidFill>
        <a:ln>
          <a:noFill/>
        </a:ln>
        <a:effectLst/>
      </dgm:spPr>
    </dgm:pt>
    <dgm:pt modelId="{960995E1-A7CD-4EF9-B03A-35D92F446A40}" type="pres">
      <dgm:prSet presAssocID="{86DAF1B4-E1FD-438A-8BE3-B354EBCA3EB3}" presName="Child3" presStyleLbl="node1" presStyleIdx="2" presStyleCnt="6" custScaleX="106320">
        <dgm:presLayoutVars>
          <dgm:chMax val="0"/>
          <dgm:chPref val="0"/>
          <dgm:bulletEnabled val="1"/>
        </dgm:presLayoutVars>
      </dgm:prSet>
      <dgm:spPr/>
    </dgm:pt>
    <dgm:pt modelId="{3D7FE872-6FB9-49BA-A4C1-E8A679A54128}" type="pres">
      <dgm:prSet presAssocID="{94960311-22EC-4717-BDAD-2496CFA1F57E}" presName="Accent4" presStyleCnt="0"/>
      <dgm:spPr/>
    </dgm:pt>
    <dgm:pt modelId="{A433C33F-9A13-4B5C-8C70-443F3F0E4492}" type="pres">
      <dgm:prSet presAssocID="{94960311-22EC-4717-BDAD-2496CFA1F57E}" presName="Accent" presStyleLbl="bgShp" presStyleIdx="3" presStyleCnt="6"/>
      <dgm:spPr>
        <a:xfrm>
          <a:off x="4605988" y="4034406"/>
          <a:ext cx="913298" cy="786927"/>
        </a:xfrm>
        <a:prstGeom prst="hexagon">
          <a:avLst>
            <a:gd name="adj" fmla="val 28900"/>
            <a:gd name="vf" fmla="val 115470"/>
          </a:avLst>
        </a:prstGeom>
        <a:solidFill>
          <a:srgbClr val="41B6E6">
            <a:tint val="40000"/>
            <a:hueOff val="0"/>
            <a:satOff val="0"/>
            <a:lumOff val="0"/>
            <a:alphaOff val="0"/>
          </a:srgbClr>
        </a:solidFill>
        <a:ln>
          <a:noFill/>
        </a:ln>
        <a:effectLst/>
      </dgm:spPr>
    </dgm:pt>
    <dgm:pt modelId="{D798328F-9C73-4282-8738-4EFFFA53E56A}" type="pres">
      <dgm:prSet presAssocID="{94960311-22EC-4717-BDAD-2496CFA1F57E}" presName="Child4" presStyleLbl="node1" presStyleIdx="3" presStyleCnt="6" custScaleX="101956">
        <dgm:presLayoutVars>
          <dgm:chMax val="0"/>
          <dgm:chPref val="0"/>
          <dgm:bulletEnabled val="1"/>
        </dgm:presLayoutVars>
      </dgm:prSet>
      <dgm:spPr/>
    </dgm:pt>
    <dgm:pt modelId="{1D3881C8-DD6D-4A66-A989-A60B69A2F37E}" type="pres">
      <dgm:prSet presAssocID="{20DB7378-F316-4DA4-B27C-511D439A8AC6}" presName="Accent5" presStyleCnt="0"/>
      <dgm:spPr/>
    </dgm:pt>
    <dgm:pt modelId="{08D47C0C-345B-4698-A8F1-A78832E56AD7}" type="pres">
      <dgm:prSet presAssocID="{20DB7378-F316-4DA4-B27C-511D439A8AC6}" presName="Accent" presStyleLbl="bgShp" presStyleIdx="4" presStyleCnt="6"/>
      <dgm:spPr>
        <a:xfrm>
          <a:off x="2769256" y="4206787"/>
          <a:ext cx="913298" cy="786927"/>
        </a:xfrm>
        <a:prstGeom prst="hexagon">
          <a:avLst>
            <a:gd name="adj" fmla="val 28900"/>
            <a:gd name="vf" fmla="val 115470"/>
          </a:avLst>
        </a:prstGeom>
        <a:solidFill>
          <a:srgbClr val="41B6E6">
            <a:tint val="40000"/>
            <a:hueOff val="0"/>
            <a:satOff val="0"/>
            <a:lumOff val="0"/>
            <a:alphaOff val="0"/>
          </a:srgbClr>
        </a:solidFill>
        <a:ln>
          <a:noFill/>
        </a:ln>
        <a:effectLst/>
      </dgm:spPr>
    </dgm:pt>
    <dgm:pt modelId="{DB2D61AA-3640-408F-8C27-7FD1588239BF}" type="pres">
      <dgm:prSet presAssocID="{20DB7378-F316-4DA4-B27C-511D439A8AC6}" presName="Child5" presStyleLbl="node1" presStyleIdx="4" presStyleCnt="6" custScaleX="107066">
        <dgm:presLayoutVars>
          <dgm:chMax val="0"/>
          <dgm:chPref val="0"/>
          <dgm:bulletEnabled val="1"/>
        </dgm:presLayoutVars>
      </dgm:prSet>
      <dgm:spPr/>
    </dgm:pt>
    <dgm:pt modelId="{74FC7C77-95D5-4AD1-896A-1A02A24C0906}" type="pres">
      <dgm:prSet presAssocID="{D9C60A37-AC77-49A7-BE70-C3806EA2D9D8}" presName="Accent6" presStyleCnt="0"/>
      <dgm:spPr/>
    </dgm:pt>
    <dgm:pt modelId="{D8745C82-A41A-435E-A1C4-9C29AD837DFD}" type="pres">
      <dgm:prSet presAssocID="{D9C60A37-AC77-49A7-BE70-C3806EA2D9D8}" presName="Accent" presStyleLbl="bgShp" presStyleIdx="5" presStyleCnt="6"/>
      <dgm:spPr>
        <a:xfrm>
          <a:off x="1685910" y="2736241"/>
          <a:ext cx="913298" cy="786927"/>
        </a:xfrm>
        <a:prstGeom prst="hexagon">
          <a:avLst>
            <a:gd name="adj" fmla="val 28900"/>
            <a:gd name="vf" fmla="val 115470"/>
          </a:avLst>
        </a:prstGeom>
        <a:solidFill>
          <a:srgbClr val="41B6E6">
            <a:tint val="40000"/>
            <a:hueOff val="0"/>
            <a:satOff val="0"/>
            <a:lumOff val="0"/>
            <a:alphaOff val="0"/>
          </a:srgbClr>
        </a:solidFill>
        <a:ln>
          <a:noFill/>
        </a:ln>
        <a:effectLst/>
      </dgm:spPr>
    </dgm:pt>
    <dgm:pt modelId="{B161D24F-89AA-4928-B52F-8BF34629248A}" type="pres">
      <dgm:prSet presAssocID="{D9C60A37-AC77-49A7-BE70-C3806EA2D9D8}" presName="Child6" presStyleLbl="node1" presStyleIdx="5" presStyleCnt="6">
        <dgm:presLayoutVars>
          <dgm:chMax val="0"/>
          <dgm:chPref val="0"/>
          <dgm:bulletEnabled val="1"/>
        </dgm:presLayoutVars>
      </dgm:prSet>
      <dgm:spPr/>
    </dgm:pt>
  </dgm:ptLst>
  <dgm:cxnLst>
    <dgm:cxn modelId="{11EA033F-6C3F-4EF2-9913-52D60D97D573}" type="presOf" srcId="{20DB7378-F316-4DA4-B27C-511D439A8AC6}" destId="{DB2D61AA-3640-408F-8C27-7FD1588239BF}" srcOrd="0" destOrd="0" presId="urn:microsoft.com/office/officeart/2011/layout/HexagonRadial"/>
    <dgm:cxn modelId="{E3674E49-8B85-4CFE-A3CB-754FC5AC4FAB}" srcId="{6516C31C-8E37-4486-927D-638AD665EBEF}" destId="{94960311-22EC-4717-BDAD-2496CFA1F57E}" srcOrd="3" destOrd="0" parTransId="{39013B94-FB0B-464D-AF03-BB654BE1394A}" sibTransId="{A485120B-F34D-4936-9E1D-0B302F2A8859}"/>
    <dgm:cxn modelId="{D68FA149-B769-4BB5-A05C-7383DFEDFFE5}" srcId="{6516C31C-8E37-4486-927D-638AD665EBEF}" destId="{C02A0790-F954-45F2-9BCA-2EA73559C5EF}" srcOrd="0" destOrd="0" parTransId="{5054E0D8-6776-4A3B-AACF-00BABAFDB3AB}" sibTransId="{A7C2E8EE-B931-4933-AB58-EFE98B1FA430}"/>
    <dgm:cxn modelId="{D517AB6B-59A9-4190-B4C5-F7DB1734447F}" type="presOf" srcId="{977B0263-8180-4494-9EBB-2C8D2D92EF2C}" destId="{E0841E44-2218-4348-A9E3-4709AAE9EE12}" srcOrd="0" destOrd="0" presId="urn:microsoft.com/office/officeart/2011/layout/HexagonRadial"/>
    <dgm:cxn modelId="{17181870-E732-4144-92B6-4972700647F1}" type="presOf" srcId="{D9C60A37-AC77-49A7-BE70-C3806EA2D9D8}" destId="{B161D24F-89AA-4928-B52F-8BF34629248A}" srcOrd="0" destOrd="0" presId="urn:microsoft.com/office/officeart/2011/layout/HexagonRadial"/>
    <dgm:cxn modelId="{86D60A71-7F90-4F8B-BFA2-1B95FC8E1392}" srcId="{6516C31C-8E37-4486-927D-638AD665EBEF}" destId="{D9C60A37-AC77-49A7-BE70-C3806EA2D9D8}" srcOrd="5" destOrd="0" parTransId="{39CF455E-C773-41C9-B65D-24DD7424D847}" sibTransId="{E3696952-DBE0-4CAF-ABBF-806C0B82CD14}"/>
    <dgm:cxn modelId="{B04F6D76-0081-4108-92A1-AE43F21CC089}" type="presOf" srcId="{C02A0790-F954-45F2-9BCA-2EA73559C5EF}" destId="{1E4F4FC8-A3C6-42D1-972C-D886910D9536}" srcOrd="0" destOrd="0" presId="urn:microsoft.com/office/officeart/2011/layout/HexagonRadial"/>
    <dgm:cxn modelId="{9F0B2F78-B31B-46B5-81E1-65967FBBAC30}" type="presOf" srcId="{713355E4-0D5F-47CE-9B6C-74AF43B4E0EE}" destId="{979FB2F4-AB9B-4FED-AF95-E6DADBAD8643}" srcOrd="0" destOrd="0" presId="urn:microsoft.com/office/officeart/2011/layout/HexagonRadial"/>
    <dgm:cxn modelId="{85092185-1191-4C55-8022-F4A62A5C5758}" srcId="{6516C31C-8E37-4486-927D-638AD665EBEF}" destId="{20DB7378-F316-4DA4-B27C-511D439A8AC6}" srcOrd="4" destOrd="0" parTransId="{3D8A09BE-D72F-4688-AE8D-5A78E415516F}" sibTransId="{2B5AC578-C181-46C5-AFF9-17ED08C7AA0D}"/>
    <dgm:cxn modelId="{56205388-F69C-4C8D-BE35-326BDD592073}" srcId="{6516C31C-8E37-4486-927D-638AD665EBEF}" destId="{86DAF1B4-E1FD-438A-8BE3-B354EBCA3EB3}" srcOrd="2" destOrd="0" parTransId="{693B813A-DDAA-4EC4-B6BD-2F5E30CC3772}" sibTransId="{81FDFD04-E673-45EA-8F15-B352A6043B71}"/>
    <dgm:cxn modelId="{A44B5D95-4183-4839-BB0C-4EB297A197D0}" type="presOf" srcId="{94960311-22EC-4717-BDAD-2496CFA1F57E}" destId="{D798328F-9C73-4282-8738-4EFFFA53E56A}" srcOrd="0" destOrd="0" presId="urn:microsoft.com/office/officeart/2011/layout/HexagonRadial"/>
    <dgm:cxn modelId="{7619669B-6F02-4ABC-925D-AFF5A1E371A2}" type="presOf" srcId="{86DAF1B4-E1FD-438A-8BE3-B354EBCA3EB3}" destId="{960995E1-A7CD-4EF9-B03A-35D92F446A40}" srcOrd="0" destOrd="0" presId="urn:microsoft.com/office/officeart/2011/layout/HexagonRadial"/>
    <dgm:cxn modelId="{587B699C-C8C5-489F-AC9B-E1C7A9A9C585}" srcId="{6516C31C-8E37-4486-927D-638AD665EBEF}" destId="{713355E4-0D5F-47CE-9B6C-74AF43B4E0EE}" srcOrd="1" destOrd="0" parTransId="{61695F65-00B0-488B-B6A9-F9C2E8FCCA67}" sibTransId="{B2B5CF12-4CC7-4550-9F05-B63166B35139}"/>
    <dgm:cxn modelId="{B531B0B6-089C-47BC-964B-F7D42342CB67}" srcId="{977B0263-8180-4494-9EBB-2C8D2D92EF2C}" destId="{6516C31C-8E37-4486-927D-638AD665EBEF}" srcOrd="0" destOrd="0" parTransId="{42F2F2CB-D524-475D-BD73-75120DA2D69D}" sibTransId="{7E0FA68F-618A-4CDD-A42F-9C12B0D3E13B}"/>
    <dgm:cxn modelId="{515353D9-03C5-4D2F-983A-5DC526862A17}" type="presOf" srcId="{6516C31C-8E37-4486-927D-638AD665EBEF}" destId="{132858D0-1052-4B2A-8016-7AEEBC83F921}" srcOrd="0" destOrd="0" presId="urn:microsoft.com/office/officeart/2011/layout/HexagonRadial"/>
    <dgm:cxn modelId="{9AB03890-2A8E-41DC-BD4E-E0E3F21FD7E2}" type="presParOf" srcId="{E0841E44-2218-4348-A9E3-4709AAE9EE12}" destId="{132858D0-1052-4B2A-8016-7AEEBC83F921}" srcOrd="0" destOrd="0" presId="urn:microsoft.com/office/officeart/2011/layout/HexagonRadial"/>
    <dgm:cxn modelId="{DE0461E8-6A35-4D0F-9DD0-246394718F53}" type="presParOf" srcId="{E0841E44-2218-4348-A9E3-4709AAE9EE12}" destId="{733EFE70-6E64-4AB0-8001-F5D15DF3DC47}" srcOrd="1" destOrd="0" presId="urn:microsoft.com/office/officeart/2011/layout/HexagonRadial"/>
    <dgm:cxn modelId="{32E1EA27-FB48-43B8-80F4-C49DA912A2C6}" type="presParOf" srcId="{733EFE70-6E64-4AB0-8001-F5D15DF3DC47}" destId="{FAA43191-769D-4216-9B5E-6B3D90AFD9D2}" srcOrd="0" destOrd="0" presId="urn:microsoft.com/office/officeart/2011/layout/HexagonRadial"/>
    <dgm:cxn modelId="{87E88652-DC13-427A-9BE9-47A45D219A10}" type="presParOf" srcId="{E0841E44-2218-4348-A9E3-4709AAE9EE12}" destId="{1E4F4FC8-A3C6-42D1-972C-D886910D9536}" srcOrd="2" destOrd="0" presId="urn:microsoft.com/office/officeart/2011/layout/HexagonRadial"/>
    <dgm:cxn modelId="{935B42AA-3694-4E0D-90AF-2ACF530BF8A1}" type="presParOf" srcId="{E0841E44-2218-4348-A9E3-4709AAE9EE12}" destId="{ABC524CC-844E-4F72-A1E7-B7BE6A7E9885}" srcOrd="3" destOrd="0" presId="urn:microsoft.com/office/officeart/2011/layout/HexagonRadial"/>
    <dgm:cxn modelId="{441862DC-F089-4736-924C-0AD1A8F9AA8D}" type="presParOf" srcId="{ABC524CC-844E-4F72-A1E7-B7BE6A7E9885}" destId="{6F214FEE-1277-4C46-AE1E-F00B14BF5033}" srcOrd="0" destOrd="0" presId="urn:microsoft.com/office/officeart/2011/layout/HexagonRadial"/>
    <dgm:cxn modelId="{907220D8-B443-4048-8D2A-AFFFFE539EDD}" type="presParOf" srcId="{E0841E44-2218-4348-A9E3-4709AAE9EE12}" destId="{979FB2F4-AB9B-4FED-AF95-E6DADBAD8643}" srcOrd="4" destOrd="0" presId="urn:microsoft.com/office/officeart/2011/layout/HexagonRadial"/>
    <dgm:cxn modelId="{BCF5E34E-2665-42D3-BB0A-56F7BA1131B4}" type="presParOf" srcId="{E0841E44-2218-4348-A9E3-4709AAE9EE12}" destId="{3735E27F-1E1D-4AC5-B6EB-6B1097034604}" srcOrd="5" destOrd="0" presId="urn:microsoft.com/office/officeart/2011/layout/HexagonRadial"/>
    <dgm:cxn modelId="{5089463C-ABC1-4296-B57E-D8166C3C0362}" type="presParOf" srcId="{3735E27F-1E1D-4AC5-B6EB-6B1097034604}" destId="{8C977254-1430-4873-948B-1D3C7CE9D96C}" srcOrd="0" destOrd="0" presId="urn:microsoft.com/office/officeart/2011/layout/HexagonRadial"/>
    <dgm:cxn modelId="{D02250D1-AD33-4DBB-A80A-7771E05B17DC}" type="presParOf" srcId="{E0841E44-2218-4348-A9E3-4709AAE9EE12}" destId="{960995E1-A7CD-4EF9-B03A-35D92F446A40}" srcOrd="6" destOrd="0" presId="urn:microsoft.com/office/officeart/2011/layout/HexagonRadial"/>
    <dgm:cxn modelId="{6ED6C42B-6265-4048-863E-01949A61D223}" type="presParOf" srcId="{E0841E44-2218-4348-A9E3-4709AAE9EE12}" destId="{3D7FE872-6FB9-49BA-A4C1-E8A679A54128}" srcOrd="7" destOrd="0" presId="urn:microsoft.com/office/officeart/2011/layout/HexagonRadial"/>
    <dgm:cxn modelId="{D858CE26-C867-4C80-9AEF-BFE73F605FF5}" type="presParOf" srcId="{3D7FE872-6FB9-49BA-A4C1-E8A679A54128}" destId="{A433C33F-9A13-4B5C-8C70-443F3F0E4492}" srcOrd="0" destOrd="0" presId="urn:microsoft.com/office/officeart/2011/layout/HexagonRadial"/>
    <dgm:cxn modelId="{5834C4E3-F78F-4150-AF85-4930394C066D}" type="presParOf" srcId="{E0841E44-2218-4348-A9E3-4709AAE9EE12}" destId="{D798328F-9C73-4282-8738-4EFFFA53E56A}" srcOrd="8" destOrd="0" presId="urn:microsoft.com/office/officeart/2011/layout/HexagonRadial"/>
    <dgm:cxn modelId="{D1D9B8CF-84C4-42D8-902E-8C6AB82C2818}" type="presParOf" srcId="{E0841E44-2218-4348-A9E3-4709AAE9EE12}" destId="{1D3881C8-DD6D-4A66-A989-A60B69A2F37E}" srcOrd="9" destOrd="0" presId="urn:microsoft.com/office/officeart/2011/layout/HexagonRadial"/>
    <dgm:cxn modelId="{F9B9942C-2479-48E3-A42F-BE26D4B5B3E9}" type="presParOf" srcId="{1D3881C8-DD6D-4A66-A989-A60B69A2F37E}" destId="{08D47C0C-345B-4698-A8F1-A78832E56AD7}" srcOrd="0" destOrd="0" presId="urn:microsoft.com/office/officeart/2011/layout/HexagonRadial"/>
    <dgm:cxn modelId="{15F31230-C544-458E-BB02-EB54C1338965}" type="presParOf" srcId="{E0841E44-2218-4348-A9E3-4709AAE9EE12}" destId="{DB2D61AA-3640-408F-8C27-7FD1588239BF}" srcOrd="10" destOrd="0" presId="urn:microsoft.com/office/officeart/2011/layout/HexagonRadial"/>
    <dgm:cxn modelId="{533E5A0A-F850-41A7-AF76-FEAAD8E9F044}" type="presParOf" srcId="{E0841E44-2218-4348-A9E3-4709AAE9EE12}" destId="{74FC7C77-95D5-4AD1-896A-1A02A24C0906}" srcOrd="11" destOrd="0" presId="urn:microsoft.com/office/officeart/2011/layout/HexagonRadial"/>
    <dgm:cxn modelId="{68885DF0-D11F-43B1-B0CD-F4BB72DC18D3}" type="presParOf" srcId="{74FC7C77-95D5-4AD1-896A-1A02A24C0906}" destId="{D8745C82-A41A-435E-A1C4-9C29AD837DFD}" srcOrd="0" destOrd="0" presId="urn:microsoft.com/office/officeart/2011/layout/HexagonRadial"/>
    <dgm:cxn modelId="{05C372AF-3B9C-4947-9181-4BC31A8394A0}" type="presParOf" srcId="{E0841E44-2218-4348-A9E3-4709AAE9EE12}" destId="{B161D24F-89AA-4928-B52F-8BF34629248A}"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858D0-1052-4B2A-8016-7AEEBC83F921}">
      <dsp:nvSpPr>
        <dsp:cNvPr id="0" name=""/>
        <dsp:cNvSpPr/>
      </dsp:nvSpPr>
      <dsp:spPr>
        <a:xfrm>
          <a:off x="2739027" y="1889726"/>
          <a:ext cx="2401924" cy="2077761"/>
        </a:xfrm>
        <a:prstGeom prst="hexagon">
          <a:avLst>
            <a:gd name="adj" fmla="val 28570"/>
            <a:gd name="vf" fmla="val 115470"/>
          </a:avLst>
        </a:prstGeom>
        <a:solidFill>
          <a:schemeClr val="accent1"/>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bg1"/>
              </a:solidFill>
              <a:latin typeface="Arial" panose="020B0604020202020204" pitchFamily="34" charset="0"/>
              <a:ea typeface="+mn-ea"/>
              <a:cs typeface="Arial" panose="020B0604020202020204" pitchFamily="34" charset="0"/>
            </a:rPr>
            <a:t>Help identify needs and areas of focus for the service user, as well as areas of progress leading to more </a:t>
          </a:r>
          <a:r>
            <a:rPr lang="en-GB" sz="1200" b="1" kern="1200">
              <a:solidFill>
                <a:srgbClr val="50002A"/>
              </a:solidFill>
              <a:latin typeface="Arial" panose="020B0604020202020204" pitchFamily="34" charset="0"/>
              <a:ea typeface="+mn-ea"/>
              <a:cs typeface="Arial" panose="020B0604020202020204" pitchFamily="34" charset="0"/>
            </a:rPr>
            <a:t>personalised care</a:t>
          </a:r>
        </a:p>
      </dsp:txBody>
      <dsp:txXfrm>
        <a:off x="3137059" y="2234040"/>
        <a:ext cx="1605860" cy="1389133"/>
      </dsp:txXfrm>
    </dsp:sp>
    <dsp:sp modelId="{6F214FEE-1277-4C46-AE1E-F00B14BF5033}">
      <dsp:nvSpPr>
        <dsp:cNvPr id="0" name=""/>
        <dsp:cNvSpPr/>
      </dsp:nvSpPr>
      <dsp:spPr>
        <a:xfrm>
          <a:off x="4243093" y="895657"/>
          <a:ext cx="906238" cy="780844"/>
        </a:xfrm>
        <a:prstGeom prst="hexagon">
          <a:avLst>
            <a:gd name="adj" fmla="val 28900"/>
            <a:gd name="vf" fmla="val 115470"/>
          </a:avLst>
        </a:prstGeom>
        <a:solidFill>
          <a:srgbClr val="41B6E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1E4F4FC8-A3C6-42D1-972C-D886910D9536}">
      <dsp:nvSpPr>
        <dsp:cNvPr id="0" name=""/>
        <dsp:cNvSpPr/>
      </dsp:nvSpPr>
      <dsp:spPr>
        <a:xfrm>
          <a:off x="2960278" y="0"/>
          <a:ext cx="1968359" cy="1702862"/>
        </a:xfrm>
        <a:prstGeom prst="hexagon">
          <a:avLst>
            <a:gd name="adj" fmla="val 28570"/>
            <a:gd name="vf" fmla="val 115470"/>
          </a:avLst>
        </a:prstGeom>
        <a:solidFill>
          <a:srgbClr val="41B6E6">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solidFill>
                <a:srgbClr val="FFFFFF"/>
              </a:solidFill>
              <a:latin typeface="Arial" panose="020B0604020202020204" pitchFamily="34" charset="0"/>
              <a:ea typeface="+mn-ea"/>
              <a:cs typeface="Arial" panose="020B0604020202020204" pitchFamily="34" charset="0"/>
            </a:rPr>
            <a:t>Increased collaboration between clinician and the young person to </a:t>
          </a:r>
          <a:r>
            <a:rPr lang="en-GB" sz="1200" b="1" kern="1200">
              <a:solidFill>
                <a:srgbClr val="50002A"/>
              </a:solidFill>
              <a:latin typeface="Arial" panose="020B0604020202020204" pitchFamily="34" charset="0"/>
              <a:ea typeface="+mn-ea"/>
              <a:cs typeface="Arial" panose="020B0604020202020204" pitchFamily="34" charset="0"/>
            </a:rPr>
            <a:t>improve shared decision making</a:t>
          </a:r>
        </a:p>
      </dsp:txBody>
      <dsp:txXfrm>
        <a:off x="3286477" y="282201"/>
        <a:ext cx="1315961" cy="1138460"/>
      </dsp:txXfrm>
    </dsp:sp>
    <dsp:sp modelId="{8C977254-1430-4873-948B-1D3C7CE9D96C}">
      <dsp:nvSpPr>
        <dsp:cNvPr id="0" name=""/>
        <dsp:cNvSpPr/>
      </dsp:nvSpPr>
      <dsp:spPr>
        <a:xfrm>
          <a:off x="5300744" y="2355421"/>
          <a:ext cx="906238" cy="780844"/>
        </a:xfrm>
        <a:prstGeom prst="hexagon">
          <a:avLst>
            <a:gd name="adj" fmla="val 28900"/>
            <a:gd name="vf" fmla="val 115470"/>
          </a:avLst>
        </a:prstGeom>
        <a:solidFill>
          <a:srgbClr val="41B6E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979FB2F4-AB9B-4FED-AF95-E6DADBAD8643}">
      <dsp:nvSpPr>
        <dsp:cNvPr id="0" name=""/>
        <dsp:cNvSpPr/>
      </dsp:nvSpPr>
      <dsp:spPr>
        <a:xfrm>
          <a:off x="4765493" y="1047374"/>
          <a:ext cx="1968359" cy="1702862"/>
        </a:xfrm>
        <a:prstGeom prst="hexagon">
          <a:avLst>
            <a:gd name="adj" fmla="val 28570"/>
            <a:gd name="vf" fmla="val 115470"/>
          </a:avLst>
        </a:prstGeom>
        <a:solidFill>
          <a:srgbClr val="768692">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solidFill>
                <a:srgbClr val="FFFFFF"/>
              </a:solidFill>
              <a:latin typeface="Arial" panose="020B0604020202020204" pitchFamily="34" charset="0"/>
              <a:ea typeface="+mn-ea"/>
              <a:cs typeface="Arial" panose="020B0604020202020204" pitchFamily="34" charset="0"/>
            </a:rPr>
            <a:t>Provide a </a:t>
          </a:r>
          <a:r>
            <a:rPr lang="en-GB" sz="1200" b="1" kern="1200">
              <a:solidFill>
                <a:srgbClr val="50002A"/>
              </a:solidFill>
              <a:latin typeface="Arial" panose="020B0604020202020204" pitchFamily="34" charset="0"/>
              <a:ea typeface="+mn-ea"/>
              <a:cs typeface="Arial" panose="020B0604020202020204" pitchFamily="34" charset="0"/>
            </a:rPr>
            <a:t>clear and systematic approach </a:t>
          </a:r>
          <a:r>
            <a:rPr lang="en-GB" sz="1200" kern="1200">
              <a:solidFill>
                <a:srgbClr val="FFFFFF"/>
              </a:solidFill>
              <a:latin typeface="Arial" panose="020B0604020202020204" pitchFamily="34" charset="0"/>
              <a:ea typeface="+mn-ea"/>
              <a:cs typeface="Arial" panose="020B0604020202020204" pitchFamily="34" charset="0"/>
            </a:rPr>
            <a:t>to identify needs of the young person to help monitor change</a:t>
          </a:r>
          <a:endParaRPr lang="en-GB" sz="1200" kern="1200">
            <a:solidFill>
              <a:srgbClr val="000000"/>
            </a:solidFill>
            <a:latin typeface="Arial" panose="020B0604020202020204" pitchFamily="34" charset="0"/>
            <a:ea typeface="+mn-ea"/>
            <a:cs typeface="Arial" panose="020B0604020202020204" pitchFamily="34" charset="0"/>
          </a:endParaRPr>
        </a:p>
      </dsp:txBody>
      <dsp:txXfrm>
        <a:off x="5091692" y="1329575"/>
        <a:ext cx="1315961" cy="1138460"/>
      </dsp:txXfrm>
    </dsp:sp>
    <dsp:sp modelId="{A433C33F-9A13-4B5C-8C70-443F3F0E4492}">
      <dsp:nvSpPr>
        <dsp:cNvPr id="0" name=""/>
        <dsp:cNvSpPr/>
      </dsp:nvSpPr>
      <dsp:spPr>
        <a:xfrm>
          <a:off x="4566031" y="4003220"/>
          <a:ext cx="906238" cy="780844"/>
        </a:xfrm>
        <a:prstGeom prst="hexagon">
          <a:avLst>
            <a:gd name="adj" fmla="val 28900"/>
            <a:gd name="vf" fmla="val 115470"/>
          </a:avLst>
        </a:prstGeom>
        <a:solidFill>
          <a:srgbClr val="41B6E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960995E1-A7CD-4EF9-B03A-35D92F446A40}">
      <dsp:nvSpPr>
        <dsp:cNvPr id="0" name=""/>
        <dsp:cNvSpPr/>
      </dsp:nvSpPr>
      <dsp:spPr>
        <a:xfrm>
          <a:off x="4703293" y="3106391"/>
          <a:ext cx="2092760" cy="1702862"/>
        </a:xfrm>
        <a:prstGeom prst="hexagon">
          <a:avLst>
            <a:gd name="adj" fmla="val 28570"/>
            <a:gd name="vf" fmla="val 115470"/>
          </a:avLst>
        </a:prstGeom>
        <a:solidFill>
          <a:srgbClr val="00A499">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endParaRPr lang="en-GB" sz="1200" kern="1200">
            <a:solidFill>
              <a:srgbClr val="FFFFFF"/>
            </a:solidFill>
            <a:latin typeface="Arial" panose="020B0604020202020204" pitchFamily="34" charset="0"/>
            <a:ea typeface="+mn-ea"/>
            <a:cs typeface="Arial" panose="020B0604020202020204" pitchFamily="34" charset="0"/>
          </a:endParaRPr>
        </a:p>
        <a:p>
          <a:pPr marL="0" lvl="0" indent="0" algn="ctr" defTabSz="533400">
            <a:lnSpc>
              <a:spcPct val="90000"/>
            </a:lnSpc>
            <a:spcBef>
              <a:spcPct val="0"/>
            </a:spcBef>
            <a:spcAft>
              <a:spcPct val="35000"/>
            </a:spcAft>
            <a:buFont typeface="Wingdings" panose="05000000000000000000" pitchFamily="2" charset="2"/>
            <a:buNone/>
          </a:pPr>
          <a:r>
            <a:rPr lang="en-GB" sz="1200" kern="1200">
              <a:solidFill>
                <a:srgbClr val="FFFFFF"/>
              </a:solidFill>
              <a:latin typeface="Arial" panose="020B0604020202020204" pitchFamily="34" charset="0"/>
              <a:ea typeface="+mn-ea"/>
              <a:cs typeface="Arial" panose="020B0604020202020204" pitchFamily="34" charset="0"/>
            </a:rPr>
            <a:t>Help identify gaps in the service, </a:t>
          </a:r>
          <a:r>
            <a:rPr lang="en-GB" sz="1200" b="1" kern="1200">
              <a:solidFill>
                <a:srgbClr val="50002A"/>
              </a:solidFill>
              <a:latin typeface="Arial" panose="020B0604020202020204" pitchFamily="34" charset="0"/>
              <a:ea typeface="+mn-ea"/>
              <a:cs typeface="Arial" panose="020B0604020202020204" pitchFamily="34" charset="0"/>
            </a:rPr>
            <a:t>demonstrating a service’s accountability </a:t>
          </a:r>
          <a:r>
            <a:rPr lang="en-GB" sz="1200" kern="1200">
              <a:solidFill>
                <a:srgbClr val="FFFFFF"/>
              </a:solidFill>
              <a:latin typeface="Arial" panose="020B0604020202020204" pitchFamily="34" charset="0"/>
              <a:ea typeface="+mn-ea"/>
              <a:cs typeface="Arial" panose="020B0604020202020204" pitchFamily="34" charset="0"/>
            </a:rPr>
            <a:t>to improve delivery of care</a:t>
          </a:r>
        </a:p>
      </dsp:txBody>
      <dsp:txXfrm>
        <a:off x="5039859" y="3380252"/>
        <a:ext cx="1419628" cy="1155140"/>
      </dsp:txXfrm>
    </dsp:sp>
    <dsp:sp modelId="{08D47C0C-345B-4698-A8F1-A78832E56AD7}">
      <dsp:nvSpPr>
        <dsp:cNvPr id="0" name=""/>
        <dsp:cNvSpPr/>
      </dsp:nvSpPr>
      <dsp:spPr>
        <a:xfrm>
          <a:off x="2743496" y="4174268"/>
          <a:ext cx="906238" cy="780844"/>
        </a:xfrm>
        <a:prstGeom prst="hexagon">
          <a:avLst>
            <a:gd name="adj" fmla="val 28900"/>
            <a:gd name="vf" fmla="val 115470"/>
          </a:avLst>
        </a:prstGeom>
        <a:solidFill>
          <a:srgbClr val="41B6E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D798328F-9C73-4282-8738-4EFFFA53E56A}">
      <dsp:nvSpPr>
        <dsp:cNvPr id="0" name=""/>
        <dsp:cNvSpPr/>
      </dsp:nvSpPr>
      <dsp:spPr>
        <a:xfrm>
          <a:off x="2941028" y="4154937"/>
          <a:ext cx="2006860" cy="1702862"/>
        </a:xfrm>
        <a:prstGeom prst="hexagon">
          <a:avLst>
            <a:gd name="adj" fmla="val 28570"/>
            <a:gd name="vf" fmla="val 115470"/>
          </a:avLst>
        </a:prstGeom>
        <a:solidFill>
          <a:schemeClr val="accent6">
            <a:lumMod val="60000"/>
            <a:lumOff val="40000"/>
          </a:scheme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endParaRPr lang="en-GB" sz="1200" kern="1200">
            <a:solidFill>
              <a:srgbClr val="FFFFFF"/>
            </a:solidFill>
            <a:latin typeface="Arial" panose="020B0604020202020204" pitchFamily="34" charset="0"/>
            <a:ea typeface="+mn-ea"/>
            <a:cs typeface="Arial" panose="020B0604020202020204" pitchFamily="34" charset="0"/>
          </a:endParaRPr>
        </a:p>
        <a:p>
          <a:pPr marL="0" lvl="0" indent="0" algn="ctr" defTabSz="533400">
            <a:lnSpc>
              <a:spcPct val="90000"/>
            </a:lnSpc>
            <a:spcBef>
              <a:spcPct val="0"/>
            </a:spcBef>
            <a:spcAft>
              <a:spcPct val="35000"/>
            </a:spcAft>
            <a:buFont typeface="Wingdings" panose="05000000000000000000" pitchFamily="2" charset="2"/>
            <a:buNone/>
          </a:pPr>
          <a:r>
            <a:rPr lang="en-GB" sz="1200" kern="1200">
              <a:solidFill>
                <a:srgbClr val="FFFFFF"/>
              </a:solidFill>
              <a:latin typeface="Arial" panose="020B0604020202020204" pitchFamily="34" charset="0"/>
              <a:ea typeface="+mn-ea"/>
              <a:cs typeface="Arial" panose="020B0604020202020204" pitchFamily="34" charset="0"/>
            </a:rPr>
            <a:t>Helps improve the </a:t>
          </a:r>
          <a:r>
            <a:rPr lang="en-GB" sz="1200" b="1" kern="1200">
              <a:solidFill>
                <a:srgbClr val="50002A"/>
              </a:solidFill>
              <a:latin typeface="Arial" panose="020B0604020202020204" pitchFamily="34" charset="0"/>
              <a:ea typeface="+mn-ea"/>
              <a:cs typeface="Arial" panose="020B0604020202020204" pitchFamily="34" charset="0"/>
            </a:rPr>
            <a:t>effectiveness of interventions </a:t>
          </a:r>
          <a:r>
            <a:rPr lang="en-GB" sz="1200" kern="1200">
              <a:solidFill>
                <a:srgbClr val="FFFFFF"/>
              </a:solidFill>
              <a:latin typeface="Arial" panose="020B0604020202020204" pitchFamily="34" charset="0"/>
              <a:ea typeface="+mn-ea"/>
              <a:cs typeface="Arial" panose="020B0604020202020204" pitchFamily="34" charset="0"/>
            </a:rPr>
            <a:t>and to understand and demonstrate the </a:t>
          </a:r>
          <a:r>
            <a:rPr lang="en-GB" sz="1200" b="1" kern="1200">
              <a:solidFill>
                <a:srgbClr val="50002A"/>
              </a:solidFill>
              <a:latin typeface="Arial" panose="020B0604020202020204" pitchFamily="34" charset="0"/>
              <a:ea typeface="+mn-ea"/>
              <a:cs typeface="Arial" panose="020B0604020202020204" pitchFamily="34" charset="0"/>
            </a:rPr>
            <a:t>impact/ benefit </a:t>
          </a:r>
          <a:r>
            <a:rPr lang="en-GB" sz="1200" kern="1200">
              <a:solidFill>
                <a:srgbClr val="FFFFFF"/>
              </a:solidFill>
              <a:latin typeface="Arial" panose="020B0604020202020204" pitchFamily="34" charset="0"/>
              <a:ea typeface="+mn-ea"/>
              <a:cs typeface="Arial" panose="020B0604020202020204" pitchFamily="34" charset="0"/>
            </a:rPr>
            <a:t>of an intervention or service</a:t>
          </a:r>
          <a:endParaRPr lang="en-GB" sz="1200" b="1" kern="1200">
            <a:solidFill>
              <a:srgbClr val="FFFFFF"/>
            </a:solidFill>
            <a:latin typeface="Arial" panose="020B0604020202020204" pitchFamily="34" charset="0"/>
            <a:ea typeface="+mn-ea"/>
            <a:cs typeface="Arial" panose="020B0604020202020204" pitchFamily="34" charset="0"/>
          </a:endParaRPr>
        </a:p>
      </dsp:txBody>
      <dsp:txXfrm>
        <a:off x="3270436" y="4434446"/>
        <a:ext cx="1348044" cy="1143844"/>
      </dsp:txXfrm>
    </dsp:sp>
    <dsp:sp modelId="{D8745C82-A41A-435E-A1C4-9C29AD837DFD}">
      <dsp:nvSpPr>
        <dsp:cNvPr id="0" name=""/>
        <dsp:cNvSpPr/>
      </dsp:nvSpPr>
      <dsp:spPr>
        <a:xfrm>
          <a:off x="1668525" y="2715090"/>
          <a:ext cx="906238" cy="780844"/>
        </a:xfrm>
        <a:prstGeom prst="hexagon">
          <a:avLst>
            <a:gd name="adj" fmla="val 28900"/>
            <a:gd name="vf" fmla="val 115470"/>
          </a:avLst>
        </a:prstGeom>
        <a:solidFill>
          <a:srgbClr val="41B6E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DB2D61AA-3640-408F-8C27-7FD1588239BF}">
      <dsp:nvSpPr>
        <dsp:cNvPr id="0" name=""/>
        <dsp:cNvSpPr/>
      </dsp:nvSpPr>
      <dsp:spPr>
        <a:xfrm>
          <a:off x="1077141" y="3107562"/>
          <a:ext cx="2107444" cy="1702862"/>
        </a:xfrm>
        <a:prstGeom prst="hexagon">
          <a:avLst>
            <a:gd name="adj" fmla="val 28570"/>
            <a:gd name="vf" fmla="val 115470"/>
          </a:avLst>
        </a:prstGeom>
        <a:solidFill>
          <a:srgbClr val="00A9CE">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solidFill>
                <a:srgbClr val="FFFFFF"/>
              </a:solidFill>
              <a:latin typeface="Arial" panose="020B0604020202020204" pitchFamily="34" charset="0"/>
              <a:ea typeface="+mn-ea"/>
              <a:cs typeface="Arial" panose="020B0604020202020204" pitchFamily="34" charset="0"/>
            </a:rPr>
            <a:t>Be able to </a:t>
          </a:r>
          <a:r>
            <a:rPr lang="en-GB" sz="1200" b="1" kern="1200">
              <a:solidFill>
                <a:srgbClr val="50002A"/>
              </a:solidFill>
              <a:latin typeface="Arial" panose="020B0604020202020204" pitchFamily="34" charset="0"/>
              <a:ea typeface="+mn-ea"/>
              <a:cs typeface="Arial" panose="020B0604020202020204" pitchFamily="34" charset="0"/>
            </a:rPr>
            <a:t>benchmark across mental health teams/ services </a:t>
          </a:r>
          <a:r>
            <a:rPr lang="en-GB" sz="1200" kern="1200">
              <a:solidFill>
                <a:srgbClr val="FFFFFF"/>
              </a:solidFill>
              <a:latin typeface="Arial" panose="020B0604020202020204" pitchFamily="34" charset="0"/>
              <a:ea typeface="+mn-ea"/>
              <a:cs typeface="Arial" panose="020B0604020202020204" pitchFamily="34" charset="0"/>
            </a:rPr>
            <a:t>on a national scale </a:t>
          </a:r>
        </a:p>
      </dsp:txBody>
      <dsp:txXfrm>
        <a:off x="1414931" y="3380504"/>
        <a:ext cx="1431864" cy="1156978"/>
      </dsp:txXfrm>
    </dsp:sp>
    <dsp:sp modelId="{B161D24F-89AA-4928-B52F-8BF34629248A}">
      <dsp:nvSpPr>
        <dsp:cNvPr id="0" name=""/>
        <dsp:cNvSpPr/>
      </dsp:nvSpPr>
      <dsp:spPr>
        <a:xfrm>
          <a:off x="1146683" y="1045031"/>
          <a:ext cx="1968359" cy="1702862"/>
        </a:xfrm>
        <a:prstGeom prst="hexagon">
          <a:avLst>
            <a:gd name="adj" fmla="val 28570"/>
            <a:gd name="vf" fmla="val 115470"/>
          </a:avLst>
        </a:prstGeom>
        <a:solidFill>
          <a:schemeClr val="accent6">
            <a:lumMod val="20000"/>
            <a:lumOff val="80000"/>
          </a:scheme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kumimoji="0" lang="en-GB"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As we evolve towards ICSs, good evidence of mental health activity and its impact is likely to be of </a:t>
          </a:r>
          <a:r>
            <a:rPr kumimoji="0" lang="en-GB" sz="1200" b="1" i="0" u="none" strike="noStrike" kern="1200" cap="none" spc="0" normalizeH="0" baseline="0" noProof="0">
              <a:ln>
                <a:noFill/>
              </a:ln>
              <a:solidFill>
                <a:srgbClr val="50002A"/>
              </a:solidFill>
              <a:effectLst/>
              <a:uLnTx/>
              <a:uFillTx/>
              <a:latin typeface="Arial" panose="020B0604020202020204" pitchFamily="34" charset="0"/>
              <a:ea typeface="+mn-ea"/>
              <a:cs typeface="Arial" panose="020B0604020202020204" pitchFamily="34" charset="0"/>
            </a:rPr>
            <a:t>increased importance in local systems</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endParaRPr lang="en-GB" sz="1200" kern="1200">
            <a:solidFill>
              <a:srgbClr val="FFFFFF"/>
            </a:solidFill>
            <a:latin typeface="Arial" panose="020B0604020202020204" pitchFamily="34" charset="0"/>
            <a:ea typeface="+mn-ea"/>
            <a:cs typeface="Arial" panose="020B0604020202020204" pitchFamily="34" charset="0"/>
          </a:endParaRPr>
        </a:p>
      </dsp:txBody>
      <dsp:txXfrm>
        <a:off x="1472882" y="1327232"/>
        <a:ext cx="1315961" cy="113846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C47D3-E36D-4C57-8ACC-3A8E120ADB12}" type="datetimeFigureOut">
              <a:rPr lang="en-GB" smtClean="0"/>
              <a:t>23/11/2022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5E138D-4A7A-44D2-949E-A83D5C0E4358}" type="slidenum">
              <a:rPr lang="en-GB" smtClean="0"/>
              <a:t>‹#›</a:t>
            </a:fld>
            <a:endParaRPr lang="en-GB"/>
          </a:p>
        </p:txBody>
      </p:sp>
    </p:spTree>
    <p:extLst>
      <p:ext uri="{BB962C8B-B14F-4D97-AF65-F5344CB8AC3E}">
        <p14:creationId xmlns:p14="http://schemas.microsoft.com/office/powerpoint/2010/main" val="3436734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5E138D-4A7A-44D2-949E-A83D5C0E4358}" type="slidenum">
              <a:rPr lang="en-GB" smtClean="0"/>
              <a:t>1</a:t>
            </a:fld>
            <a:endParaRPr lang="en-GB"/>
          </a:p>
        </p:txBody>
      </p:sp>
    </p:spTree>
    <p:extLst>
      <p:ext uri="{BB962C8B-B14F-4D97-AF65-F5344CB8AC3E}">
        <p14:creationId xmlns:p14="http://schemas.microsoft.com/office/powerpoint/2010/main" val="3139268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 y="739775"/>
            <a:ext cx="6578600" cy="3702050"/>
          </a:xfrm>
        </p:spPr>
      </p:sp>
      <p:sp>
        <p:nvSpPr>
          <p:cNvPr id="3" name="Notes Placeholder 2"/>
          <p:cNvSpPr>
            <a:spLocks noGrp="1"/>
          </p:cNvSpPr>
          <p:nvPr>
            <p:ph type="body" idx="1"/>
          </p:nvPr>
        </p:nvSpPr>
        <p:spPr/>
        <p:txBody>
          <a:bodyPr/>
          <a:lstStyle/>
          <a:p>
            <a:pPr marL="188711" indent="-188711">
              <a:buFont typeface="Arial" panose="020B0604020202020204" pitchFamily="34" charset="0"/>
              <a:buChar char="•"/>
            </a:pPr>
            <a:endParaRPr lang="en-GB" b="1">
              <a:solidFill>
                <a:schemeClr val="tx2"/>
              </a:solidFill>
            </a:endParaRPr>
          </a:p>
          <a:p>
            <a:endParaRPr lang="en-GB"/>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03327-BADF-46B7-9A5B-0E1C2040D20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969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8098B4-D540-40F7-B68C-A7BF62D6D2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089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2008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74DB7A-83F8-4F92-9EDF-B14D837144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8823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4.gif"/><Relationship Id="rId4" Type="http://schemas.openxmlformats.org/officeDocument/2006/relationships/oleObject" Target="../embeddings/oleObject2.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2.emf"/><Relationship Id="rId4" Type="http://schemas.openxmlformats.org/officeDocument/2006/relationships/oleObject" Target="../embeddings/oleObject7.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2.emf"/><Relationship Id="rId4" Type="http://schemas.openxmlformats.org/officeDocument/2006/relationships/oleObject" Target="../embeddings/oleObject9.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2.emf"/><Relationship Id="rId4" Type="http://schemas.openxmlformats.org/officeDocument/2006/relationships/oleObject" Target="../embeddings/oleObject10.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2.emf"/><Relationship Id="rId4" Type="http://schemas.openxmlformats.org/officeDocument/2006/relationships/oleObject" Target="../embeddings/oleObject11.bin"/></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2428-A5DA-4D75-9F55-67A02DE3E3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949D2F-E781-48CE-A76F-2377878BF7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4AED3EE-412D-41A6-B1B8-B566DA536588}"/>
              </a:ext>
            </a:extLst>
          </p:cNvPr>
          <p:cNvSpPr>
            <a:spLocks noGrp="1"/>
          </p:cNvSpPr>
          <p:nvPr>
            <p:ph type="dt" sz="half" idx="10"/>
          </p:nvPr>
        </p:nvSpPr>
        <p:spPr/>
        <p:txBody>
          <a:bodyPr/>
          <a:lstStyle/>
          <a:p>
            <a:fld id="{889B4D5A-E8B3-44BA-BFEC-DD5BD8C06E00}" type="datetimeFigureOut">
              <a:rPr lang="en-GB" smtClean="0"/>
              <a:t>23/11/2022</a:t>
            </a:fld>
            <a:endParaRPr lang="en-GB"/>
          </a:p>
        </p:txBody>
      </p:sp>
      <p:sp>
        <p:nvSpPr>
          <p:cNvPr id="5" name="Footer Placeholder 4">
            <a:extLst>
              <a:ext uri="{FF2B5EF4-FFF2-40B4-BE49-F238E27FC236}">
                <a16:creationId xmlns:a16="http://schemas.microsoft.com/office/drawing/2014/main" id="{CA1CE7D7-4B7A-4EB6-88CE-95F9AC4F32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E7909E-ECA0-4994-BA8A-5DC3704ED419}"/>
              </a:ext>
            </a:extLst>
          </p:cNvPr>
          <p:cNvSpPr>
            <a:spLocks noGrp="1"/>
          </p:cNvSpPr>
          <p:nvPr>
            <p:ph type="sldNum" sz="quarter" idx="12"/>
          </p:nvPr>
        </p:nvSpPr>
        <p:spPr/>
        <p:txBody>
          <a:bodyPr/>
          <a:lstStyle/>
          <a:p>
            <a:fld id="{34E71670-73EE-4790-85DC-90DFFE6C6004}" type="slidenum">
              <a:rPr lang="en-GB" smtClean="0"/>
              <a:t>‹#›</a:t>
            </a:fld>
            <a:endParaRPr lang="en-GB"/>
          </a:p>
        </p:txBody>
      </p:sp>
    </p:spTree>
    <p:extLst>
      <p:ext uri="{BB962C8B-B14F-4D97-AF65-F5344CB8AC3E}">
        <p14:creationId xmlns:p14="http://schemas.microsoft.com/office/powerpoint/2010/main" val="4054958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27C2C-6039-4D15-900D-50479FC0168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8BF65E-2B8E-4B88-8BDC-BC499542AB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FA5CDB-A376-4000-98E0-AAFD7DB09FA2}"/>
              </a:ext>
            </a:extLst>
          </p:cNvPr>
          <p:cNvSpPr>
            <a:spLocks noGrp="1"/>
          </p:cNvSpPr>
          <p:nvPr>
            <p:ph type="dt" sz="half" idx="10"/>
          </p:nvPr>
        </p:nvSpPr>
        <p:spPr/>
        <p:txBody>
          <a:bodyPr/>
          <a:lstStyle/>
          <a:p>
            <a:fld id="{889B4D5A-E8B3-44BA-BFEC-DD5BD8C06E00}" type="datetimeFigureOut">
              <a:rPr lang="en-GB" smtClean="0"/>
              <a:t>23/11/2022</a:t>
            </a:fld>
            <a:endParaRPr lang="en-GB"/>
          </a:p>
        </p:txBody>
      </p:sp>
      <p:sp>
        <p:nvSpPr>
          <p:cNvPr id="5" name="Footer Placeholder 4">
            <a:extLst>
              <a:ext uri="{FF2B5EF4-FFF2-40B4-BE49-F238E27FC236}">
                <a16:creationId xmlns:a16="http://schemas.microsoft.com/office/drawing/2014/main" id="{D5AD4B0B-2C5D-4F04-9C63-F20E153D5D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6DDBF6-47F9-4DA0-B036-0B610218A666}"/>
              </a:ext>
            </a:extLst>
          </p:cNvPr>
          <p:cNvSpPr>
            <a:spLocks noGrp="1"/>
          </p:cNvSpPr>
          <p:nvPr>
            <p:ph type="sldNum" sz="quarter" idx="12"/>
          </p:nvPr>
        </p:nvSpPr>
        <p:spPr/>
        <p:txBody>
          <a:bodyPr/>
          <a:lstStyle/>
          <a:p>
            <a:fld id="{34E71670-73EE-4790-85DC-90DFFE6C6004}" type="slidenum">
              <a:rPr lang="en-GB" smtClean="0"/>
              <a:t>‹#›</a:t>
            </a:fld>
            <a:endParaRPr lang="en-GB"/>
          </a:p>
        </p:txBody>
      </p:sp>
    </p:spTree>
    <p:extLst>
      <p:ext uri="{BB962C8B-B14F-4D97-AF65-F5344CB8AC3E}">
        <p14:creationId xmlns:p14="http://schemas.microsoft.com/office/powerpoint/2010/main" val="699877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2F7834-9431-43C7-B67E-5B84B69771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999DE7-6A56-4064-A2CE-9464449B4A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ACB592-1082-44F7-8965-2CA6209401DF}"/>
              </a:ext>
            </a:extLst>
          </p:cNvPr>
          <p:cNvSpPr>
            <a:spLocks noGrp="1"/>
          </p:cNvSpPr>
          <p:nvPr>
            <p:ph type="dt" sz="half" idx="10"/>
          </p:nvPr>
        </p:nvSpPr>
        <p:spPr/>
        <p:txBody>
          <a:bodyPr/>
          <a:lstStyle/>
          <a:p>
            <a:fld id="{889B4D5A-E8B3-44BA-BFEC-DD5BD8C06E00}" type="datetimeFigureOut">
              <a:rPr lang="en-GB" smtClean="0"/>
              <a:t>23/11/2022</a:t>
            </a:fld>
            <a:endParaRPr lang="en-GB"/>
          </a:p>
        </p:txBody>
      </p:sp>
      <p:sp>
        <p:nvSpPr>
          <p:cNvPr id="5" name="Footer Placeholder 4">
            <a:extLst>
              <a:ext uri="{FF2B5EF4-FFF2-40B4-BE49-F238E27FC236}">
                <a16:creationId xmlns:a16="http://schemas.microsoft.com/office/drawing/2014/main" id="{FA807EC0-ED92-4C34-AFD1-AF3572C7D7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9287FB-D426-4B78-BE67-6CFA19F5849E}"/>
              </a:ext>
            </a:extLst>
          </p:cNvPr>
          <p:cNvSpPr>
            <a:spLocks noGrp="1"/>
          </p:cNvSpPr>
          <p:nvPr>
            <p:ph type="sldNum" sz="quarter" idx="12"/>
          </p:nvPr>
        </p:nvSpPr>
        <p:spPr/>
        <p:txBody>
          <a:bodyPr/>
          <a:lstStyle/>
          <a:p>
            <a:fld id="{34E71670-73EE-4790-85DC-90DFFE6C6004}" type="slidenum">
              <a:rPr lang="en-GB" smtClean="0"/>
              <a:t>‹#›</a:t>
            </a:fld>
            <a:endParaRPr lang="en-GB"/>
          </a:p>
        </p:txBody>
      </p:sp>
    </p:spTree>
    <p:extLst>
      <p:ext uri="{BB962C8B-B14F-4D97-AF65-F5344CB8AC3E}">
        <p14:creationId xmlns:p14="http://schemas.microsoft.com/office/powerpoint/2010/main" val="4152911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1149667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1" y="1649628"/>
            <a:ext cx="10316899" cy="2244128"/>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2" y="854467"/>
            <a:ext cx="8756073" cy="611649"/>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8" y="293024"/>
            <a:ext cx="1440873" cy="436418"/>
          </a:xfrm>
          <a:prstGeom prst="rect">
            <a:avLst/>
          </a:prstGeom>
        </p:spPr>
      </p:pic>
    </p:spTree>
    <p:extLst>
      <p:ext uri="{BB962C8B-B14F-4D97-AF65-F5344CB8AC3E}">
        <p14:creationId xmlns:p14="http://schemas.microsoft.com/office/powerpoint/2010/main" val="1397755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1"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5" y="85447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20" y="6372543"/>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4" y="6333446"/>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50" y="293024"/>
            <a:ext cx="1440873" cy="436418"/>
          </a:xfrm>
          <a:prstGeom prst="rect">
            <a:avLst/>
          </a:prstGeom>
        </p:spPr>
      </p:pic>
    </p:spTree>
    <p:extLst>
      <p:ext uri="{BB962C8B-B14F-4D97-AF65-F5344CB8AC3E}">
        <p14:creationId xmlns:p14="http://schemas.microsoft.com/office/powerpoint/2010/main" val="2376647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2051" name="think-cell Slide" r:id="rId4" imgW="0" imgH="0" progId="TCLayout.ActiveDocument.1">
                  <p:embed/>
                </p:oleObj>
              </mc:Choice>
              <mc:Fallback>
                <p:oleObj name="think-cell Slide" r:id="rId4" imgW="0" imgH="0" progId="TCLayout.ActiveDocument.1">
                  <p:embed/>
                  <p:pic>
                    <p:nvPicPr>
                      <p:cNvPr id="24728" name="Rectangle 15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7"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descr="logo-a5.gif"/>
          <p:cNvPicPr>
            <a:picLocks noChangeAspect="1"/>
          </p:cNvPicPr>
          <p:nvPr userDrawn="1"/>
        </p:nvPicPr>
        <p:blipFill rotWithShape="1">
          <a:blip r:embed="rId5" cstate="print">
            <a:extLst>
              <a:ext uri="{28A0092B-C50C-407E-A947-70E740481C1C}">
                <a14:useLocalDpi xmlns:a14="http://schemas.microsoft.com/office/drawing/2010/main" val="0"/>
              </a:ext>
            </a:extLst>
          </a:blip>
          <a:srcRect l="22248" b="48344"/>
          <a:stretch/>
        </p:blipFill>
        <p:spPr>
          <a:xfrm>
            <a:off x="10665807" y="375336"/>
            <a:ext cx="1055008" cy="354869"/>
          </a:xfrm>
          <a:prstGeom prst="rect">
            <a:avLst/>
          </a:prstGeom>
        </p:spPr>
      </p:pic>
      <p:sp>
        <p:nvSpPr>
          <p:cNvPr id="25" name="Title 9"/>
          <p:cNvSpPr>
            <a:spLocks noGrp="1"/>
          </p:cNvSpPr>
          <p:nvPr>
            <p:ph type="title"/>
          </p:nvPr>
        </p:nvSpPr>
        <p:spPr>
          <a:xfrm>
            <a:off x="768357" y="2480566"/>
            <a:ext cx="10847915" cy="2160734"/>
          </a:xfrm>
        </p:spPr>
        <p:txBody>
          <a:bodyPr/>
          <a:lstStyle>
            <a:lvl1pPr>
              <a:defRPr sz="2250"/>
            </a:lvl1pPr>
          </a:lstStyle>
          <a:p>
            <a:r>
              <a:rPr lang="en-US"/>
              <a:t>Click to edit Master title style</a:t>
            </a:r>
            <a:endParaRPr lang="en-GB"/>
          </a:p>
        </p:txBody>
      </p:sp>
      <p:sp>
        <p:nvSpPr>
          <p:cNvPr id="26" name="Text Placeholder 11"/>
          <p:cNvSpPr>
            <a:spLocks noGrp="1"/>
          </p:cNvSpPr>
          <p:nvPr>
            <p:ph type="body" sz="quarter" idx="10"/>
          </p:nvPr>
        </p:nvSpPr>
        <p:spPr>
          <a:xfrm>
            <a:off x="768357" y="4949722"/>
            <a:ext cx="10847915" cy="991523"/>
          </a:xfrm>
        </p:spPr>
        <p:txBody>
          <a:bodyPr/>
          <a:lstStyle>
            <a:lvl1pPr>
              <a:defRPr sz="2100" b="0">
                <a:solidFill>
                  <a:schemeClr val="accent5"/>
                </a:solidFill>
              </a:defRPr>
            </a:lvl1pPr>
          </a:lstStyle>
          <a:p>
            <a:pPr lvl="0"/>
            <a:r>
              <a:rPr lang="en-US"/>
              <a:t>Click to edit Master text styles</a:t>
            </a:r>
          </a:p>
        </p:txBody>
      </p:sp>
      <p:sp>
        <p:nvSpPr>
          <p:cNvPr id="27" name="Text Placeholder 14"/>
          <p:cNvSpPr>
            <a:spLocks noGrp="1"/>
          </p:cNvSpPr>
          <p:nvPr>
            <p:ph type="body" sz="quarter" idx="11" hasCustomPrompt="1"/>
          </p:nvPr>
        </p:nvSpPr>
        <p:spPr>
          <a:xfrm>
            <a:off x="768357" y="5985383"/>
            <a:ext cx="10847915" cy="361030"/>
          </a:xfrm>
        </p:spPr>
        <p:txBody>
          <a:bodyPr/>
          <a:lstStyle>
            <a:lvl1pPr>
              <a:defRPr b="0">
                <a:solidFill>
                  <a:schemeClr val="accent5"/>
                </a:solidFill>
              </a:defRPr>
            </a:lvl1pPr>
          </a:lstStyle>
          <a:p>
            <a:pPr lvl="0"/>
            <a:r>
              <a:rPr lang="en-US"/>
              <a:t>Date</a:t>
            </a:r>
            <a:endParaRPr lang="en-GB"/>
          </a:p>
        </p:txBody>
      </p:sp>
    </p:spTree>
    <p:extLst>
      <p:ext uri="{BB962C8B-B14F-4D97-AF65-F5344CB8AC3E}">
        <p14:creationId xmlns:p14="http://schemas.microsoft.com/office/powerpoint/2010/main" val="516764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76" y="1598"/>
          <a:ext cx="1953" cy="1587"/>
        </p:xfrm>
        <a:graphic>
          <a:graphicData uri="http://schemas.openxmlformats.org/presentationml/2006/ole">
            <mc:AlternateContent xmlns:mc="http://schemas.openxmlformats.org/markup-compatibility/2006">
              <mc:Choice xmlns:v="urn:schemas-microsoft-com:vml" Requires="v">
                <p:oleObj spid="_x0000_s3075"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6" y="1598"/>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63513"/>
            <a:ext cx="10301796"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0"/>
          <p:cNvSpPr>
            <a:spLocks noGrp="1"/>
          </p:cNvSpPr>
          <p:nvPr>
            <p:ph type="body" sz="quarter" idx="11" hasCustomPrompt="1"/>
          </p:nvPr>
        </p:nvSpPr>
        <p:spPr>
          <a:xfrm>
            <a:off x="579967" y="6293224"/>
            <a:ext cx="11032088" cy="304128"/>
          </a:xfrm>
          <a:prstGeom prst="rect">
            <a:avLst/>
          </a:prstGeom>
        </p:spPr>
        <p:txBody>
          <a:bodyPr anchor="b"/>
          <a:lstStyle>
            <a:lvl1pPr marL="0" indent="0">
              <a:buFont typeface="Arial" panose="020B0604020202020204" pitchFamily="34" charset="0"/>
              <a:buNone/>
              <a:defRPr sz="750" b="0"/>
            </a:lvl1pPr>
            <a:lvl2pPr marL="270266" indent="-138110">
              <a:buFont typeface="Arial" panose="020B0604020202020204" pitchFamily="34" charset="0"/>
              <a:buChar char="•"/>
              <a:defRPr sz="1050"/>
            </a:lvl2pPr>
            <a:lvl3pPr marL="540530" indent="-208355">
              <a:buFont typeface="Courier New" panose="02070309020205020404" pitchFamily="49" charset="0"/>
              <a:buChar char="o"/>
              <a:defRPr sz="1050" baseline="0"/>
            </a:lvl3pPr>
          </a:lstStyle>
          <a:p>
            <a:pPr lvl="0"/>
            <a:r>
              <a:rPr lang="en-US"/>
              <a:t>Click to add notes or sources</a:t>
            </a:r>
          </a:p>
        </p:txBody>
      </p:sp>
    </p:spTree>
    <p:extLst>
      <p:ext uri="{BB962C8B-B14F-4D97-AF65-F5344CB8AC3E}">
        <p14:creationId xmlns:p14="http://schemas.microsoft.com/office/powerpoint/2010/main" val="776467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akeaw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76" y="1598"/>
          <a:ext cx="1953" cy="1587"/>
        </p:xfrm>
        <a:graphic>
          <a:graphicData uri="http://schemas.openxmlformats.org/presentationml/2006/ole">
            <mc:AlternateContent xmlns:mc="http://schemas.openxmlformats.org/markup-compatibility/2006">
              <mc:Choice xmlns:v="urn:schemas-microsoft-com:vml" Requires="v">
                <p:oleObj spid="_x0000_s4099"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6" y="1598"/>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63513"/>
            <a:ext cx="10301796"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0"/>
          <p:cNvSpPr>
            <a:spLocks noGrp="1"/>
          </p:cNvSpPr>
          <p:nvPr>
            <p:ph type="body" sz="quarter" idx="11" hasCustomPrompt="1"/>
          </p:nvPr>
        </p:nvSpPr>
        <p:spPr>
          <a:xfrm>
            <a:off x="579967" y="6293224"/>
            <a:ext cx="11032088" cy="304128"/>
          </a:xfrm>
          <a:prstGeom prst="rect">
            <a:avLst/>
          </a:prstGeom>
        </p:spPr>
        <p:txBody>
          <a:bodyPr anchor="b"/>
          <a:lstStyle>
            <a:lvl1pPr marL="0" indent="0">
              <a:buFont typeface="Arial" panose="020B0604020202020204" pitchFamily="34" charset="0"/>
              <a:buNone/>
              <a:defRPr sz="750" b="0"/>
            </a:lvl1pPr>
            <a:lvl2pPr marL="270266" indent="-138110">
              <a:buFont typeface="Arial" panose="020B0604020202020204" pitchFamily="34" charset="0"/>
              <a:buChar char="•"/>
              <a:defRPr sz="1050"/>
            </a:lvl2pPr>
            <a:lvl3pPr marL="540530" indent="-208355">
              <a:buFont typeface="Courier New" panose="02070309020205020404" pitchFamily="49" charset="0"/>
              <a:buChar char="o"/>
              <a:defRPr sz="1050" baseline="0"/>
            </a:lvl3pPr>
          </a:lstStyle>
          <a:p>
            <a:pPr lvl="0"/>
            <a:r>
              <a:rPr lang="en-US"/>
              <a:t>Click to add notes or sources</a:t>
            </a:r>
          </a:p>
        </p:txBody>
      </p:sp>
      <p:sp>
        <p:nvSpPr>
          <p:cNvPr id="7" name="Text Placeholder 36"/>
          <p:cNvSpPr>
            <a:spLocks noGrp="1"/>
          </p:cNvSpPr>
          <p:nvPr>
            <p:ph type="body" sz="quarter" idx="4294967295" hasCustomPrompt="1"/>
          </p:nvPr>
        </p:nvSpPr>
        <p:spPr>
          <a:xfrm>
            <a:off x="2634684" y="5545879"/>
            <a:ext cx="6922632" cy="669027"/>
          </a:xfrm>
          <a:prstGeom prst="rect">
            <a:avLst/>
          </a:prstGeom>
          <a:solidFill>
            <a:schemeClr val="accent4"/>
          </a:solidFill>
          <a:ln w="9525" cap="flat" cmpd="sng" algn="ctr">
            <a:noFill/>
            <a:prstDash val="solid"/>
            <a:round/>
            <a:headEnd type="none" w="med" len="med"/>
            <a:tailEnd type="none" w="med" len="med"/>
          </a:ln>
          <a:effectLst/>
        </p:spPr>
        <p:txBody>
          <a:bodyPr vert="horz" wrap="square" lIns="108000" tIns="91440" rIns="108000" bIns="91440" numCol="1" rtlCol="0" anchor="ctr" anchorCtr="0" compatLnSpc="1">
            <a:prstTxWarp prst="textNoShape">
              <a:avLst/>
            </a:prstTxWarp>
            <a:noAutofit/>
          </a:bodyPr>
          <a:lstStyle>
            <a:lvl1pPr algn="ctr">
              <a:defRPr kumimoji="0" lang="en-US" i="0" u="none" strike="noStrike" kern="1200" cap="none" normalizeH="0" baseline="0" smtClean="0">
                <a:solidFill>
                  <a:schemeClr val="bg1"/>
                </a:solidFill>
                <a:effectLst/>
              </a:defRPr>
            </a:lvl1pPr>
            <a:lvl2pPr>
              <a:defRPr lang="en-US" sz="1050" kern="1200" smtClean="0">
                <a:ea typeface="+mn-ea"/>
              </a:defRPr>
            </a:lvl2pPr>
            <a:lvl3pPr>
              <a:defRPr lang="en-US" sz="1050" kern="1200" smtClean="0">
                <a:ea typeface="+mn-ea"/>
              </a:defRPr>
            </a:lvl3pPr>
            <a:lvl4pPr>
              <a:defRPr lang="en-US" sz="1050" kern="1200" smtClean="0">
                <a:ea typeface="+mn-ea"/>
              </a:defRPr>
            </a:lvl4pPr>
            <a:lvl5pPr>
              <a:defRPr lang="en-GB" sz="1050" kern="1200">
                <a:ea typeface="+mn-ea"/>
              </a:defRPr>
            </a:lvl5pPr>
          </a:lstStyle>
          <a:p>
            <a:pPr marL="0" marR="0" lvl="0" indent="0" algn="ctr" latinLnBrk="0"/>
            <a:r>
              <a:rPr lang="en-US"/>
              <a:t>Click to edit text. Use this ‘takeaway box’ to </a:t>
            </a:r>
            <a:r>
              <a:rPr lang="en-US" err="1"/>
              <a:t>summarise</a:t>
            </a:r>
            <a:r>
              <a:rPr lang="en-US"/>
              <a:t> the key message of the slide</a:t>
            </a:r>
            <a:endParaRPr lang="en-GB"/>
          </a:p>
        </p:txBody>
      </p:sp>
      <p:sp>
        <p:nvSpPr>
          <p:cNvPr id="4" name="Text Placeholder 3"/>
          <p:cNvSpPr>
            <a:spLocks noGrp="1"/>
          </p:cNvSpPr>
          <p:nvPr>
            <p:ph type="body" sz="quarter" idx="12" hasCustomPrompt="1"/>
          </p:nvPr>
        </p:nvSpPr>
        <p:spPr>
          <a:xfrm>
            <a:off x="580296" y="995363"/>
            <a:ext cx="10300677"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200" b="0" kern="0" dirty="0" smtClean="0">
                <a:solidFill>
                  <a:schemeClr val="tx2"/>
                </a:solidFill>
                <a:latin typeface="+mj-lt"/>
                <a:ea typeface="+mj-ea"/>
                <a:cs typeface="+mj-cs"/>
              </a:defRPr>
            </a:lvl1pPr>
            <a:lvl2pPr>
              <a:defRPr lang="en-US" sz="1200" b="0" kern="1200" dirty="0" smtClean="0">
                <a:solidFill>
                  <a:schemeClr val="tx2"/>
                </a:solidFill>
                <a:latin typeface="Trebuchet MS" pitchFamily="34" charset="0"/>
                <a:ea typeface="+mn-ea"/>
                <a:cs typeface="Arial" charset="0"/>
              </a:defRPr>
            </a:lvl2pPr>
            <a:lvl3pPr>
              <a:defRPr lang="en-US" sz="1200" b="0" kern="1200" dirty="0" smtClean="0">
                <a:solidFill>
                  <a:schemeClr val="tx2"/>
                </a:solidFill>
                <a:latin typeface="Trebuchet MS" pitchFamily="34" charset="0"/>
                <a:ea typeface="+mn-ea"/>
                <a:cs typeface="Arial" charset="0"/>
              </a:defRPr>
            </a:lvl3pPr>
            <a:lvl4pPr>
              <a:defRPr lang="en-US" sz="1200" b="0" kern="1200" dirty="0" smtClean="0">
                <a:solidFill>
                  <a:schemeClr val="tx2"/>
                </a:solidFill>
                <a:latin typeface="Trebuchet MS" pitchFamily="34" charset="0"/>
                <a:ea typeface="+mn-ea"/>
                <a:cs typeface="Arial" charset="0"/>
              </a:defRPr>
            </a:lvl4pPr>
            <a:lvl5pPr>
              <a:defRPr lang="en-GB" sz="12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spTree>
    <p:extLst>
      <p:ext uri="{BB962C8B-B14F-4D97-AF65-F5344CB8AC3E}">
        <p14:creationId xmlns:p14="http://schemas.microsoft.com/office/powerpoint/2010/main" val="1014998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967" y="161366"/>
            <a:ext cx="10301796" cy="833998"/>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p:nvPr>
        </p:nvSpPr>
        <p:spPr>
          <a:xfrm>
            <a:off x="579970" y="1568495"/>
            <a:ext cx="3756193" cy="529246"/>
          </a:xfrm>
          <a:prstGeom prst="homePlate">
            <a:avLst>
              <a:gd name="adj" fmla="val 37104"/>
            </a:avLst>
          </a:prstGeom>
          <a:solidFill>
            <a:schemeClr val="accent4"/>
          </a:solidFill>
          <a:ln>
            <a:noFill/>
          </a:ln>
        </p:spPr>
        <p:txBody>
          <a:bodyPr lIns="72000" rIns="72000" anchor="ctr"/>
          <a:lstStyle>
            <a:lvl1pPr marL="0" indent="0" algn="ctr">
              <a:spcBef>
                <a:spcPts val="0"/>
              </a:spcBef>
              <a:buNone/>
              <a:defRPr sz="1200" b="1" u="none">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a:t>
            </a:r>
          </a:p>
        </p:txBody>
      </p:sp>
      <p:sp>
        <p:nvSpPr>
          <p:cNvPr id="12" name="Text Placeholder 20"/>
          <p:cNvSpPr>
            <a:spLocks noGrp="1"/>
          </p:cNvSpPr>
          <p:nvPr>
            <p:ph type="body" sz="quarter" idx="14" hasCustomPrompt="1"/>
          </p:nvPr>
        </p:nvSpPr>
        <p:spPr>
          <a:xfrm>
            <a:off x="579968" y="2193263"/>
            <a:ext cx="3458288" cy="3562081"/>
          </a:xfrm>
          <a:prstGeom prst="rect">
            <a:avLst/>
          </a:prstGeom>
        </p:spPr>
        <p:txBody>
          <a:bodyPr/>
          <a:lstStyle>
            <a:lvl1pPr marL="0" indent="0">
              <a:buFont typeface="Arial" panose="020B0604020202020204" pitchFamily="34" charset="0"/>
              <a:buNone/>
              <a:defRPr sz="1050" b="1"/>
            </a:lvl1pPr>
            <a:lvl2pPr marL="270266" indent="-138110">
              <a:buFont typeface="Arial" panose="020B0604020202020204" pitchFamily="34" charset="0"/>
              <a:buChar char="•"/>
              <a:defRPr sz="1050"/>
            </a:lvl2pPr>
            <a:lvl3pPr marL="540530" indent="-208355">
              <a:buFont typeface="Courier New" panose="02070309020205020404" pitchFamily="49" charset="0"/>
              <a:buChar char="o"/>
              <a:defRPr sz="1050" baseline="0"/>
            </a:lvl3pPr>
          </a:lstStyle>
          <a:p>
            <a:pPr lvl="0"/>
            <a:r>
              <a:rPr lang="en-US"/>
              <a:t>Text box (click to edit content)</a:t>
            </a:r>
          </a:p>
          <a:p>
            <a:pPr lvl="1"/>
            <a:r>
              <a:rPr lang="en-US"/>
              <a:t>First level bullet</a:t>
            </a:r>
          </a:p>
          <a:p>
            <a:pPr lvl="2"/>
            <a:r>
              <a:rPr lang="en-US"/>
              <a:t>Second level bullet</a:t>
            </a:r>
          </a:p>
        </p:txBody>
      </p:sp>
      <p:sp>
        <p:nvSpPr>
          <p:cNvPr id="10" name="Text Placeholder 2"/>
          <p:cNvSpPr>
            <a:spLocks noGrp="1"/>
          </p:cNvSpPr>
          <p:nvPr>
            <p:ph type="body" idx="20"/>
          </p:nvPr>
        </p:nvSpPr>
        <p:spPr>
          <a:xfrm>
            <a:off x="4166686" y="1568495"/>
            <a:ext cx="3756193"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200" b="1" u="none">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a:t>
            </a:r>
          </a:p>
        </p:txBody>
      </p:sp>
      <p:sp>
        <p:nvSpPr>
          <p:cNvPr id="14" name="Text Placeholder 2"/>
          <p:cNvSpPr>
            <a:spLocks noGrp="1"/>
          </p:cNvSpPr>
          <p:nvPr>
            <p:ph type="body" idx="21"/>
          </p:nvPr>
        </p:nvSpPr>
        <p:spPr>
          <a:xfrm>
            <a:off x="7758085" y="1568495"/>
            <a:ext cx="3756193"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200" b="1" u="none">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a:t>
            </a:r>
          </a:p>
        </p:txBody>
      </p:sp>
      <p:sp>
        <p:nvSpPr>
          <p:cNvPr id="16" name="Text Placeholder 20"/>
          <p:cNvSpPr>
            <a:spLocks noGrp="1"/>
          </p:cNvSpPr>
          <p:nvPr>
            <p:ph type="body" sz="quarter" idx="22" hasCustomPrompt="1"/>
          </p:nvPr>
        </p:nvSpPr>
        <p:spPr>
          <a:xfrm>
            <a:off x="4199783" y="2193263"/>
            <a:ext cx="3458288" cy="3562081"/>
          </a:xfrm>
          <a:prstGeom prst="rect">
            <a:avLst/>
          </a:prstGeom>
        </p:spPr>
        <p:txBody>
          <a:bodyPr/>
          <a:lstStyle>
            <a:lvl1pPr marL="0" indent="0">
              <a:buFont typeface="Arial" panose="020B0604020202020204" pitchFamily="34" charset="0"/>
              <a:buNone/>
              <a:defRPr sz="1050" b="1"/>
            </a:lvl1pPr>
            <a:lvl2pPr marL="270266" indent="-138110">
              <a:buFont typeface="Arial" panose="020B0604020202020204" pitchFamily="34" charset="0"/>
              <a:buChar char="•"/>
              <a:defRPr sz="1050"/>
            </a:lvl2pPr>
            <a:lvl3pPr marL="540530" indent="-208355">
              <a:buFont typeface="Courier New" panose="02070309020205020404" pitchFamily="49" charset="0"/>
              <a:buChar char="o"/>
              <a:defRPr sz="1050" baseline="0"/>
            </a:lvl3pPr>
          </a:lstStyle>
          <a:p>
            <a:pPr lvl="0"/>
            <a:r>
              <a:rPr lang="en-US"/>
              <a:t>Text box (click to edit content)</a:t>
            </a:r>
          </a:p>
          <a:p>
            <a:pPr lvl="1"/>
            <a:r>
              <a:rPr lang="en-US"/>
              <a:t>First level bullet</a:t>
            </a:r>
          </a:p>
          <a:p>
            <a:pPr lvl="2"/>
            <a:r>
              <a:rPr lang="en-US"/>
              <a:t>Second level bullet</a:t>
            </a:r>
          </a:p>
        </p:txBody>
      </p:sp>
      <p:sp>
        <p:nvSpPr>
          <p:cNvPr id="17" name="Text Placeholder 20"/>
          <p:cNvSpPr>
            <a:spLocks noGrp="1"/>
          </p:cNvSpPr>
          <p:nvPr>
            <p:ph type="body" sz="quarter" idx="23" hasCustomPrompt="1"/>
          </p:nvPr>
        </p:nvSpPr>
        <p:spPr>
          <a:xfrm>
            <a:off x="7803048" y="2193263"/>
            <a:ext cx="3458288" cy="3562081"/>
          </a:xfrm>
          <a:prstGeom prst="rect">
            <a:avLst/>
          </a:prstGeom>
        </p:spPr>
        <p:txBody>
          <a:bodyPr/>
          <a:lstStyle>
            <a:lvl1pPr marL="0" indent="0">
              <a:buFont typeface="Arial" panose="020B0604020202020204" pitchFamily="34" charset="0"/>
              <a:buNone/>
              <a:defRPr sz="1050" b="1"/>
            </a:lvl1pPr>
            <a:lvl2pPr marL="270266" indent="-138110">
              <a:buFont typeface="Arial" panose="020B0604020202020204" pitchFamily="34" charset="0"/>
              <a:buChar char="•"/>
              <a:defRPr sz="1050"/>
            </a:lvl2pPr>
            <a:lvl3pPr marL="540530" indent="-208355">
              <a:buFont typeface="Courier New" panose="02070309020205020404" pitchFamily="49" charset="0"/>
              <a:buChar char="o"/>
              <a:defRPr sz="1050" baseline="0"/>
            </a:lvl3pPr>
          </a:lstStyle>
          <a:p>
            <a:pPr lvl="0"/>
            <a:r>
              <a:rPr lang="en-US"/>
              <a:t>Text box (click to edit content)</a:t>
            </a:r>
          </a:p>
          <a:p>
            <a:pPr lvl="1"/>
            <a:r>
              <a:rPr lang="en-US"/>
              <a:t>First level bullet</a:t>
            </a:r>
          </a:p>
          <a:p>
            <a:pPr lvl="2"/>
            <a:r>
              <a:rPr lang="en-US"/>
              <a:t>Second level bullet</a:t>
            </a:r>
          </a:p>
        </p:txBody>
      </p:sp>
    </p:spTree>
    <p:extLst>
      <p:ext uri="{BB962C8B-B14F-4D97-AF65-F5344CB8AC3E}">
        <p14:creationId xmlns:p14="http://schemas.microsoft.com/office/powerpoint/2010/main" val="677951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967" y="161366"/>
            <a:ext cx="10301796" cy="833998"/>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21" name="Text Placeholder 20"/>
          <p:cNvSpPr>
            <a:spLocks noGrp="1"/>
          </p:cNvSpPr>
          <p:nvPr>
            <p:ph type="body" sz="quarter" idx="10" hasCustomPrompt="1"/>
          </p:nvPr>
        </p:nvSpPr>
        <p:spPr>
          <a:xfrm>
            <a:off x="6603540" y="2286006"/>
            <a:ext cx="4766464" cy="3998683"/>
          </a:xfrm>
          <a:prstGeom prst="rect">
            <a:avLst/>
          </a:prstGeom>
        </p:spPr>
        <p:txBody>
          <a:bodyPr lIns="72000"/>
          <a:lstStyle>
            <a:lvl1pPr marL="0" indent="0">
              <a:buFont typeface="Arial" panose="020B0604020202020204" pitchFamily="34" charset="0"/>
              <a:buNone/>
              <a:defRPr sz="1050" b="1"/>
            </a:lvl1pPr>
            <a:lvl2pPr marL="270266" indent="-138110">
              <a:buFont typeface="Arial" panose="020B0604020202020204" pitchFamily="34" charset="0"/>
              <a:buChar char="•"/>
              <a:defRPr sz="1050"/>
            </a:lvl2pPr>
            <a:lvl3pPr marL="540530" indent="-208355">
              <a:buFont typeface="Courier New" panose="02070309020205020404" pitchFamily="49" charset="0"/>
              <a:buChar char="o"/>
              <a:defRPr sz="1050" baseline="0"/>
            </a:lvl3pPr>
          </a:lstStyle>
          <a:p>
            <a:pPr lvl="0"/>
            <a:r>
              <a:rPr lang="en-US"/>
              <a:t>Text box (click to edit content)</a:t>
            </a:r>
          </a:p>
          <a:p>
            <a:pPr lvl="1"/>
            <a:r>
              <a:rPr lang="en-US"/>
              <a:t>First level bullet</a:t>
            </a:r>
          </a:p>
          <a:p>
            <a:pPr lvl="2"/>
            <a:r>
              <a:rPr lang="en-US"/>
              <a:t>Second level bullet</a:t>
            </a:r>
          </a:p>
        </p:txBody>
      </p:sp>
      <p:sp>
        <p:nvSpPr>
          <p:cNvPr id="15" name="Text Placeholder 2"/>
          <p:cNvSpPr>
            <a:spLocks noGrp="1"/>
          </p:cNvSpPr>
          <p:nvPr>
            <p:ph type="body" idx="1" hasCustomPrompt="1"/>
          </p:nvPr>
        </p:nvSpPr>
        <p:spPr>
          <a:xfrm>
            <a:off x="579965" y="1568498"/>
            <a:ext cx="4873848"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40" bIns="91440" rtlCol="0" anchor="b" anchorCtr="0">
            <a:noAutofit/>
          </a:bodyPr>
          <a:lstStyle>
            <a:lvl1pPr algn="ctr">
              <a:defRPr lang="en-US" kern="1200" dirty="0" smtClean="0">
                <a:solidFill>
                  <a:srgbClr val="000000"/>
                </a:solidFill>
              </a:defRPr>
            </a:lvl1pPr>
          </a:lstStyle>
          <a:p>
            <a:pPr lvl="0" algn="ctr"/>
            <a:r>
              <a:rPr lang="en-US"/>
              <a:t>Click to edit Box 1</a:t>
            </a:r>
          </a:p>
        </p:txBody>
      </p:sp>
      <p:sp>
        <p:nvSpPr>
          <p:cNvPr id="12" name="Text Placeholder 20"/>
          <p:cNvSpPr>
            <a:spLocks noGrp="1"/>
          </p:cNvSpPr>
          <p:nvPr>
            <p:ph type="body" sz="quarter" idx="14" hasCustomPrompt="1"/>
          </p:nvPr>
        </p:nvSpPr>
        <p:spPr>
          <a:xfrm>
            <a:off x="579971" y="2286006"/>
            <a:ext cx="4873847" cy="3998683"/>
          </a:xfrm>
          <a:prstGeom prst="rect">
            <a:avLst/>
          </a:prstGeom>
        </p:spPr>
        <p:txBody>
          <a:bodyPr lIns="72000"/>
          <a:lstStyle>
            <a:lvl1pPr marL="0" indent="0">
              <a:buFont typeface="Arial" panose="020B0604020202020204" pitchFamily="34" charset="0"/>
              <a:buNone/>
              <a:defRPr sz="1050" b="1"/>
            </a:lvl1pPr>
            <a:lvl2pPr marL="270266" indent="-138110">
              <a:buFont typeface="Arial" panose="020B0604020202020204" pitchFamily="34" charset="0"/>
              <a:buChar char="•"/>
              <a:defRPr sz="1050"/>
            </a:lvl2pPr>
            <a:lvl3pPr marL="540530" indent="-208355">
              <a:buFont typeface="Courier New" panose="02070309020205020404" pitchFamily="49" charset="0"/>
              <a:buChar char="o"/>
              <a:defRPr sz="1050" baseline="0"/>
            </a:lvl3pPr>
          </a:lstStyle>
          <a:p>
            <a:pPr lvl="0"/>
            <a:r>
              <a:rPr lang="en-US"/>
              <a:t>Text box (click to edit content)</a:t>
            </a:r>
          </a:p>
          <a:p>
            <a:pPr lvl="1"/>
            <a:r>
              <a:rPr lang="en-US"/>
              <a:t>First level bullet</a:t>
            </a:r>
          </a:p>
          <a:p>
            <a:pPr lvl="2"/>
            <a:r>
              <a:rPr lang="en-US"/>
              <a:t>Second level bullet</a:t>
            </a:r>
          </a:p>
        </p:txBody>
      </p:sp>
      <p:sp>
        <p:nvSpPr>
          <p:cNvPr id="18" name="Text Placeholder 2"/>
          <p:cNvSpPr>
            <a:spLocks noGrp="1"/>
          </p:cNvSpPr>
          <p:nvPr>
            <p:ph type="body" idx="15" hasCustomPrompt="1"/>
          </p:nvPr>
        </p:nvSpPr>
        <p:spPr>
          <a:xfrm>
            <a:off x="6603540" y="1568498"/>
            <a:ext cx="4766464"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vert="horz" wrap="square" lIns="0" tIns="91440" rIns="0" bIns="91440" numCol="1" rtlCol="0" anchor="b" anchorCtr="0" compatLnSpc="1">
            <a:prstTxWarp prst="textNoShape">
              <a:avLst/>
            </a:prstTxWarp>
            <a:noAutofit/>
          </a:bodyPr>
          <a:lstStyle>
            <a:lvl1pPr algn="ctr">
              <a:defRPr lang="en-US" kern="1200" dirty="0" smtClean="0">
                <a:solidFill>
                  <a:srgbClr val="000000"/>
                </a:solidFill>
              </a:defRPr>
            </a:lvl1pPr>
          </a:lstStyle>
          <a:p>
            <a:pPr lvl="0" algn="ctr"/>
            <a:r>
              <a:rPr lang="en-US"/>
              <a:t>Click to edit Box 2</a:t>
            </a:r>
          </a:p>
        </p:txBody>
      </p:sp>
    </p:spTree>
    <p:extLst>
      <p:ext uri="{BB962C8B-B14F-4D97-AF65-F5344CB8AC3E}">
        <p14:creationId xmlns:p14="http://schemas.microsoft.com/office/powerpoint/2010/main" val="1347310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E8DC-B44F-43B4-9828-9A208A8F6B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0BE886-5175-485C-8844-9F56C06389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C4B741-206A-461F-9695-13198A542245}"/>
              </a:ext>
            </a:extLst>
          </p:cNvPr>
          <p:cNvSpPr>
            <a:spLocks noGrp="1"/>
          </p:cNvSpPr>
          <p:nvPr>
            <p:ph type="dt" sz="half" idx="10"/>
          </p:nvPr>
        </p:nvSpPr>
        <p:spPr/>
        <p:txBody>
          <a:bodyPr/>
          <a:lstStyle/>
          <a:p>
            <a:fld id="{889B4D5A-E8B3-44BA-BFEC-DD5BD8C06E00}" type="datetimeFigureOut">
              <a:rPr lang="en-GB" smtClean="0"/>
              <a:t>23/11/2022</a:t>
            </a:fld>
            <a:endParaRPr lang="en-GB"/>
          </a:p>
        </p:txBody>
      </p:sp>
      <p:sp>
        <p:nvSpPr>
          <p:cNvPr id="5" name="Footer Placeholder 4">
            <a:extLst>
              <a:ext uri="{FF2B5EF4-FFF2-40B4-BE49-F238E27FC236}">
                <a16:creationId xmlns:a16="http://schemas.microsoft.com/office/drawing/2014/main" id="{B41A25D4-9CDE-4F1D-A7CC-146E9ADA95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3C8810-78D3-4557-B420-5EE7B7A13C6F}"/>
              </a:ext>
            </a:extLst>
          </p:cNvPr>
          <p:cNvSpPr>
            <a:spLocks noGrp="1"/>
          </p:cNvSpPr>
          <p:nvPr>
            <p:ph type="sldNum" sz="quarter" idx="12"/>
          </p:nvPr>
        </p:nvSpPr>
        <p:spPr/>
        <p:txBody>
          <a:bodyPr/>
          <a:lstStyle/>
          <a:p>
            <a:fld id="{34E71670-73EE-4790-85DC-90DFFE6C6004}" type="slidenum">
              <a:rPr lang="en-GB" smtClean="0"/>
              <a:t>‹#›</a:t>
            </a:fld>
            <a:endParaRPr lang="en-GB"/>
          </a:p>
        </p:txBody>
      </p:sp>
    </p:spTree>
    <p:extLst>
      <p:ext uri="{BB962C8B-B14F-4D97-AF65-F5344CB8AC3E}">
        <p14:creationId xmlns:p14="http://schemas.microsoft.com/office/powerpoint/2010/main" val="3383593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976" y="1598"/>
          <a:ext cx="1953" cy="1587"/>
        </p:xfrm>
        <a:graphic>
          <a:graphicData uri="http://schemas.openxmlformats.org/presentationml/2006/ole">
            <mc:AlternateContent xmlns:mc="http://schemas.openxmlformats.org/markup-compatibility/2006">
              <mc:Choice xmlns:v="urn:schemas-microsoft-com:vml" Requires="v">
                <p:oleObj spid="_x0000_s5123"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6" y="1598"/>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Placeholder 10"/>
          <p:cNvSpPr>
            <a:spLocks noGrp="1"/>
          </p:cNvSpPr>
          <p:nvPr>
            <p:ph type="body" idx="1"/>
          </p:nvPr>
        </p:nvSpPr>
        <p:spPr>
          <a:xfrm>
            <a:off x="579967" y="1568495"/>
            <a:ext cx="4845544"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57" name="Text Placeholder 12"/>
          <p:cNvSpPr>
            <a:spLocks noGrp="1"/>
          </p:cNvSpPr>
          <p:nvPr>
            <p:ph type="body" sz="quarter" idx="14"/>
          </p:nvPr>
        </p:nvSpPr>
        <p:spPr>
          <a:xfrm>
            <a:off x="579967" y="2097741"/>
            <a:ext cx="4845544" cy="1614466"/>
          </a:xfrm>
          <a:solidFill>
            <a:schemeClr val="bg1">
              <a:lumMod val="95000"/>
            </a:schemeClr>
          </a:solidFill>
        </p:spPr>
        <p:txBody>
          <a:bodyPr lIns="72000" tIns="90000" rIns="72000" bIns="72000"/>
          <a:lstStyle>
            <a:lvl1pPr>
              <a:defRPr sz="1050"/>
            </a:lvl1pPr>
          </a:lstStyle>
          <a:p>
            <a:r>
              <a:rPr lang="en-GB"/>
              <a:t>Box</a:t>
            </a:r>
          </a:p>
        </p:txBody>
      </p:sp>
      <p:sp>
        <p:nvSpPr>
          <p:cNvPr id="58" name="Title 1"/>
          <p:cNvSpPr>
            <a:spLocks noGrp="1"/>
          </p:cNvSpPr>
          <p:nvPr>
            <p:ph type="title" hasCustomPrompt="1"/>
          </p:nvPr>
        </p:nvSpPr>
        <p:spPr>
          <a:xfrm>
            <a:off x="579967" y="161366"/>
            <a:ext cx="10301796" cy="833998"/>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60" name="Text Placeholder 20"/>
          <p:cNvSpPr>
            <a:spLocks noGrp="1"/>
          </p:cNvSpPr>
          <p:nvPr>
            <p:ph type="body" sz="quarter" idx="11" hasCustomPrompt="1"/>
          </p:nvPr>
        </p:nvSpPr>
        <p:spPr>
          <a:xfrm>
            <a:off x="579967" y="6293224"/>
            <a:ext cx="11032088" cy="304128"/>
          </a:xfrm>
          <a:prstGeom prst="rect">
            <a:avLst/>
          </a:prstGeom>
        </p:spPr>
        <p:txBody>
          <a:bodyPr anchor="b"/>
          <a:lstStyle>
            <a:lvl1pPr marL="0" indent="0">
              <a:buFont typeface="Arial" panose="020B0604020202020204" pitchFamily="34" charset="0"/>
              <a:buNone/>
              <a:defRPr sz="750" b="0"/>
            </a:lvl1pPr>
            <a:lvl2pPr marL="270266" indent="-138110">
              <a:buFont typeface="Arial" panose="020B0604020202020204" pitchFamily="34" charset="0"/>
              <a:buChar char="•"/>
              <a:defRPr sz="1050"/>
            </a:lvl2pPr>
            <a:lvl3pPr marL="540530" indent="-208355">
              <a:buFont typeface="Courier New" panose="02070309020205020404" pitchFamily="49" charset="0"/>
              <a:buChar char="o"/>
              <a:defRPr sz="1050" baseline="0"/>
            </a:lvl3pPr>
          </a:lstStyle>
          <a:p>
            <a:pPr lvl="0"/>
            <a:r>
              <a:rPr lang="en-US"/>
              <a:t>Click to add notes or sources</a:t>
            </a:r>
          </a:p>
        </p:txBody>
      </p:sp>
      <p:sp>
        <p:nvSpPr>
          <p:cNvPr id="61" name="Text Placeholder 10"/>
          <p:cNvSpPr>
            <a:spLocks noGrp="1"/>
          </p:cNvSpPr>
          <p:nvPr>
            <p:ph type="body" idx="15"/>
          </p:nvPr>
        </p:nvSpPr>
        <p:spPr>
          <a:xfrm>
            <a:off x="6389095" y="1568495"/>
            <a:ext cx="4845544"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2" name="Text Placeholder 12"/>
          <p:cNvSpPr>
            <a:spLocks noGrp="1"/>
          </p:cNvSpPr>
          <p:nvPr>
            <p:ph type="body" sz="quarter" idx="16"/>
          </p:nvPr>
        </p:nvSpPr>
        <p:spPr>
          <a:xfrm>
            <a:off x="6389095" y="2097741"/>
            <a:ext cx="4845544" cy="1614466"/>
          </a:xfrm>
          <a:solidFill>
            <a:schemeClr val="bg1">
              <a:lumMod val="95000"/>
            </a:schemeClr>
          </a:solidFill>
        </p:spPr>
        <p:txBody>
          <a:bodyPr lIns="72000" tIns="90000" rIns="72000" bIns="72000"/>
          <a:lstStyle>
            <a:lvl1pPr>
              <a:defRPr sz="1050"/>
            </a:lvl1pPr>
          </a:lstStyle>
          <a:p>
            <a:r>
              <a:rPr lang="en-GB"/>
              <a:t>Box</a:t>
            </a:r>
          </a:p>
        </p:txBody>
      </p:sp>
      <p:sp>
        <p:nvSpPr>
          <p:cNvPr id="63" name="Text Placeholder 10"/>
          <p:cNvSpPr>
            <a:spLocks noGrp="1"/>
          </p:cNvSpPr>
          <p:nvPr>
            <p:ph type="body" idx="17"/>
          </p:nvPr>
        </p:nvSpPr>
        <p:spPr>
          <a:xfrm>
            <a:off x="579967" y="3962071"/>
            <a:ext cx="4845544"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4" name="Text Placeholder 12"/>
          <p:cNvSpPr>
            <a:spLocks noGrp="1"/>
          </p:cNvSpPr>
          <p:nvPr>
            <p:ph type="body" sz="quarter" idx="18"/>
          </p:nvPr>
        </p:nvSpPr>
        <p:spPr>
          <a:xfrm>
            <a:off x="579967" y="4491317"/>
            <a:ext cx="4845544" cy="1614466"/>
          </a:xfrm>
          <a:solidFill>
            <a:schemeClr val="bg1">
              <a:lumMod val="95000"/>
            </a:schemeClr>
          </a:solidFill>
        </p:spPr>
        <p:txBody>
          <a:bodyPr lIns="72000" tIns="90000" rIns="72000" bIns="72000"/>
          <a:lstStyle>
            <a:lvl1pPr>
              <a:defRPr sz="1050"/>
            </a:lvl1pPr>
          </a:lstStyle>
          <a:p>
            <a:r>
              <a:rPr lang="en-GB"/>
              <a:t>Box</a:t>
            </a:r>
          </a:p>
        </p:txBody>
      </p:sp>
      <p:sp>
        <p:nvSpPr>
          <p:cNvPr id="65" name="Text Placeholder 10"/>
          <p:cNvSpPr>
            <a:spLocks noGrp="1"/>
          </p:cNvSpPr>
          <p:nvPr>
            <p:ph type="body" idx="19"/>
          </p:nvPr>
        </p:nvSpPr>
        <p:spPr>
          <a:xfrm>
            <a:off x="6389095" y="3962071"/>
            <a:ext cx="4845544"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6" name="Text Placeholder 12"/>
          <p:cNvSpPr>
            <a:spLocks noGrp="1"/>
          </p:cNvSpPr>
          <p:nvPr>
            <p:ph type="body" sz="quarter" idx="20"/>
          </p:nvPr>
        </p:nvSpPr>
        <p:spPr>
          <a:xfrm>
            <a:off x="6389095" y="4491317"/>
            <a:ext cx="4845544" cy="1614466"/>
          </a:xfrm>
          <a:solidFill>
            <a:schemeClr val="bg1">
              <a:lumMod val="95000"/>
            </a:schemeClr>
          </a:solidFill>
        </p:spPr>
        <p:txBody>
          <a:bodyPr lIns="72000" tIns="90000" rIns="72000" bIns="72000"/>
          <a:lstStyle>
            <a:lvl1pPr>
              <a:defRPr sz="1050"/>
            </a:lvl1pPr>
          </a:lstStyle>
          <a:p>
            <a:r>
              <a:rPr lang="en-GB"/>
              <a:t>Box</a:t>
            </a:r>
          </a:p>
        </p:txBody>
      </p:sp>
    </p:spTree>
    <p:extLst>
      <p:ext uri="{BB962C8B-B14F-4D97-AF65-F5344CB8AC3E}">
        <p14:creationId xmlns:p14="http://schemas.microsoft.com/office/powerpoint/2010/main" val="1367331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76" y="1598"/>
          <a:ext cx="1953" cy="1587"/>
        </p:xfrm>
        <a:graphic>
          <a:graphicData uri="http://schemas.openxmlformats.org/presentationml/2006/ole">
            <mc:AlternateContent xmlns:mc="http://schemas.openxmlformats.org/markup-compatibility/2006">
              <mc:Choice xmlns:v="urn:schemas-microsoft-com:vml" Requires="v">
                <p:oleObj spid="_x0000_s6147"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6" y="1598"/>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580296" y="2437801"/>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1500" smtClean="0">
                <a:solidFill>
                  <a:schemeClr val="bg1">
                    <a:lumMod val="75000"/>
                  </a:schemeClr>
                </a:solidFill>
                <a:latin typeface="+mj-lt"/>
                <a:ea typeface="+mj-ea"/>
                <a:cs typeface="+mj-cs"/>
              </a:defRPr>
            </a:lvl1pPr>
            <a:lvl2pPr>
              <a:defRPr lang="en-US" sz="1800" b="1" smtClean="0">
                <a:solidFill>
                  <a:schemeClr val="tx2"/>
                </a:solidFill>
                <a:latin typeface="Trebuchet MS" pitchFamily="34" charset="0"/>
                <a:cs typeface="Arial" charset="0"/>
              </a:defRPr>
            </a:lvl2pPr>
            <a:lvl3pPr>
              <a:defRPr lang="en-US" sz="1800" b="1" smtClean="0">
                <a:solidFill>
                  <a:schemeClr val="tx2"/>
                </a:solidFill>
                <a:latin typeface="Trebuchet MS" pitchFamily="34" charset="0"/>
                <a:cs typeface="Arial" charset="0"/>
              </a:defRPr>
            </a:lvl3pPr>
            <a:lvl4pPr>
              <a:defRPr lang="en-US" sz="1800" b="1" smtClean="0">
                <a:solidFill>
                  <a:schemeClr val="tx2"/>
                </a:solidFill>
                <a:latin typeface="Trebuchet MS" pitchFamily="34" charset="0"/>
                <a:cs typeface="Arial" charset="0"/>
              </a:defRPr>
            </a:lvl4pPr>
            <a:lvl5pPr>
              <a:defRPr lang="en-GB" sz="1800" b="1">
                <a:solidFill>
                  <a:schemeClr val="tx2"/>
                </a:solidFill>
                <a:latin typeface="Trebuchet MS" pitchFamily="34" charset="0"/>
                <a:cs typeface="Arial" charset="0"/>
              </a:defRPr>
            </a:lvl5pPr>
          </a:lstStyle>
          <a:p>
            <a:pPr lvl="0">
              <a:spcBef>
                <a:spcPct val="0"/>
              </a:spcBef>
            </a:pPr>
            <a:r>
              <a:rPr lang="en-US"/>
              <a:t>Section 2</a:t>
            </a:r>
            <a:endParaRPr lang="en-GB"/>
          </a:p>
        </p:txBody>
      </p:sp>
      <p:sp>
        <p:nvSpPr>
          <p:cNvPr id="13" name="Text Placeholder 4"/>
          <p:cNvSpPr>
            <a:spLocks noGrp="1"/>
          </p:cNvSpPr>
          <p:nvPr>
            <p:ph type="body" sz="quarter" idx="11" hasCustomPrompt="1"/>
          </p:nvPr>
        </p:nvSpPr>
        <p:spPr>
          <a:xfrm>
            <a:off x="580296" y="3166604"/>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1500" smtClean="0">
                <a:solidFill>
                  <a:schemeClr val="bg1">
                    <a:lumMod val="75000"/>
                  </a:schemeClr>
                </a:solidFill>
                <a:latin typeface="+mj-lt"/>
                <a:ea typeface="+mj-ea"/>
                <a:cs typeface="+mj-cs"/>
              </a:defRPr>
            </a:lvl1pPr>
            <a:lvl2pPr>
              <a:defRPr lang="en-US" sz="1800" b="1" smtClean="0">
                <a:solidFill>
                  <a:schemeClr val="tx2"/>
                </a:solidFill>
                <a:latin typeface="Trebuchet MS" pitchFamily="34" charset="0"/>
                <a:cs typeface="Arial" charset="0"/>
              </a:defRPr>
            </a:lvl2pPr>
            <a:lvl3pPr>
              <a:defRPr lang="en-US" sz="1800" b="1" smtClean="0">
                <a:solidFill>
                  <a:schemeClr val="tx2"/>
                </a:solidFill>
                <a:latin typeface="Trebuchet MS" pitchFamily="34" charset="0"/>
                <a:cs typeface="Arial" charset="0"/>
              </a:defRPr>
            </a:lvl3pPr>
            <a:lvl4pPr>
              <a:defRPr lang="en-US" sz="1800" b="1" smtClean="0">
                <a:solidFill>
                  <a:schemeClr val="tx2"/>
                </a:solidFill>
                <a:latin typeface="Trebuchet MS" pitchFamily="34" charset="0"/>
                <a:cs typeface="Arial" charset="0"/>
              </a:defRPr>
            </a:lvl4pPr>
            <a:lvl5pPr>
              <a:defRPr lang="en-GB" sz="1800" b="1">
                <a:solidFill>
                  <a:schemeClr val="tx2"/>
                </a:solidFill>
                <a:latin typeface="Trebuchet MS" pitchFamily="34" charset="0"/>
                <a:cs typeface="Arial" charset="0"/>
              </a:defRPr>
            </a:lvl5pPr>
          </a:lstStyle>
          <a:p>
            <a:pPr lvl="0">
              <a:spcBef>
                <a:spcPct val="0"/>
              </a:spcBef>
            </a:pPr>
            <a:r>
              <a:rPr lang="en-US"/>
              <a:t>Section 3</a:t>
            </a:r>
            <a:endParaRPr lang="en-GB"/>
          </a:p>
        </p:txBody>
      </p:sp>
      <p:sp>
        <p:nvSpPr>
          <p:cNvPr id="14" name="Text Placeholder 4"/>
          <p:cNvSpPr>
            <a:spLocks noGrp="1"/>
          </p:cNvSpPr>
          <p:nvPr>
            <p:ph type="body" sz="quarter" idx="12" hasCustomPrompt="1"/>
          </p:nvPr>
        </p:nvSpPr>
        <p:spPr>
          <a:xfrm>
            <a:off x="580296" y="3895406"/>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1500" smtClean="0">
                <a:solidFill>
                  <a:schemeClr val="tx2"/>
                </a:solidFill>
                <a:latin typeface="+mj-lt"/>
                <a:ea typeface="+mj-ea"/>
                <a:cs typeface="+mj-cs"/>
              </a:defRPr>
            </a:lvl1pPr>
            <a:lvl2pPr>
              <a:defRPr lang="en-US" sz="1800" b="1" smtClean="0">
                <a:solidFill>
                  <a:schemeClr val="tx2"/>
                </a:solidFill>
                <a:latin typeface="Trebuchet MS" pitchFamily="34" charset="0"/>
                <a:cs typeface="Arial" charset="0"/>
              </a:defRPr>
            </a:lvl2pPr>
            <a:lvl3pPr>
              <a:defRPr lang="en-US" sz="1800" b="1" smtClean="0">
                <a:solidFill>
                  <a:schemeClr val="tx2"/>
                </a:solidFill>
                <a:latin typeface="Trebuchet MS" pitchFamily="34" charset="0"/>
                <a:cs typeface="Arial" charset="0"/>
              </a:defRPr>
            </a:lvl3pPr>
            <a:lvl4pPr>
              <a:defRPr lang="en-US" sz="1800" b="1" smtClean="0">
                <a:solidFill>
                  <a:schemeClr val="tx2"/>
                </a:solidFill>
                <a:latin typeface="Trebuchet MS" pitchFamily="34" charset="0"/>
                <a:cs typeface="Arial" charset="0"/>
              </a:defRPr>
            </a:lvl4pPr>
            <a:lvl5pPr>
              <a:defRPr lang="en-GB" sz="1800" b="1">
                <a:solidFill>
                  <a:schemeClr val="tx2"/>
                </a:solidFill>
                <a:latin typeface="Trebuchet MS" pitchFamily="34" charset="0"/>
                <a:cs typeface="Arial" charset="0"/>
              </a:defRPr>
            </a:lvl5pPr>
          </a:lstStyle>
          <a:p>
            <a:pPr lvl="0">
              <a:spcBef>
                <a:spcPct val="0"/>
              </a:spcBef>
            </a:pPr>
            <a:r>
              <a:rPr lang="en-US"/>
              <a:t>This section</a:t>
            </a:r>
            <a:endParaRPr lang="en-GB"/>
          </a:p>
        </p:txBody>
      </p:sp>
      <p:sp>
        <p:nvSpPr>
          <p:cNvPr id="15" name="Text Placeholder 4"/>
          <p:cNvSpPr>
            <a:spLocks noGrp="1"/>
          </p:cNvSpPr>
          <p:nvPr>
            <p:ph type="body" sz="quarter" idx="13" hasCustomPrompt="1"/>
          </p:nvPr>
        </p:nvSpPr>
        <p:spPr>
          <a:xfrm>
            <a:off x="580296" y="4624208"/>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1500" smtClean="0">
                <a:solidFill>
                  <a:schemeClr val="bg1">
                    <a:lumMod val="75000"/>
                  </a:schemeClr>
                </a:solidFill>
                <a:latin typeface="+mj-lt"/>
                <a:ea typeface="+mj-ea"/>
                <a:cs typeface="+mj-cs"/>
              </a:defRPr>
            </a:lvl1pPr>
            <a:lvl2pPr>
              <a:defRPr lang="en-US" sz="1800" b="1" smtClean="0">
                <a:solidFill>
                  <a:schemeClr val="tx2"/>
                </a:solidFill>
                <a:latin typeface="Trebuchet MS" pitchFamily="34" charset="0"/>
                <a:cs typeface="Arial" charset="0"/>
              </a:defRPr>
            </a:lvl2pPr>
            <a:lvl3pPr>
              <a:defRPr lang="en-US" sz="1800" b="1" smtClean="0">
                <a:solidFill>
                  <a:schemeClr val="tx2"/>
                </a:solidFill>
                <a:latin typeface="Trebuchet MS" pitchFamily="34" charset="0"/>
                <a:cs typeface="Arial" charset="0"/>
              </a:defRPr>
            </a:lvl3pPr>
            <a:lvl4pPr>
              <a:defRPr lang="en-US" sz="1800" b="1" smtClean="0">
                <a:solidFill>
                  <a:schemeClr val="tx2"/>
                </a:solidFill>
                <a:latin typeface="Trebuchet MS" pitchFamily="34" charset="0"/>
                <a:cs typeface="Arial" charset="0"/>
              </a:defRPr>
            </a:lvl4pPr>
            <a:lvl5pPr>
              <a:defRPr lang="en-GB" sz="1800" b="1">
                <a:solidFill>
                  <a:schemeClr val="tx2"/>
                </a:solidFill>
                <a:latin typeface="Trebuchet MS" pitchFamily="34" charset="0"/>
                <a:cs typeface="Arial" charset="0"/>
              </a:defRPr>
            </a:lvl5pPr>
          </a:lstStyle>
          <a:p>
            <a:pPr lvl="0">
              <a:spcBef>
                <a:spcPct val="0"/>
              </a:spcBef>
            </a:pPr>
            <a:r>
              <a:rPr lang="en-US"/>
              <a:t>Section 5</a:t>
            </a:r>
            <a:endParaRPr lang="en-GB"/>
          </a:p>
        </p:txBody>
      </p:sp>
      <p:sp>
        <p:nvSpPr>
          <p:cNvPr id="16" name="Text Placeholder 4"/>
          <p:cNvSpPr>
            <a:spLocks noGrp="1"/>
          </p:cNvSpPr>
          <p:nvPr>
            <p:ph type="body" sz="quarter" idx="14" hasCustomPrompt="1"/>
          </p:nvPr>
        </p:nvSpPr>
        <p:spPr>
          <a:xfrm>
            <a:off x="580296" y="1708995"/>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1500" baseline="0" smtClean="0">
                <a:solidFill>
                  <a:schemeClr val="bg1">
                    <a:lumMod val="75000"/>
                  </a:schemeClr>
                </a:solidFill>
                <a:latin typeface="+mj-lt"/>
                <a:ea typeface="+mj-ea"/>
                <a:cs typeface="+mj-cs"/>
              </a:defRPr>
            </a:lvl1pPr>
            <a:lvl2pPr>
              <a:defRPr lang="en-US" sz="1800" b="1" smtClean="0">
                <a:solidFill>
                  <a:schemeClr val="tx2"/>
                </a:solidFill>
                <a:latin typeface="Trebuchet MS" pitchFamily="34" charset="0"/>
                <a:cs typeface="Arial" charset="0"/>
              </a:defRPr>
            </a:lvl2pPr>
            <a:lvl3pPr>
              <a:defRPr lang="en-US" sz="1800" b="1" smtClean="0">
                <a:solidFill>
                  <a:schemeClr val="tx2"/>
                </a:solidFill>
                <a:latin typeface="Trebuchet MS" pitchFamily="34" charset="0"/>
                <a:cs typeface="Arial" charset="0"/>
              </a:defRPr>
            </a:lvl3pPr>
            <a:lvl4pPr>
              <a:defRPr lang="en-US" sz="1800" b="1" smtClean="0">
                <a:solidFill>
                  <a:schemeClr val="tx2"/>
                </a:solidFill>
                <a:latin typeface="Trebuchet MS" pitchFamily="34" charset="0"/>
                <a:cs typeface="Arial" charset="0"/>
              </a:defRPr>
            </a:lvl4pPr>
            <a:lvl5pPr>
              <a:defRPr lang="en-GB" sz="1800" b="1">
                <a:solidFill>
                  <a:schemeClr val="tx2"/>
                </a:solidFill>
                <a:latin typeface="Trebuchet MS" pitchFamily="34" charset="0"/>
                <a:cs typeface="Arial" charset="0"/>
              </a:defRPr>
            </a:lvl5pPr>
          </a:lstStyle>
          <a:p>
            <a:pPr lvl="0">
              <a:spcBef>
                <a:spcPct val="0"/>
              </a:spcBef>
            </a:pPr>
            <a:r>
              <a:rPr lang="en-US"/>
              <a:t>Section 1</a:t>
            </a:r>
            <a:endParaRPr lang="en-GB"/>
          </a:p>
        </p:txBody>
      </p:sp>
    </p:spTree>
    <p:extLst>
      <p:ext uri="{BB962C8B-B14F-4D97-AF65-F5344CB8AC3E}">
        <p14:creationId xmlns:p14="http://schemas.microsoft.com/office/powerpoint/2010/main" val="4061632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76" y="1598"/>
          <a:ext cx="1953" cy="1587"/>
        </p:xfrm>
        <a:graphic>
          <a:graphicData uri="http://schemas.openxmlformats.org/presentationml/2006/ole">
            <mc:AlternateContent xmlns:mc="http://schemas.openxmlformats.org/markup-compatibility/2006">
              <mc:Choice xmlns:v="urn:schemas-microsoft-com:vml" Requires="v">
                <p:oleObj spid="_x0000_s7171"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6" y="1598"/>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63513"/>
            <a:ext cx="10301796" cy="831850"/>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3463597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976" y="1598"/>
          <a:ext cx="1953" cy="1587"/>
        </p:xfrm>
        <a:graphic>
          <a:graphicData uri="http://schemas.openxmlformats.org/presentationml/2006/ole">
            <mc:AlternateContent xmlns:mc="http://schemas.openxmlformats.org/markup-compatibility/2006">
              <mc:Choice xmlns:v="urn:schemas-microsoft-com:vml" Requires="v">
                <p:oleObj spid="_x0000_s8195"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6" y="1598"/>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29710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77" y="1600"/>
          <a:ext cx="1953" cy="1587"/>
        </p:xfrm>
        <a:graphic>
          <a:graphicData uri="http://schemas.openxmlformats.org/presentationml/2006/ole">
            <mc:AlternateContent xmlns:mc="http://schemas.openxmlformats.org/markup-compatibility/2006">
              <mc:Choice xmlns:v="urn:schemas-microsoft-com:vml" Requires="v">
                <p:oleObj spid="_x0000_s9219"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7" y="1600"/>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63513"/>
            <a:ext cx="10301796"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0"/>
          <p:cNvSpPr>
            <a:spLocks noGrp="1"/>
          </p:cNvSpPr>
          <p:nvPr>
            <p:ph type="body" sz="quarter" idx="11" hasCustomPrompt="1"/>
          </p:nvPr>
        </p:nvSpPr>
        <p:spPr>
          <a:xfrm>
            <a:off x="579967" y="6293224"/>
            <a:ext cx="11032088" cy="304128"/>
          </a:xfrm>
          <a:prstGeom prst="rect">
            <a:avLst/>
          </a:prstGeom>
        </p:spPr>
        <p:txBody>
          <a:bodyPr anchor="b"/>
          <a:lstStyle>
            <a:lvl1pPr marL="0" indent="0">
              <a:buFont typeface="Arial" panose="020B0604020202020204" pitchFamily="34" charset="0"/>
              <a:buNone/>
              <a:defRPr sz="563" b="0"/>
            </a:lvl1pPr>
            <a:lvl2pPr marL="202700" indent="-103583">
              <a:buFont typeface="Arial" panose="020B0604020202020204" pitchFamily="34" charset="0"/>
              <a:buChar char="•"/>
              <a:defRPr sz="788"/>
            </a:lvl2pPr>
            <a:lvl3pPr marL="405398" indent="-156266">
              <a:buFont typeface="Courier New" panose="02070309020205020404" pitchFamily="49" charset="0"/>
              <a:buChar char="o"/>
              <a:defRPr sz="788" baseline="0"/>
            </a:lvl3pPr>
          </a:lstStyle>
          <a:p>
            <a:pPr lvl="0"/>
            <a:r>
              <a:rPr lang="en-US"/>
              <a:t>Click to add notes or sources</a:t>
            </a:r>
          </a:p>
        </p:txBody>
      </p:sp>
    </p:spTree>
    <p:extLst>
      <p:ext uri="{BB962C8B-B14F-4D97-AF65-F5344CB8AC3E}">
        <p14:creationId xmlns:p14="http://schemas.microsoft.com/office/powerpoint/2010/main" val="1677092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1" y="854465"/>
            <a:ext cx="8756073" cy="611649"/>
          </a:xfrm>
          <a:prstGeom prst="rect">
            <a:avLst/>
          </a:prstGeom>
        </p:spPr>
        <p:txBody>
          <a:bodyPr/>
          <a:lstStyle>
            <a:lvl1pPr>
              <a:defRPr sz="28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2878653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1" y="854465"/>
            <a:ext cx="8756073" cy="611649"/>
          </a:xfrm>
          <a:prstGeom prst="rect">
            <a:avLst/>
          </a:prstGeom>
        </p:spPr>
        <p:txBody>
          <a:bodyPr/>
          <a:lstStyle>
            <a:lvl1pPr>
              <a:defRPr sz="28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13714037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18E0D45E-0B97-4E29-8499-AB2B710EB4A3}"/>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8" name="Text Box 4">
            <a:extLst>
              <a:ext uri="{FF2B5EF4-FFF2-40B4-BE49-F238E27FC236}">
                <a16:creationId xmlns:a16="http://schemas.microsoft.com/office/drawing/2014/main" id="{A426801C-6EF1-44D5-BB49-CF9B1BD26219}"/>
              </a:ext>
            </a:extLst>
          </p:cNvPr>
          <p:cNvSpPr txBox="1"/>
          <p:nvPr userDrawn="1"/>
        </p:nvSpPr>
        <p:spPr>
          <a:xfrm>
            <a:off x="4099560" y="5714168"/>
            <a:ext cx="3992880" cy="406400"/>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Content Placeholder 16">
            <a:extLst>
              <a:ext uri="{FF2B5EF4-FFF2-40B4-BE49-F238E27FC236}">
                <a16:creationId xmlns:a16="http://schemas.microsoft.com/office/drawing/2014/main" id="{2E504B7B-6AD1-45D7-8AE3-FA3C863D3A2A}"/>
              </a:ext>
            </a:extLst>
          </p:cNvPr>
          <p:cNvPicPr>
            <a:picLocks noChangeAspect="1"/>
          </p:cNvPicPr>
          <p:nvPr userDrawn="1"/>
        </p:nvPicPr>
        <p:blipFill>
          <a:blip r:embed="rId3"/>
          <a:stretch>
            <a:fillRect/>
          </a:stretch>
        </p:blipFill>
        <p:spPr>
          <a:xfrm>
            <a:off x="0" y="6213677"/>
            <a:ext cx="12211879" cy="413293"/>
          </a:xfrm>
          <a:prstGeom prst="rect">
            <a:avLst/>
          </a:prstGeom>
        </p:spPr>
      </p:pic>
    </p:spTree>
    <p:extLst>
      <p:ext uri="{BB962C8B-B14F-4D97-AF65-F5344CB8AC3E}">
        <p14:creationId xmlns:p14="http://schemas.microsoft.com/office/powerpoint/2010/main" val="6962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normAutofit/>
          </a:bodyPr>
          <a:lstStyle>
            <a:lvl1pPr>
              <a:defRPr sz="24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980790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76" y="1598"/>
          <a:ext cx="1953" cy="1587"/>
        </p:xfrm>
        <a:graphic>
          <a:graphicData uri="http://schemas.openxmlformats.org/presentationml/2006/ole">
            <mc:AlternateContent xmlns:mc="http://schemas.openxmlformats.org/markup-compatibility/2006">
              <mc:Choice xmlns:v="urn:schemas-microsoft-com:vml" Requires="v">
                <p:oleObj spid="_x0000_s10243"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6" y="1598"/>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63513"/>
            <a:ext cx="10301796"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0"/>
          <p:cNvSpPr>
            <a:spLocks noGrp="1"/>
          </p:cNvSpPr>
          <p:nvPr>
            <p:ph type="body" sz="quarter" idx="11" hasCustomPrompt="1"/>
          </p:nvPr>
        </p:nvSpPr>
        <p:spPr>
          <a:xfrm>
            <a:off x="579967" y="6293224"/>
            <a:ext cx="11032088" cy="304128"/>
          </a:xfrm>
          <a:prstGeom prst="rect">
            <a:avLst/>
          </a:prstGeom>
        </p:spPr>
        <p:txBody>
          <a:bodyPr anchor="b"/>
          <a:lstStyle>
            <a:lvl1pPr marL="0" indent="0">
              <a:buFont typeface="Arial" panose="020B0604020202020204" pitchFamily="34" charset="0"/>
              <a:buNone/>
              <a:defRPr sz="750" b="0"/>
            </a:lvl1pPr>
            <a:lvl2pPr marL="270266" indent="-138110">
              <a:buFont typeface="Arial" panose="020B0604020202020204" pitchFamily="34" charset="0"/>
              <a:buChar char="•"/>
              <a:defRPr sz="1050"/>
            </a:lvl2pPr>
            <a:lvl3pPr marL="540530" indent="-208355">
              <a:buFont typeface="Courier New" panose="02070309020205020404" pitchFamily="49" charset="0"/>
              <a:buChar char="o"/>
              <a:defRPr sz="1050" baseline="0"/>
            </a:lvl3pPr>
          </a:lstStyle>
          <a:p>
            <a:pPr lvl="0"/>
            <a:r>
              <a:rPr lang="en-US"/>
              <a:t>Click to add notes or sources</a:t>
            </a:r>
          </a:p>
        </p:txBody>
      </p:sp>
    </p:spTree>
    <p:extLst>
      <p:ext uri="{BB962C8B-B14F-4D97-AF65-F5344CB8AC3E}">
        <p14:creationId xmlns:p14="http://schemas.microsoft.com/office/powerpoint/2010/main" val="3592184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62902-43EE-497E-BA33-3567DB8E3C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24455A0-F060-40A4-B0F5-A5B3C5AD3F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44CA8F-BBED-4B40-8A0F-12087F74DFD7}"/>
              </a:ext>
            </a:extLst>
          </p:cNvPr>
          <p:cNvSpPr>
            <a:spLocks noGrp="1"/>
          </p:cNvSpPr>
          <p:nvPr>
            <p:ph type="dt" sz="half" idx="10"/>
          </p:nvPr>
        </p:nvSpPr>
        <p:spPr/>
        <p:txBody>
          <a:bodyPr/>
          <a:lstStyle/>
          <a:p>
            <a:fld id="{889B4D5A-E8B3-44BA-BFEC-DD5BD8C06E00}" type="datetimeFigureOut">
              <a:rPr lang="en-GB" smtClean="0"/>
              <a:t>23/11/2022</a:t>
            </a:fld>
            <a:endParaRPr lang="en-GB"/>
          </a:p>
        </p:txBody>
      </p:sp>
      <p:sp>
        <p:nvSpPr>
          <p:cNvPr id="5" name="Footer Placeholder 4">
            <a:extLst>
              <a:ext uri="{FF2B5EF4-FFF2-40B4-BE49-F238E27FC236}">
                <a16:creationId xmlns:a16="http://schemas.microsoft.com/office/drawing/2014/main" id="{5BE8FE00-7950-435E-A653-029A082431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7A78E6-DAE0-4B41-9059-E343B3CEB0A0}"/>
              </a:ext>
            </a:extLst>
          </p:cNvPr>
          <p:cNvSpPr>
            <a:spLocks noGrp="1"/>
          </p:cNvSpPr>
          <p:nvPr>
            <p:ph type="sldNum" sz="quarter" idx="12"/>
          </p:nvPr>
        </p:nvSpPr>
        <p:spPr/>
        <p:txBody>
          <a:bodyPr/>
          <a:lstStyle/>
          <a:p>
            <a:fld id="{34E71670-73EE-4790-85DC-90DFFE6C6004}" type="slidenum">
              <a:rPr lang="en-GB" smtClean="0"/>
              <a:t>‹#›</a:t>
            </a:fld>
            <a:endParaRPr lang="en-GB"/>
          </a:p>
        </p:txBody>
      </p:sp>
    </p:spTree>
    <p:extLst>
      <p:ext uri="{BB962C8B-B14F-4D97-AF65-F5344CB8AC3E}">
        <p14:creationId xmlns:p14="http://schemas.microsoft.com/office/powerpoint/2010/main" val="1200248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245294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202145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18E0D45E-0B97-4E29-8499-AB2B710EB4A3}"/>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8" name="Text Box 4">
            <a:extLst>
              <a:ext uri="{FF2B5EF4-FFF2-40B4-BE49-F238E27FC236}">
                <a16:creationId xmlns:a16="http://schemas.microsoft.com/office/drawing/2014/main" id="{A426801C-6EF1-44D5-BB49-CF9B1BD26219}"/>
              </a:ext>
            </a:extLst>
          </p:cNvPr>
          <p:cNvSpPr txBox="1"/>
          <p:nvPr userDrawn="1"/>
        </p:nvSpPr>
        <p:spPr>
          <a:xfrm>
            <a:off x="4099560" y="5714168"/>
            <a:ext cx="3992880" cy="406400"/>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Content Placeholder 16">
            <a:extLst>
              <a:ext uri="{FF2B5EF4-FFF2-40B4-BE49-F238E27FC236}">
                <a16:creationId xmlns:a16="http://schemas.microsoft.com/office/drawing/2014/main" id="{2E504B7B-6AD1-45D7-8AE3-FA3C863D3A2A}"/>
              </a:ext>
            </a:extLst>
          </p:cNvPr>
          <p:cNvPicPr>
            <a:picLocks noChangeAspect="1"/>
          </p:cNvPicPr>
          <p:nvPr userDrawn="1"/>
        </p:nvPicPr>
        <p:blipFill>
          <a:blip r:embed="rId3"/>
          <a:stretch>
            <a:fillRect/>
          </a:stretch>
        </p:blipFill>
        <p:spPr>
          <a:xfrm>
            <a:off x="0" y="6213677"/>
            <a:ext cx="12211879" cy="413293"/>
          </a:xfrm>
          <a:prstGeom prst="rect">
            <a:avLst/>
          </a:prstGeom>
        </p:spPr>
      </p:pic>
    </p:spTree>
    <p:extLst>
      <p:ext uri="{BB962C8B-B14F-4D97-AF65-F5344CB8AC3E}">
        <p14:creationId xmlns:p14="http://schemas.microsoft.com/office/powerpoint/2010/main" val="1866733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20261784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76" y="1598"/>
          <a:ext cx="1953" cy="1587"/>
        </p:xfrm>
        <a:graphic>
          <a:graphicData uri="http://schemas.openxmlformats.org/presentationml/2006/ole">
            <mc:AlternateContent xmlns:mc="http://schemas.openxmlformats.org/markup-compatibility/2006">
              <mc:Choice xmlns:v="urn:schemas-microsoft-com:vml" Requires="v">
                <p:oleObj spid="_x0000_s11267"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6" y="1598"/>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63513"/>
            <a:ext cx="10301796"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0"/>
          <p:cNvSpPr>
            <a:spLocks noGrp="1"/>
          </p:cNvSpPr>
          <p:nvPr>
            <p:ph type="body" sz="quarter" idx="11" hasCustomPrompt="1"/>
          </p:nvPr>
        </p:nvSpPr>
        <p:spPr>
          <a:xfrm>
            <a:off x="579967" y="6293224"/>
            <a:ext cx="11032088" cy="304128"/>
          </a:xfrm>
          <a:prstGeom prst="rect">
            <a:avLst/>
          </a:prstGeom>
        </p:spPr>
        <p:txBody>
          <a:bodyPr anchor="b"/>
          <a:lstStyle>
            <a:lvl1pPr marL="0" indent="0">
              <a:buFont typeface="Arial" panose="020B0604020202020204" pitchFamily="34" charset="0"/>
              <a:buNone/>
              <a:defRPr sz="750" b="0"/>
            </a:lvl1pPr>
            <a:lvl2pPr marL="270266" indent="-138110">
              <a:buFont typeface="Arial" panose="020B0604020202020204" pitchFamily="34" charset="0"/>
              <a:buChar char="•"/>
              <a:defRPr sz="1050"/>
            </a:lvl2pPr>
            <a:lvl3pPr marL="540530" indent="-208355">
              <a:buFont typeface="Courier New" panose="02070309020205020404" pitchFamily="49" charset="0"/>
              <a:buChar char="o"/>
              <a:defRPr sz="1050" baseline="0"/>
            </a:lvl3pPr>
          </a:lstStyle>
          <a:p>
            <a:pPr lvl="0"/>
            <a:r>
              <a:rPr lang="en-US"/>
              <a:t>Click to add notes or sources</a:t>
            </a:r>
          </a:p>
        </p:txBody>
      </p:sp>
    </p:spTree>
    <p:extLst>
      <p:ext uri="{BB962C8B-B14F-4D97-AF65-F5344CB8AC3E}">
        <p14:creationId xmlns:p14="http://schemas.microsoft.com/office/powerpoint/2010/main" val="36124192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11/23/2022</a:t>
            </a:fld>
            <a:endParaRPr lang="en-US"/>
          </a:p>
        </p:txBody>
      </p:sp>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9907630"/>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1" y="854465"/>
            <a:ext cx="8756073" cy="611649"/>
          </a:xfrm>
          <a:prstGeom prst="rect">
            <a:avLst/>
          </a:prstGeom>
        </p:spPr>
        <p:txBody>
          <a:bodyPr/>
          <a:lstStyle>
            <a:lvl1pPr>
              <a:defRPr sz="28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4060033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599385"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10261546" y="293024"/>
            <a:ext cx="1440873"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56946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1" y="854465"/>
            <a:ext cx="8756073" cy="611649"/>
          </a:xfrm>
          <a:prstGeom prst="rect">
            <a:avLst/>
          </a:prstGeom>
        </p:spPr>
        <p:txBody>
          <a:bodyPr/>
          <a:lstStyle>
            <a:lvl1pPr>
              <a:defRPr sz="32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4117931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43B77-5D7C-4DDE-98A3-EBA93C1AA5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7D26F1-8CDD-4963-AF66-10A6FCFD84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5482A6A-EDD0-476C-964D-E55D7E7107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8C94154-F4E3-4869-A58F-CD1AFEC67BD8}"/>
              </a:ext>
            </a:extLst>
          </p:cNvPr>
          <p:cNvSpPr>
            <a:spLocks noGrp="1"/>
          </p:cNvSpPr>
          <p:nvPr>
            <p:ph type="dt" sz="half" idx="10"/>
          </p:nvPr>
        </p:nvSpPr>
        <p:spPr/>
        <p:txBody>
          <a:bodyPr/>
          <a:lstStyle/>
          <a:p>
            <a:fld id="{889B4D5A-E8B3-44BA-BFEC-DD5BD8C06E00}" type="datetimeFigureOut">
              <a:rPr lang="en-GB" smtClean="0"/>
              <a:t>23/11/2022</a:t>
            </a:fld>
            <a:endParaRPr lang="en-GB"/>
          </a:p>
        </p:txBody>
      </p:sp>
      <p:sp>
        <p:nvSpPr>
          <p:cNvPr id="6" name="Footer Placeholder 5">
            <a:extLst>
              <a:ext uri="{FF2B5EF4-FFF2-40B4-BE49-F238E27FC236}">
                <a16:creationId xmlns:a16="http://schemas.microsoft.com/office/drawing/2014/main" id="{E60711D6-8FA6-41A2-BB88-3D487572D4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4E4B89-54C3-4625-A130-CBF10F972F18}"/>
              </a:ext>
            </a:extLst>
          </p:cNvPr>
          <p:cNvSpPr>
            <a:spLocks noGrp="1"/>
          </p:cNvSpPr>
          <p:nvPr>
            <p:ph type="sldNum" sz="quarter" idx="12"/>
          </p:nvPr>
        </p:nvSpPr>
        <p:spPr/>
        <p:txBody>
          <a:bodyPr/>
          <a:lstStyle/>
          <a:p>
            <a:fld id="{34E71670-73EE-4790-85DC-90DFFE6C6004}" type="slidenum">
              <a:rPr lang="en-GB" smtClean="0"/>
              <a:t>‹#›</a:t>
            </a:fld>
            <a:endParaRPr lang="en-GB"/>
          </a:p>
        </p:txBody>
      </p:sp>
    </p:spTree>
    <p:extLst>
      <p:ext uri="{BB962C8B-B14F-4D97-AF65-F5344CB8AC3E}">
        <p14:creationId xmlns:p14="http://schemas.microsoft.com/office/powerpoint/2010/main" val="147790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934-C9A9-473D-9803-92B249FB21A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35CCBE-59EC-45E0-A2AD-0B522839EC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94C21E-FE43-4D89-982B-741E5BF79F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7B084E-29EA-4107-A8B4-9628585205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76DC3A-0CF9-48DE-8958-6D002C45C9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0D26102-85C8-4A52-BBC8-F09A64C6DA01}"/>
              </a:ext>
            </a:extLst>
          </p:cNvPr>
          <p:cNvSpPr>
            <a:spLocks noGrp="1"/>
          </p:cNvSpPr>
          <p:nvPr>
            <p:ph type="dt" sz="half" idx="10"/>
          </p:nvPr>
        </p:nvSpPr>
        <p:spPr/>
        <p:txBody>
          <a:bodyPr/>
          <a:lstStyle/>
          <a:p>
            <a:fld id="{889B4D5A-E8B3-44BA-BFEC-DD5BD8C06E00}" type="datetimeFigureOut">
              <a:rPr lang="en-GB" smtClean="0"/>
              <a:t>23/11/2022</a:t>
            </a:fld>
            <a:endParaRPr lang="en-GB"/>
          </a:p>
        </p:txBody>
      </p:sp>
      <p:sp>
        <p:nvSpPr>
          <p:cNvPr id="8" name="Footer Placeholder 7">
            <a:extLst>
              <a:ext uri="{FF2B5EF4-FFF2-40B4-BE49-F238E27FC236}">
                <a16:creationId xmlns:a16="http://schemas.microsoft.com/office/drawing/2014/main" id="{ADEE0B67-16FF-4209-8B4A-6F46DDED0F5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EE7536B-51FC-43D4-8482-FAC22D90211A}"/>
              </a:ext>
            </a:extLst>
          </p:cNvPr>
          <p:cNvSpPr>
            <a:spLocks noGrp="1"/>
          </p:cNvSpPr>
          <p:nvPr>
            <p:ph type="sldNum" sz="quarter" idx="12"/>
          </p:nvPr>
        </p:nvSpPr>
        <p:spPr/>
        <p:txBody>
          <a:bodyPr/>
          <a:lstStyle/>
          <a:p>
            <a:fld id="{34E71670-73EE-4790-85DC-90DFFE6C6004}" type="slidenum">
              <a:rPr lang="en-GB" smtClean="0"/>
              <a:t>‹#›</a:t>
            </a:fld>
            <a:endParaRPr lang="en-GB"/>
          </a:p>
        </p:txBody>
      </p:sp>
    </p:spTree>
    <p:extLst>
      <p:ext uri="{BB962C8B-B14F-4D97-AF65-F5344CB8AC3E}">
        <p14:creationId xmlns:p14="http://schemas.microsoft.com/office/powerpoint/2010/main" val="4191795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3D56B-3C06-43A6-B14A-91DCBBF04DA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2C93F-F50F-40DA-930D-BBC47BD953DF}"/>
              </a:ext>
            </a:extLst>
          </p:cNvPr>
          <p:cNvSpPr>
            <a:spLocks noGrp="1"/>
          </p:cNvSpPr>
          <p:nvPr>
            <p:ph type="dt" sz="half" idx="10"/>
          </p:nvPr>
        </p:nvSpPr>
        <p:spPr/>
        <p:txBody>
          <a:bodyPr/>
          <a:lstStyle/>
          <a:p>
            <a:fld id="{889B4D5A-E8B3-44BA-BFEC-DD5BD8C06E00}" type="datetimeFigureOut">
              <a:rPr lang="en-GB" smtClean="0"/>
              <a:t>23/11/2022</a:t>
            </a:fld>
            <a:endParaRPr lang="en-GB"/>
          </a:p>
        </p:txBody>
      </p:sp>
      <p:sp>
        <p:nvSpPr>
          <p:cNvPr id="4" name="Footer Placeholder 3">
            <a:extLst>
              <a:ext uri="{FF2B5EF4-FFF2-40B4-BE49-F238E27FC236}">
                <a16:creationId xmlns:a16="http://schemas.microsoft.com/office/drawing/2014/main" id="{71449DCF-B871-45C6-AB9E-66C4383CBB6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CEC360-05DE-49EF-815B-A55AA6D760B0}"/>
              </a:ext>
            </a:extLst>
          </p:cNvPr>
          <p:cNvSpPr>
            <a:spLocks noGrp="1"/>
          </p:cNvSpPr>
          <p:nvPr>
            <p:ph type="sldNum" sz="quarter" idx="12"/>
          </p:nvPr>
        </p:nvSpPr>
        <p:spPr/>
        <p:txBody>
          <a:bodyPr/>
          <a:lstStyle/>
          <a:p>
            <a:fld id="{34E71670-73EE-4790-85DC-90DFFE6C6004}" type="slidenum">
              <a:rPr lang="en-GB" smtClean="0"/>
              <a:t>‹#›</a:t>
            </a:fld>
            <a:endParaRPr lang="en-GB"/>
          </a:p>
        </p:txBody>
      </p:sp>
    </p:spTree>
    <p:extLst>
      <p:ext uri="{BB962C8B-B14F-4D97-AF65-F5344CB8AC3E}">
        <p14:creationId xmlns:p14="http://schemas.microsoft.com/office/powerpoint/2010/main" val="1511527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F55B83-1E3A-4AB2-BDAD-A69889F06A57}"/>
              </a:ext>
            </a:extLst>
          </p:cNvPr>
          <p:cNvSpPr>
            <a:spLocks noGrp="1"/>
          </p:cNvSpPr>
          <p:nvPr>
            <p:ph type="dt" sz="half" idx="10"/>
          </p:nvPr>
        </p:nvSpPr>
        <p:spPr/>
        <p:txBody>
          <a:bodyPr/>
          <a:lstStyle/>
          <a:p>
            <a:fld id="{889B4D5A-E8B3-44BA-BFEC-DD5BD8C06E00}" type="datetimeFigureOut">
              <a:rPr lang="en-GB" smtClean="0"/>
              <a:t>23/11/2022</a:t>
            </a:fld>
            <a:endParaRPr lang="en-GB"/>
          </a:p>
        </p:txBody>
      </p:sp>
      <p:sp>
        <p:nvSpPr>
          <p:cNvPr id="3" name="Footer Placeholder 2">
            <a:extLst>
              <a:ext uri="{FF2B5EF4-FFF2-40B4-BE49-F238E27FC236}">
                <a16:creationId xmlns:a16="http://schemas.microsoft.com/office/drawing/2014/main" id="{2908B727-037D-478A-B374-EC0BB663D7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FA6421C-F569-41DF-B400-11DC92135EBE}"/>
              </a:ext>
            </a:extLst>
          </p:cNvPr>
          <p:cNvSpPr>
            <a:spLocks noGrp="1"/>
          </p:cNvSpPr>
          <p:nvPr>
            <p:ph type="sldNum" sz="quarter" idx="12"/>
          </p:nvPr>
        </p:nvSpPr>
        <p:spPr/>
        <p:txBody>
          <a:bodyPr/>
          <a:lstStyle/>
          <a:p>
            <a:fld id="{34E71670-73EE-4790-85DC-90DFFE6C6004}" type="slidenum">
              <a:rPr lang="en-GB" smtClean="0"/>
              <a:t>‹#›</a:t>
            </a:fld>
            <a:endParaRPr lang="en-GB"/>
          </a:p>
        </p:txBody>
      </p:sp>
    </p:spTree>
    <p:extLst>
      <p:ext uri="{BB962C8B-B14F-4D97-AF65-F5344CB8AC3E}">
        <p14:creationId xmlns:p14="http://schemas.microsoft.com/office/powerpoint/2010/main" val="40780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17915-1E5C-4506-BAA1-96EBA1F8FB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65DD51-5777-49FB-B818-C3E9750FEB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FE9102-09A3-4390-90B8-8D04F8633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EA37F0-39D5-40F6-8FAC-587AD921E035}"/>
              </a:ext>
            </a:extLst>
          </p:cNvPr>
          <p:cNvSpPr>
            <a:spLocks noGrp="1"/>
          </p:cNvSpPr>
          <p:nvPr>
            <p:ph type="dt" sz="half" idx="10"/>
          </p:nvPr>
        </p:nvSpPr>
        <p:spPr/>
        <p:txBody>
          <a:bodyPr/>
          <a:lstStyle/>
          <a:p>
            <a:fld id="{889B4D5A-E8B3-44BA-BFEC-DD5BD8C06E00}" type="datetimeFigureOut">
              <a:rPr lang="en-GB" smtClean="0"/>
              <a:t>23/11/2022</a:t>
            </a:fld>
            <a:endParaRPr lang="en-GB"/>
          </a:p>
        </p:txBody>
      </p:sp>
      <p:sp>
        <p:nvSpPr>
          <p:cNvPr id="6" name="Footer Placeholder 5">
            <a:extLst>
              <a:ext uri="{FF2B5EF4-FFF2-40B4-BE49-F238E27FC236}">
                <a16:creationId xmlns:a16="http://schemas.microsoft.com/office/drawing/2014/main" id="{41E9CF98-B781-4AB8-89F0-526075C95B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340B2E-D3E3-4127-834B-4F485B49A987}"/>
              </a:ext>
            </a:extLst>
          </p:cNvPr>
          <p:cNvSpPr>
            <a:spLocks noGrp="1"/>
          </p:cNvSpPr>
          <p:nvPr>
            <p:ph type="sldNum" sz="quarter" idx="12"/>
          </p:nvPr>
        </p:nvSpPr>
        <p:spPr/>
        <p:txBody>
          <a:bodyPr/>
          <a:lstStyle/>
          <a:p>
            <a:fld id="{34E71670-73EE-4790-85DC-90DFFE6C6004}" type="slidenum">
              <a:rPr lang="en-GB" smtClean="0"/>
              <a:t>‹#›</a:t>
            </a:fld>
            <a:endParaRPr lang="en-GB"/>
          </a:p>
        </p:txBody>
      </p:sp>
    </p:spTree>
    <p:extLst>
      <p:ext uri="{BB962C8B-B14F-4D97-AF65-F5344CB8AC3E}">
        <p14:creationId xmlns:p14="http://schemas.microsoft.com/office/powerpoint/2010/main" val="1368395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78A01-0246-4B4C-B798-453EB9C7E4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FE9406F-AD66-4D57-A5D1-AA47F007F1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350C74F-D987-4CF6-925E-E1589D46C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0C3C14-D808-4031-8754-E9ADE2E8726F}"/>
              </a:ext>
            </a:extLst>
          </p:cNvPr>
          <p:cNvSpPr>
            <a:spLocks noGrp="1"/>
          </p:cNvSpPr>
          <p:nvPr>
            <p:ph type="dt" sz="half" idx="10"/>
          </p:nvPr>
        </p:nvSpPr>
        <p:spPr/>
        <p:txBody>
          <a:bodyPr/>
          <a:lstStyle/>
          <a:p>
            <a:fld id="{889B4D5A-E8B3-44BA-BFEC-DD5BD8C06E00}" type="datetimeFigureOut">
              <a:rPr lang="en-GB" smtClean="0"/>
              <a:t>23/11/2022</a:t>
            </a:fld>
            <a:endParaRPr lang="en-GB"/>
          </a:p>
        </p:txBody>
      </p:sp>
      <p:sp>
        <p:nvSpPr>
          <p:cNvPr id="6" name="Footer Placeholder 5">
            <a:extLst>
              <a:ext uri="{FF2B5EF4-FFF2-40B4-BE49-F238E27FC236}">
                <a16:creationId xmlns:a16="http://schemas.microsoft.com/office/drawing/2014/main" id="{ECE32E66-86C3-461D-A976-DC0C4611B0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43AD81-F80B-4EB1-8D8E-3E0B489AC5A2}"/>
              </a:ext>
            </a:extLst>
          </p:cNvPr>
          <p:cNvSpPr>
            <a:spLocks noGrp="1"/>
          </p:cNvSpPr>
          <p:nvPr>
            <p:ph type="sldNum" sz="quarter" idx="12"/>
          </p:nvPr>
        </p:nvSpPr>
        <p:spPr/>
        <p:txBody>
          <a:bodyPr/>
          <a:lstStyle/>
          <a:p>
            <a:fld id="{34E71670-73EE-4790-85DC-90DFFE6C6004}" type="slidenum">
              <a:rPr lang="en-GB" smtClean="0"/>
              <a:t>‹#›</a:t>
            </a:fld>
            <a:endParaRPr lang="en-GB"/>
          </a:p>
        </p:txBody>
      </p:sp>
    </p:spTree>
    <p:extLst>
      <p:ext uri="{BB962C8B-B14F-4D97-AF65-F5344CB8AC3E}">
        <p14:creationId xmlns:p14="http://schemas.microsoft.com/office/powerpoint/2010/main" val="976333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18" Type="http://schemas.openxmlformats.org/officeDocument/2006/relationships/image" Target="../media/image2.e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oleObject" Target="../embeddings/oleObject1.bin"/><Relationship Id="rId2" Type="http://schemas.openxmlformats.org/officeDocument/2006/relationships/slideLayout" Target="../slideLayouts/slideLayout16.xml"/><Relationship Id="rId16" Type="http://schemas.openxmlformats.org/officeDocument/2006/relationships/tags" Target="../tags/tag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ags" Target="../tags/tag1.xml"/><Relationship Id="rId10" Type="http://schemas.openxmlformats.org/officeDocument/2006/relationships/slideLayout" Target="../slideLayouts/slideLayout24.xml"/><Relationship Id="rId19" Type="http://schemas.openxmlformats.org/officeDocument/2006/relationships/image" Target="../media/image3.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3.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4.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80A135-EC6F-489D-A3E6-1DE74E1B83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2B908D-A4F2-4D85-8CCD-F8A748993B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184F52-DB5D-4C3D-8679-A41C30E515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B4D5A-E8B3-44BA-BFEC-DD5BD8C06E00}" type="datetimeFigureOut">
              <a:rPr lang="en-GB" smtClean="0"/>
              <a:t>23/11/2022</a:t>
            </a:fld>
            <a:endParaRPr lang="en-GB"/>
          </a:p>
        </p:txBody>
      </p:sp>
      <p:sp>
        <p:nvSpPr>
          <p:cNvPr id="5" name="Footer Placeholder 4">
            <a:extLst>
              <a:ext uri="{FF2B5EF4-FFF2-40B4-BE49-F238E27FC236}">
                <a16:creationId xmlns:a16="http://schemas.microsoft.com/office/drawing/2014/main" id="{F5BC660E-8B1F-45C9-96E0-1645D36F54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3A6029A-5230-461F-813F-B75BDD90B7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E71670-73EE-4790-85DC-90DFFE6C6004}" type="slidenum">
              <a:rPr lang="en-GB" smtClean="0"/>
              <a:t>‹#›</a:t>
            </a:fld>
            <a:endParaRPr lang="en-GB"/>
          </a:p>
        </p:txBody>
      </p:sp>
    </p:spTree>
    <p:extLst>
      <p:ext uri="{BB962C8B-B14F-4D97-AF65-F5344CB8AC3E}">
        <p14:creationId xmlns:p14="http://schemas.microsoft.com/office/powerpoint/2010/main" val="1366439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5"/>
            </p:custDataLst>
          </p:nvPr>
        </p:nvGraphicFramePr>
        <p:xfrm>
          <a:off x="1976" y="1598"/>
          <a:ext cx="1953" cy="1587"/>
        </p:xfrm>
        <a:graphic>
          <a:graphicData uri="http://schemas.openxmlformats.org/presentationml/2006/ole">
            <mc:AlternateContent xmlns:mc="http://schemas.openxmlformats.org/markup-compatibility/2006">
              <mc:Choice xmlns:v="urn:schemas-microsoft-com:vml" Requires="v">
                <p:oleObj spid="_x0000_s1027" name="think-cell Slide" r:id="rId17" imgW="360" imgH="360" progId="TCLayout.ActiveDocument.1">
                  <p:embed/>
                </p:oleObj>
              </mc:Choice>
              <mc:Fallback>
                <p:oleObj name="think-cell Slide" r:id="rId17" imgW="360" imgH="360" progId="TCLayout.ActiveDocument.1">
                  <p:embed/>
                  <p:pic>
                    <p:nvPicPr>
                      <p:cNvPr id="16" name="Object 15"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76" y="1598"/>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4FFA52BF-B1B5-45FB-8D06-66A9CB92F496}"/>
              </a:ext>
            </a:extLst>
          </p:cNvPr>
          <p:cNvSpPr/>
          <p:nvPr userDrawn="1">
            <p:custDataLst>
              <p:tags r:id="rId16"/>
            </p:custDataLst>
          </p:nvPr>
        </p:nvSpPr>
        <p:spPr bwMode="auto">
          <a:xfrm>
            <a:off x="0" y="0"/>
            <a:ext cx="211667" cy="158750"/>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ctr" defTabSz="889000" rtl="0" eaLnBrk="1" fontAlgn="base" latinLnBrk="0" hangingPunct="1">
              <a:lnSpc>
                <a:spcPct val="100000"/>
              </a:lnSpc>
              <a:spcBef>
                <a:spcPct val="0"/>
              </a:spcBef>
              <a:spcAft>
                <a:spcPct val="0"/>
              </a:spcAft>
            </a:pPr>
            <a:endParaRPr kumimoji="0" lang="en-GB" sz="1800" b="1" i="0" u="none" strike="noStrike" cap="none" normalizeH="0" baseline="0">
              <a:solidFill>
                <a:schemeClr val="tx1"/>
              </a:solidFill>
              <a:effectLst/>
              <a:latin typeface="Arial" panose="020B0604020202020204" pitchFamily="34" charset="0"/>
              <a:ea typeface="+mj-ea"/>
              <a:cs typeface="+mj-cs"/>
              <a:sym typeface="Arial" panose="020B0604020202020204" pitchFamily="34" charset="0"/>
            </a:endParaRPr>
          </a:p>
        </p:txBody>
      </p:sp>
      <p:sp>
        <p:nvSpPr>
          <p:cNvPr id="1026" name="Rectangle 2"/>
          <p:cNvSpPr>
            <a:spLocks noGrp="1" noChangeArrowheads="1"/>
          </p:cNvSpPr>
          <p:nvPr>
            <p:ph type="title"/>
          </p:nvPr>
        </p:nvSpPr>
        <p:spPr bwMode="auto">
          <a:xfrm>
            <a:off x="579987" y="163513"/>
            <a:ext cx="10301796" cy="831850"/>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p>
            <a:pPr lvl="0"/>
            <a:r>
              <a:rPr lang="en-GB"/>
              <a:t>Slide title</a:t>
            </a:r>
          </a:p>
        </p:txBody>
      </p:sp>
      <p:sp>
        <p:nvSpPr>
          <p:cNvPr id="1034" name="Rectangle 10"/>
          <p:cNvSpPr>
            <a:spLocks noGrp="1" noChangeArrowheads="1"/>
          </p:cNvSpPr>
          <p:nvPr>
            <p:ph type="body" idx="1"/>
          </p:nvPr>
        </p:nvSpPr>
        <p:spPr bwMode="auto">
          <a:xfrm>
            <a:off x="579969" y="1509714"/>
            <a:ext cx="11032067" cy="46132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a:t>Body text</a:t>
            </a:r>
          </a:p>
          <a:p>
            <a:pPr lvl="1"/>
            <a:r>
              <a:rPr lang="en-GB"/>
              <a:t>First level</a:t>
            </a:r>
          </a:p>
          <a:p>
            <a:pPr lvl="2"/>
            <a:r>
              <a:rPr lang="en-GB"/>
              <a:t>Second level</a:t>
            </a:r>
          </a:p>
          <a:p>
            <a:pPr lvl="3"/>
            <a:r>
              <a:rPr lang="en-GB"/>
              <a:t>Third level</a:t>
            </a:r>
          </a:p>
          <a:p>
            <a:pPr lvl="4"/>
            <a:r>
              <a:rPr lang="en-GB"/>
              <a:t>Quotation level</a:t>
            </a:r>
          </a:p>
        </p:txBody>
      </p:sp>
      <p:sp>
        <p:nvSpPr>
          <p:cNvPr id="1036" name="Text Box 12"/>
          <p:cNvSpPr txBox="1">
            <a:spLocks noChangeArrowheads="1"/>
          </p:cNvSpPr>
          <p:nvPr/>
        </p:nvSpPr>
        <p:spPr bwMode="auto">
          <a:xfrm>
            <a:off x="11385552" y="6675438"/>
            <a:ext cx="234949" cy="131762"/>
          </a:xfrm>
          <a:prstGeom prst="rect">
            <a:avLst/>
          </a:prstGeom>
          <a:noFill/>
          <a:ln w="9525" algn="ctr">
            <a:noFill/>
            <a:miter lim="800000"/>
            <a:headEnd/>
            <a:tailEnd/>
          </a:ln>
          <a:effectLst/>
        </p:spPr>
        <p:txBody>
          <a:bodyPr wrap="none" lIns="0" tIns="0" rIns="0" bIns="0"/>
          <a:lstStyle/>
          <a:p>
            <a:pPr algn="r" defTabSz="666734" fontAlgn="base">
              <a:spcBef>
                <a:spcPct val="0"/>
              </a:spcBef>
            </a:pPr>
            <a:fld id="{0AAE6F06-DF1F-4AFE-8A52-B806E3E9D437}" type="slidenum">
              <a:rPr lang="en-GB" sz="675">
                <a:solidFill>
                  <a:srgbClr val="0072C6"/>
                </a:solidFill>
              </a:rPr>
              <a:pPr algn="r" defTabSz="666734" fontAlgn="base">
                <a:spcBef>
                  <a:spcPct val="0"/>
                </a:spcBef>
              </a:pPr>
              <a:t>‹#›</a:t>
            </a:fld>
            <a:endParaRPr lang="en-GB" sz="675">
              <a:solidFill>
                <a:srgbClr val="0072C6"/>
              </a:solidFill>
            </a:endParaRPr>
          </a:p>
        </p:txBody>
      </p:sp>
      <p:pic>
        <p:nvPicPr>
          <p:cNvPr id="9" name="Picture 8" descr="logo-a5.png"/>
          <p:cNvPicPr>
            <a:picLocks noChangeAspect="1"/>
          </p:cNvPicPr>
          <p:nvPr userDrawn="1"/>
        </p:nvPicPr>
        <p:blipFill rotWithShape="1">
          <a:blip r:embed="rId19" cstate="print">
            <a:extLst>
              <a:ext uri="{28A0092B-C50C-407E-A947-70E740481C1C}">
                <a14:useLocalDpi xmlns:a14="http://schemas.microsoft.com/office/drawing/2010/main" val="0"/>
              </a:ext>
            </a:extLst>
          </a:blip>
          <a:srcRect l="20567" t="1" b="46429"/>
          <a:stretch/>
        </p:blipFill>
        <p:spPr>
          <a:xfrm>
            <a:off x="11192081" y="279909"/>
            <a:ext cx="798599" cy="272679"/>
          </a:xfrm>
          <a:prstGeom prst="rect">
            <a:avLst/>
          </a:prstGeom>
        </p:spPr>
      </p:pic>
      <p:sp>
        <p:nvSpPr>
          <p:cNvPr id="10" name="Date Placeholder 3"/>
          <p:cNvSpPr txBox="1">
            <a:spLocks/>
          </p:cNvSpPr>
          <p:nvPr/>
        </p:nvSpPr>
        <p:spPr>
          <a:xfrm>
            <a:off x="562708" y="6651692"/>
            <a:ext cx="981038" cy="126958"/>
          </a:xfrm>
          <a:prstGeom prst="rect">
            <a:avLst/>
          </a:prstGeom>
        </p:spPr>
        <p:txBody>
          <a:bodyPr vert="horz" wrap="none" lIns="0" tIns="0" rIns="0" bIns="0" rtlCol="0" anchor="ctr">
            <a:spAutoFit/>
          </a:bodyP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r>
              <a:rPr lang="en-GB" sz="825" noProof="1">
                <a:solidFill>
                  <a:srgbClr val="0072C6"/>
                </a:solidFill>
              </a:rPr>
              <a:t>www.england.nhs.uk</a:t>
            </a:r>
          </a:p>
        </p:txBody>
      </p:sp>
    </p:spTree>
    <p:extLst>
      <p:ext uri="{BB962C8B-B14F-4D97-AF65-F5344CB8AC3E}">
        <p14:creationId xmlns:p14="http://schemas.microsoft.com/office/powerpoint/2010/main" val="242391717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4" r:id="rId11"/>
    <p:sldLayoutId id="2147483755" r:id="rId12"/>
  </p:sldLayoutIdLst>
  <p:txStyles>
    <p:titleStyle>
      <a:lvl1pPr algn="l" defTabSz="666734" rtl="0" eaLnBrk="1" fontAlgn="base" hangingPunct="1">
        <a:spcBef>
          <a:spcPct val="0"/>
        </a:spcBef>
        <a:spcAft>
          <a:spcPct val="0"/>
        </a:spcAft>
        <a:defRPr sz="1800" b="1">
          <a:solidFill>
            <a:schemeClr val="tx2"/>
          </a:solidFill>
          <a:latin typeface="+mj-lt"/>
          <a:ea typeface="+mj-ea"/>
          <a:cs typeface="+mj-cs"/>
        </a:defRPr>
      </a:lvl1pPr>
      <a:lvl2pPr algn="l" defTabSz="666734" rtl="0" eaLnBrk="1" fontAlgn="base" hangingPunct="1">
        <a:spcBef>
          <a:spcPct val="0"/>
        </a:spcBef>
        <a:spcAft>
          <a:spcPct val="0"/>
        </a:spcAft>
        <a:defRPr sz="1800" b="1">
          <a:solidFill>
            <a:schemeClr val="tx2"/>
          </a:solidFill>
          <a:latin typeface="Trebuchet MS" pitchFamily="34" charset="0"/>
          <a:cs typeface="Arial" charset="0"/>
        </a:defRPr>
      </a:lvl2pPr>
      <a:lvl3pPr algn="l" defTabSz="666734" rtl="0" eaLnBrk="1" fontAlgn="base" hangingPunct="1">
        <a:spcBef>
          <a:spcPct val="0"/>
        </a:spcBef>
        <a:spcAft>
          <a:spcPct val="0"/>
        </a:spcAft>
        <a:defRPr sz="1800" b="1">
          <a:solidFill>
            <a:schemeClr val="tx2"/>
          </a:solidFill>
          <a:latin typeface="Trebuchet MS" pitchFamily="34" charset="0"/>
          <a:cs typeface="Arial" charset="0"/>
        </a:defRPr>
      </a:lvl3pPr>
      <a:lvl4pPr algn="l" defTabSz="666734" rtl="0" eaLnBrk="1" fontAlgn="base" hangingPunct="1">
        <a:spcBef>
          <a:spcPct val="0"/>
        </a:spcBef>
        <a:spcAft>
          <a:spcPct val="0"/>
        </a:spcAft>
        <a:defRPr sz="1800" b="1">
          <a:solidFill>
            <a:schemeClr val="tx2"/>
          </a:solidFill>
          <a:latin typeface="Trebuchet MS" pitchFamily="34" charset="0"/>
          <a:cs typeface="Arial" charset="0"/>
        </a:defRPr>
      </a:lvl4pPr>
      <a:lvl5pPr algn="l" defTabSz="666734" rtl="0" eaLnBrk="1" fontAlgn="base" hangingPunct="1">
        <a:spcBef>
          <a:spcPct val="0"/>
        </a:spcBef>
        <a:spcAft>
          <a:spcPct val="0"/>
        </a:spcAft>
        <a:defRPr sz="1800" b="1">
          <a:solidFill>
            <a:schemeClr val="tx2"/>
          </a:solidFill>
          <a:latin typeface="Trebuchet MS" pitchFamily="34" charset="0"/>
          <a:cs typeface="Arial" charset="0"/>
        </a:defRPr>
      </a:lvl5pPr>
      <a:lvl6pPr marL="342892" algn="l" defTabSz="666734" rtl="0" eaLnBrk="1" fontAlgn="base" hangingPunct="1">
        <a:spcBef>
          <a:spcPct val="0"/>
        </a:spcBef>
        <a:spcAft>
          <a:spcPct val="0"/>
        </a:spcAft>
        <a:defRPr sz="1800" b="1">
          <a:solidFill>
            <a:schemeClr val="tx2"/>
          </a:solidFill>
          <a:latin typeface="Trebuchet MS" pitchFamily="34" charset="0"/>
          <a:cs typeface="Arial" charset="0"/>
        </a:defRPr>
      </a:lvl6pPr>
      <a:lvl7pPr marL="685783" algn="l" defTabSz="666734" rtl="0" eaLnBrk="1" fontAlgn="base" hangingPunct="1">
        <a:spcBef>
          <a:spcPct val="0"/>
        </a:spcBef>
        <a:spcAft>
          <a:spcPct val="0"/>
        </a:spcAft>
        <a:defRPr sz="1800" b="1">
          <a:solidFill>
            <a:schemeClr val="tx2"/>
          </a:solidFill>
          <a:latin typeface="Trebuchet MS" pitchFamily="34" charset="0"/>
          <a:cs typeface="Arial" charset="0"/>
        </a:defRPr>
      </a:lvl7pPr>
      <a:lvl8pPr marL="1028675" algn="l" defTabSz="666734" rtl="0" eaLnBrk="1" fontAlgn="base" hangingPunct="1">
        <a:spcBef>
          <a:spcPct val="0"/>
        </a:spcBef>
        <a:spcAft>
          <a:spcPct val="0"/>
        </a:spcAft>
        <a:defRPr sz="1800" b="1">
          <a:solidFill>
            <a:schemeClr val="tx2"/>
          </a:solidFill>
          <a:latin typeface="Trebuchet MS" pitchFamily="34" charset="0"/>
          <a:cs typeface="Arial" charset="0"/>
        </a:defRPr>
      </a:lvl8pPr>
      <a:lvl9pPr marL="1371566" algn="l" defTabSz="666734" rtl="0" eaLnBrk="1" fontAlgn="base" hangingPunct="1">
        <a:spcBef>
          <a:spcPct val="0"/>
        </a:spcBef>
        <a:spcAft>
          <a:spcPct val="0"/>
        </a:spcAft>
        <a:defRPr sz="1800" b="1">
          <a:solidFill>
            <a:schemeClr val="tx2"/>
          </a:solidFill>
          <a:latin typeface="Trebuchet MS" pitchFamily="34" charset="0"/>
          <a:cs typeface="Arial" charset="0"/>
        </a:defRPr>
      </a:lvl9pPr>
    </p:titleStyle>
    <p:bodyStyle>
      <a:lvl1pPr algn="l" defTabSz="666734" rtl="0" eaLnBrk="1" fontAlgn="base" hangingPunct="1">
        <a:spcBef>
          <a:spcPct val="20000"/>
        </a:spcBef>
        <a:spcAft>
          <a:spcPct val="0"/>
        </a:spcAft>
        <a:defRPr sz="1200" b="1">
          <a:solidFill>
            <a:schemeClr val="tx1"/>
          </a:solidFill>
          <a:latin typeface="+mn-lt"/>
          <a:ea typeface="+mn-ea"/>
          <a:cs typeface="+mn-cs"/>
        </a:defRPr>
      </a:lvl1pPr>
      <a:lvl2pPr marL="333367" indent="-166684" algn="l" defTabSz="666734" rtl="0" eaLnBrk="1" fontAlgn="base" hangingPunct="1">
        <a:spcBef>
          <a:spcPct val="20000"/>
        </a:spcBef>
        <a:spcAft>
          <a:spcPct val="0"/>
        </a:spcAft>
        <a:buClrTx/>
        <a:buChar char="•"/>
        <a:defRPr sz="1200">
          <a:solidFill>
            <a:schemeClr val="tx1"/>
          </a:solidFill>
          <a:latin typeface="+mn-lt"/>
          <a:cs typeface="+mn-cs"/>
        </a:defRPr>
      </a:lvl2pPr>
      <a:lvl3pPr marL="666734" indent="-166684" algn="l" defTabSz="666734" rtl="0" eaLnBrk="1" fontAlgn="base" hangingPunct="1">
        <a:spcBef>
          <a:spcPct val="20000"/>
        </a:spcBef>
        <a:spcAft>
          <a:spcPct val="0"/>
        </a:spcAft>
        <a:buClrTx/>
        <a:buFont typeface="Arial" panose="020B0604020202020204" pitchFamily="34" charset="0"/>
        <a:buChar char="•"/>
        <a:defRPr sz="1200">
          <a:solidFill>
            <a:schemeClr val="tx1"/>
          </a:solidFill>
          <a:latin typeface="+mn-lt"/>
          <a:cs typeface="+mn-cs"/>
        </a:defRPr>
      </a:lvl3pPr>
      <a:lvl4pPr marL="1003672" indent="-170256" algn="l" defTabSz="666734" rtl="0" eaLnBrk="1" fontAlgn="base" hangingPunct="1">
        <a:spcBef>
          <a:spcPct val="20000"/>
        </a:spcBef>
        <a:spcAft>
          <a:spcPct val="0"/>
        </a:spcAft>
        <a:buClrTx/>
        <a:buFont typeface="Trebuchet MS" pitchFamily="34" charset="0"/>
        <a:buChar char="–"/>
        <a:defRPr sz="1200">
          <a:solidFill>
            <a:schemeClr val="tx1"/>
          </a:solidFill>
          <a:latin typeface="+mn-lt"/>
          <a:cs typeface="+mn-cs"/>
        </a:defRPr>
      </a:lvl4pPr>
      <a:lvl5pPr marL="1498960" indent="-165493" algn="l" defTabSz="666734" rtl="0" eaLnBrk="1" fontAlgn="base" hangingPunct="1">
        <a:spcBef>
          <a:spcPct val="20000"/>
        </a:spcBef>
        <a:spcAft>
          <a:spcPct val="0"/>
        </a:spcAft>
        <a:buClrTx/>
        <a:buFont typeface="Trebuchet MS" pitchFamily="34" charset="0"/>
        <a:buChar char="–"/>
        <a:defRPr sz="1200">
          <a:solidFill>
            <a:schemeClr val="tx1"/>
          </a:solidFill>
          <a:latin typeface="+mn-lt"/>
          <a:cs typeface="+mn-cs"/>
        </a:defRPr>
      </a:lvl5pPr>
      <a:lvl6pPr marL="1841851" indent="-165493" algn="l" defTabSz="666734" rtl="0" eaLnBrk="1" fontAlgn="base" hangingPunct="1">
        <a:spcBef>
          <a:spcPct val="20000"/>
        </a:spcBef>
        <a:spcAft>
          <a:spcPct val="0"/>
        </a:spcAft>
        <a:buClr>
          <a:schemeClr val="tx2"/>
        </a:buClr>
        <a:buFont typeface="Trebuchet MS" pitchFamily="34" charset="0"/>
        <a:buChar char="–"/>
        <a:defRPr sz="1200">
          <a:solidFill>
            <a:schemeClr val="tx1"/>
          </a:solidFill>
          <a:latin typeface="+mn-lt"/>
          <a:cs typeface="+mn-cs"/>
        </a:defRPr>
      </a:lvl6pPr>
      <a:lvl7pPr marL="2184743" indent="-165493" algn="l" defTabSz="666734" rtl="0" eaLnBrk="1" fontAlgn="base" hangingPunct="1">
        <a:spcBef>
          <a:spcPct val="20000"/>
        </a:spcBef>
        <a:spcAft>
          <a:spcPct val="0"/>
        </a:spcAft>
        <a:buClr>
          <a:schemeClr val="tx2"/>
        </a:buClr>
        <a:buFont typeface="Trebuchet MS" pitchFamily="34" charset="0"/>
        <a:buChar char="–"/>
        <a:defRPr sz="1200">
          <a:solidFill>
            <a:schemeClr val="tx1"/>
          </a:solidFill>
          <a:latin typeface="+mn-lt"/>
          <a:cs typeface="+mn-cs"/>
        </a:defRPr>
      </a:lvl7pPr>
      <a:lvl8pPr marL="2527634" indent="-165493" algn="l" defTabSz="666734" rtl="0" eaLnBrk="1" fontAlgn="base" hangingPunct="1">
        <a:spcBef>
          <a:spcPct val="20000"/>
        </a:spcBef>
        <a:spcAft>
          <a:spcPct val="0"/>
        </a:spcAft>
        <a:buClr>
          <a:schemeClr val="tx2"/>
        </a:buClr>
        <a:buFont typeface="Trebuchet MS" pitchFamily="34" charset="0"/>
        <a:buChar char="–"/>
        <a:defRPr sz="1200">
          <a:solidFill>
            <a:schemeClr val="tx1"/>
          </a:solidFill>
          <a:latin typeface="+mn-lt"/>
          <a:cs typeface="+mn-cs"/>
        </a:defRPr>
      </a:lvl8pPr>
      <a:lvl9pPr marL="2870525" indent="-165493" algn="l" defTabSz="666734" rtl="0" eaLnBrk="1" fontAlgn="base" hangingPunct="1">
        <a:spcBef>
          <a:spcPct val="20000"/>
        </a:spcBef>
        <a:spcAft>
          <a:spcPct val="0"/>
        </a:spcAft>
        <a:buClr>
          <a:schemeClr val="tx2"/>
        </a:buClr>
        <a:buFont typeface="Trebuchet MS" pitchFamily="34" charset="0"/>
        <a:buChar char="–"/>
        <a:defRPr sz="1200">
          <a:solidFill>
            <a:schemeClr val="tx1"/>
          </a:solidFill>
          <a:latin typeface="+mn-lt"/>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23/11/2022</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55190853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41" r:id="rId3"/>
    <p:sldLayoutId id="2147483677" r:id="rId4"/>
    <p:sldLayoutId id="214748367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23/11/2022</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146573663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1392291973"/>
      </p:ext>
    </p:extLst>
  </p:cSld>
  <p:clrMap bg1="lt1" tx1="dk1" bg2="lt2" tx2="dk2" accent1="accent1" accent2="accent2" accent3="accent3" accent4="accent4" accent5="accent5" accent6="accent6" hlink="hlink" folHlink="folHlink"/>
  <p:sldLayoutIdLst>
    <p:sldLayoutId id="2147483763" r:id="rId1"/>
    <p:sldLayoutId id="2147483764"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8.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8" Type="http://schemas.openxmlformats.org/officeDocument/2006/relationships/hyperlink" Target="https://digital.nhs.uk/data-and-information/information-standards/information-standards-and-data-collections-including-extractions/publications-and-notifications/standards-and-collections/scci0034-snomed-ct" TargetMode="External"/><Relationship Id="rId13" Type="http://schemas.openxmlformats.org/officeDocument/2006/relationships/hyperlink" Target="https://future.nhs.uk/Improving_Mental_Health_Data/grouphome" TargetMode="External"/><Relationship Id="rId18" Type="http://schemas.openxmlformats.org/officeDocument/2006/relationships/hyperlink" Target="https://future.nhs.uk/CYPMHproductivity/view?objectId=21442416" TargetMode="External"/><Relationship Id="rId3" Type="http://schemas.openxmlformats.org/officeDocument/2006/relationships/hyperlink" Target="https://future.nhs.uk/MHOutcomes/view?objectID=55041829" TargetMode="External"/><Relationship Id="rId21" Type="http://schemas.openxmlformats.org/officeDocument/2006/relationships/hyperlink" Target="https://www.healthylondon.org/resource/honos/" TargetMode="External"/><Relationship Id="rId7" Type="http://schemas.openxmlformats.org/officeDocument/2006/relationships/hyperlink" Target="https://digital.nhs.uk/data-and-information/data-collections-and-data-sets/data-sets/mental-health-services-data-set/submit-data" TargetMode="External"/><Relationship Id="rId12" Type="http://schemas.openxmlformats.org/officeDocument/2006/relationships/hyperlink" Target="https://future.nhs.uk/MHOutcomes/" TargetMode="External"/><Relationship Id="rId17" Type="http://schemas.openxmlformats.org/officeDocument/2006/relationships/hyperlink" Target="https://future.nhs.uk/MHOutcomes/view?objectID=79476773" TargetMode="External"/><Relationship Id="rId2" Type="http://schemas.openxmlformats.org/officeDocument/2006/relationships/hyperlink" Target="https://www.corc.uk.net/media/1547/201705_cypiapt_usingclinicaloutcomesserviceimprovement.pdf" TargetMode="External"/><Relationship Id="rId16" Type="http://schemas.openxmlformats.org/officeDocument/2006/relationships/hyperlink" Target="https://future.nhs.uk/MHOutcomes/view?objectID=39523557" TargetMode="External"/><Relationship Id="rId20" Type="http://schemas.openxmlformats.org/officeDocument/2006/relationships/hyperlink" Target="https://www.healthylondon.org/resource/dialog/" TargetMode="External"/><Relationship Id="rId1" Type="http://schemas.openxmlformats.org/officeDocument/2006/relationships/slideLayout" Target="../slideLayouts/slideLayout28.xml"/><Relationship Id="rId6" Type="http://schemas.openxmlformats.org/officeDocument/2006/relationships/hyperlink" Target="https://digital.nhs.uk/data-and-information/data-collections-and-data-sets/data-sets/mental-health-services-data-set/tools-and-guidance" TargetMode="External"/><Relationship Id="rId11" Type="http://schemas.openxmlformats.org/officeDocument/2006/relationships/hyperlink" Target="https://www.future.nhs.uk/" TargetMode="External"/><Relationship Id="rId24" Type="http://schemas.openxmlformats.org/officeDocument/2006/relationships/hyperlink" Target="mailto:england.mhinfrastructure@nhs.net" TargetMode="External"/><Relationship Id="rId5" Type="http://schemas.openxmlformats.org/officeDocument/2006/relationships/hyperlink" Target="https://digital.nhs.uk/services/national-clinical-content-repository-copyright-licensing-service" TargetMode="External"/><Relationship Id="rId15" Type="http://schemas.openxmlformats.org/officeDocument/2006/relationships/hyperlink" Target="https://future.nhs.uk/MHOutcomes/view?objectID=79475685" TargetMode="External"/><Relationship Id="rId23" Type="http://schemas.openxmlformats.org/officeDocument/2006/relationships/hyperlink" Target="mailto:england.cyp-mentalhealth@nhs.net" TargetMode="External"/><Relationship Id="rId10" Type="http://schemas.openxmlformats.org/officeDocument/2006/relationships/hyperlink" Target="https://hscic.kahootz.com/connect.ti/t_c_home/view?objectID=17140528" TargetMode="External"/><Relationship Id="rId19" Type="http://schemas.openxmlformats.org/officeDocument/2006/relationships/hyperlink" Target="https://www.corc.uk.net/" TargetMode="External"/><Relationship Id="rId4" Type="http://schemas.openxmlformats.org/officeDocument/2006/relationships/hyperlink" Target="https://future.nhs.uk/MHOutcomes/view?objectID=16290832" TargetMode="External"/><Relationship Id="rId9" Type="http://schemas.openxmlformats.org/officeDocument/2006/relationships/hyperlink" Target="https://digital.nhs.uk/services/terminology-and-classifications/snomed-ct/implementation-in-mental-health" TargetMode="External"/><Relationship Id="rId14" Type="http://schemas.openxmlformats.org/officeDocument/2006/relationships/hyperlink" Target="https://future.nhs.uk/MHCQUIN/" TargetMode="External"/><Relationship Id="rId22" Type="http://schemas.openxmlformats.org/officeDocument/2006/relationships/hyperlink" Target="https://www.healthylondon.org/resource/clinical-outcomes-service-improvement-commissioners-guide/"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future.nhs.uk/MHOutcomes/view?objectID=15726960" TargetMode="External"/><Relationship Id="rId7" Type="http://schemas.openxmlformats.org/officeDocument/2006/relationships/image" Target="../media/image17.png"/><Relationship Id="rId2" Type="http://schemas.openxmlformats.org/officeDocument/2006/relationships/hyperlink" Target="https://future.nhs.uk/MHRH/grouphome" TargetMode="External"/><Relationship Id="rId1" Type="http://schemas.openxmlformats.org/officeDocument/2006/relationships/slideLayout" Target="../slideLayouts/slideLayout38.xml"/><Relationship Id="rId6" Type="http://schemas.openxmlformats.org/officeDocument/2006/relationships/hyperlink" Target="https://future.nhs.uk/MHCQUIN/view?objectId=21769744" TargetMode="External"/><Relationship Id="rId5" Type="http://schemas.openxmlformats.org/officeDocument/2006/relationships/hyperlink" Target="https://future.nhs.uk/Improving_Mental_Health_Data/view?objectID=16984912" TargetMode="External"/><Relationship Id="rId10" Type="http://schemas.openxmlformats.org/officeDocument/2006/relationships/image" Target="../media/image19.png"/><Relationship Id="rId4" Type="http://schemas.openxmlformats.org/officeDocument/2006/relationships/hyperlink" Target="https://future.nhs.uk/MHRH/view?objectID=26390480" TargetMode="External"/><Relationship Id="rId9" Type="http://schemas.openxmlformats.org/officeDocument/2006/relationships/hyperlink" Target="https://digital.nhs.uk/data-and-information/publications/statistical/mental-health-services-monthly-statistics/performance-april-provisional-may-2021"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future.nhs.uk/MHOutcomes/view?objectID=31581840" TargetMode="External"/><Relationship Id="rId7" Type="http://schemas.openxmlformats.org/officeDocument/2006/relationships/image" Target="../media/image21.png"/><Relationship Id="rId2" Type="http://schemas.openxmlformats.org/officeDocument/2006/relationships/hyperlink" Target="https://future.nhs.uk/MHOutcomes/view?objectID=31388784" TargetMode="External"/><Relationship Id="rId1" Type="http://schemas.openxmlformats.org/officeDocument/2006/relationships/slideLayout" Target="../slideLayouts/slideLayout28.xml"/><Relationship Id="rId6" Type="http://schemas.openxmlformats.org/officeDocument/2006/relationships/image" Target="../media/image20.png"/><Relationship Id="rId5" Type="http://schemas.openxmlformats.org/officeDocument/2006/relationships/hyperlink" Target="https://future.nhs.uk/MHOutcomes/view?objectID=108296581" TargetMode="External"/><Relationship Id="rId4" Type="http://schemas.openxmlformats.org/officeDocument/2006/relationships/hyperlink" Target="https://future.nhs.uk/MHOutcomes/view?objectID=118211909" TargetMode="External"/><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hyperlink" Target="https://future.nhs.uk/MHOutcomes/view?objectID=15726960" TargetMode="External"/><Relationship Id="rId2" Type="http://schemas.openxmlformats.org/officeDocument/2006/relationships/notesSlide" Target="../notesSlides/notesSlide5.xml"/><Relationship Id="rId1" Type="http://schemas.openxmlformats.org/officeDocument/2006/relationships/slideLayout" Target="../slideLayouts/slideLayout28.xml"/><Relationship Id="rId5" Type="http://schemas.openxmlformats.org/officeDocument/2006/relationships/hyperlink" Target="https://future.nhs.uk/MHCQUIN/view?objectID=34093392" TargetMode="External"/><Relationship Id="rId4" Type="http://schemas.openxmlformats.org/officeDocument/2006/relationships/hyperlink" Target="https://future.nhs.uk/MHRH/view?objectID=2639048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37EB1C-558D-4DFE-9B46-95B5348AEBC0}"/>
              </a:ext>
            </a:extLst>
          </p:cNvPr>
          <p:cNvSpPr>
            <a:spLocks noGrp="1"/>
          </p:cNvSpPr>
          <p:nvPr>
            <p:ph type="ctrTitle"/>
          </p:nvPr>
        </p:nvSpPr>
        <p:spPr>
          <a:xfrm>
            <a:off x="854765" y="1695636"/>
            <a:ext cx="10242322" cy="3114902"/>
          </a:xfrm>
        </p:spPr>
        <p:txBody>
          <a:bodyPr>
            <a:noAutofit/>
          </a:bodyPr>
          <a:lstStyle/>
          <a:p>
            <a:pPr>
              <a:lnSpc>
                <a:spcPct val="100000"/>
              </a:lnSpc>
            </a:pPr>
            <a:r>
              <a:rPr lang="en-GB" sz="4400" dirty="0">
                <a:solidFill>
                  <a:srgbClr val="0070C0"/>
                </a:solidFill>
                <a:latin typeface="Arial"/>
                <a:cs typeface="Arial"/>
              </a:rPr>
              <a:t>CYPMH Outcomes Digital Discovery</a:t>
            </a:r>
            <a:br>
              <a:rPr lang="en-GB" sz="4400" dirty="0">
                <a:latin typeface="Arial"/>
                <a:cs typeface="Arial"/>
              </a:rPr>
            </a:br>
            <a:br>
              <a:rPr lang="en-GB" sz="4400" dirty="0">
                <a:latin typeface="Arial"/>
                <a:cs typeface="Arial"/>
              </a:rPr>
            </a:br>
            <a:r>
              <a:rPr lang="en-GB" sz="1400" b="1" dirty="0">
                <a:latin typeface="Arial"/>
                <a:cs typeface="Arial"/>
              </a:rPr>
              <a:t>Aradhana Rana </a:t>
            </a:r>
            <a:r>
              <a:rPr lang="en-GB" sz="1400" dirty="0">
                <a:latin typeface="Arial"/>
                <a:cs typeface="Arial"/>
              </a:rPr>
              <a:t>(she/her), Programme Manager, Children and Young People’s MH team </a:t>
            </a:r>
            <a:br>
              <a:rPr lang="en-GB" sz="1400" dirty="0"/>
            </a:br>
            <a:r>
              <a:rPr lang="en-GB" sz="1400" b="1" dirty="0">
                <a:latin typeface="Arial"/>
                <a:cs typeface="Arial"/>
              </a:rPr>
              <a:t>Emma Storey </a:t>
            </a:r>
            <a:r>
              <a:rPr lang="en-GB" sz="1400" dirty="0">
                <a:latin typeface="Arial"/>
                <a:cs typeface="Arial"/>
              </a:rPr>
              <a:t>(she/her), Programme Manager, Digital MH team</a:t>
            </a:r>
            <a:br>
              <a:rPr lang="en-GB" sz="1400" dirty="0"/>
            </a:br>
            <a:r>
              <a:rPr lang="en-GB" sz="1400" dirty="0">
                <a:latin typeface="Arial"/>
                <a:cs typeface="Arial"/>
              </a:rPr>
              <a:t>NHS England </a:t>
            </a:r>
            <a:br>
              <a:rPr lang="en-GB" sz="1400" dirty="0"/>
            </a:br>
            <a:br>
              <a:rPr lang="en-GB" sz="1400" dirty="0">
                <a:latin typeface="Arial"/>
                <a:cs typeface="Arial"/>
              </a:rPr>
            </a:br>
            <a:br>
              <a:rPr lang="en-GB" sz="1400" dirty="0">
                <a:latin typeface="Arial"/>
                <a:cs typeface="Arial"/>
              </a:rPr>
            </a:br>
            <a:r>
              <a:rPr lang="en-GB" sz="1400" dirty="0">
                <a:latin typeface="Arial"/>
                <a:cs typeface="Arial"/>
              </a:rPr>
              <a:t>CORC Annual Conference</a:t>
            </a:r>
            <a:br>
              <a:rPr lang="en-GB" sz="1400" dirty="0"/>
            </a:br>
            <a:br>
              <a:rPr lang="en-GB" sz="1400" dirty="0"/>
            </a:br>
            <a:r>
              <a:rPr lang="en-GB" sz="1400" dirty="0">
                <a:latin typeface="Arial"/>
                <a:cs typeface="Arial"/>
              </a:rPr>
              <a:t>24</a:t>
            </a:r>
            <a:r>
              <a:rPr lang="en-GB" sz="1400" baseline="30000" dirty="0">
                <a:latin typeface="Arial"/>
                <a:cs typeface="Arial"/>
              </a:rPr>
              <a:t>th</a:t>
            </a:r>
            <a:r>
              <a:rPr lang="en-GB" sz="1400" dirty="0">
                <a:latin typeface="Arial"/>
                <a:cs typeface="Arial"/>
              </a:rPr>
              <a:t> November 2022</a:t>
            </a:r>
            <a:endParaRPr lang="en-GB" sz="1400" dirty="0">
              <a:solidFill>
                <a:srgbClr val="0070C0"/>
              </a:solidFill>
              <a:latin typeface="Arial"/>
              <a:cs typeface="Arial"/>
            </a:endParaRPr>
          </a:p>
        </p:txBody>
      </p:sp>
    </p:spTree>
    <p:extLst>
      <p:ext uri="{BB962C8B-B14F-4D97-AF65-F5344CB8AC3E}">
        <p14:creationId xmlns:p14="http://schemas.microsoft.com/office/powerpoint/2010/main" val="51730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4822C881-FC4A-498F-8DC8-D0491DDA2C38}"/>
              </a:ext>
            </a:extLst>
          </p:cNvPr>
          <p:cNvSpPr>
            <a:spLocks noGrp="1"/>
          </p:cNvSpPr>
          <p:nvPr>
            <p:ph type="title"/>
          </p:nvPr>
        </p:nvSpPr>
        <p:spPr>
          <a:xfrm>
            <a:off x="3204641" y="2353641"/>
            <a:ext cx="5843807" cy="2150719"/>
          </a:xfrm>
        </p:spPr>
        <p:txBody>
          <a:bodyPr vert="horz" lIns="91440" tIns="45720" rIns="91440" bIns="45720" rtlCol="0" anchor="ctr">
            <a:normAutofit/>
          </a:bodyPr>
          <a:lstStyle/>
          <a:p>
            <a:pPr algn="ctr"/>
            <a:r>
              <a:rPr lang="en-US" sz="2800"/>
              <a:t>Part 2: </a:t>
            </a:r>
            <a:r>
              <a:rPr lang="en-GB" sz="2800"/>
              <a:t>CYP MH Outcomes Digital Discovery</a:t>
            </a:r>
            <a:endParaRPr lang="en-US" sz="2800"/>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67825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206D08-F7BE-4000-9D99-15E80485E341}"/>
              </a:ext>
            </a:extLst>
          </p:cNvPr>
          <p:cNvSpPr>
            <a:spLocks noGrp="1"/>
          </p:cNvSpPr>
          <p:nvPr>
            <p:ph type="title"/>
          </p:nvPr>
        </p:nvSpPr>
        <p:spPr>
          <a:xfrm>
            <a:off x="158610" y="113809"/>
            <a:ext cx="10124936" cy="1120759"/>
          </a:xfrm>
        </p:spPr>
        <p:txBody>
          <a:bodyPr>
            <a:noAutofit/>
          </a:bodyPr>
          <a:lstStyle/>
          <a:p>
            <a:r>
              <a:rPr lang="en-GB"/>
              <a:t>Using service design to improve the use of </a:t>
            </a:r>
            <a:r>
              <a:rPr lang="en-US"/>
              <a:t>collection and reporting and flowing of outcome measures to the national Mental Health Services Dataset (MHSDS) ​</a:t>
            </a:r>
            <a:endParaRPr lang="en-GB"/>
          </a:p>
        </p:txBody>
      </p:sp>
      <p:sp>
        <p:nvSpPr>
          <p:cNvPr id="5" name="Content Placeholder 4">
            <a:extLst>
              <a:ext uri="{FF2B5EF4-FFF2-40B4-BE49-F238E27FC236}">
                <a16:creationId xmlns:a16="http://schemas.microsoft.com/office/drawing/2014/main" id="{86CA9AE5-4DE8-4905-B7D9-4FE01BAEE37F}"/>
              </a:ext>
            </a:extLst>
          </p:cNvPr>
          <p:cNvSpPr>
            <a:spLocks noGrp="1"/>
          </p:cNvSpPr>
          <p:nvPr>
            <p:ph sz="quarter" idx="10"/>
          </p:nvPr>
        </p:nvSpPr>
        <p:spPr>
          <a:xfrm>
            <a:off x="499073" y="1432873"/>
            <a:ext cx="10641498" cy="4986781"/>
          </a:xfrm>
        </p:spPr>
        <p:txBody>
          <a:bodyPr>
            <a:normAutofit/>
          </a:bodyPr>
          <a:lstStyle/>
          <a:p>
            <a:pPr marL="0" indent="0" fontAlgn="base">
              <a:buNone/>
            </a:pPr>
            <a:r>
              <a:rPr lang="en-US" sz="1800"/>
              <a:t>In 2021 the National NHS England and Improvement (NHSE&amp;I) Digital and CYPMH teams collaborated to seek to improve the use of outcome measures within CYPMH. </a:t>
            </a:r>
          </a:p>
          <a:p>
            <a:pPr marL="0" indent="0" fontAlgn="base">
              <a:buNone/>
            </a:pPr>
            <a:r>
              <a:rPr lang="en-GB" sz="1800"/>
              <a:t>The aim of the project was to </a:t>
            </a:r>
            <a:r>
              <a:rPr lang="en-GB" sz="1800" b="1"/>
              <a:t>accelerate transformation activity at the local level using patient-centred design methods </a:t>
            </a:r>
            <a:r>
              <a:rPr lang="en-GB" sz="1800"/>
              <a:t>by supporting local sites to effectively solve key high priority LTP challenges in their services and design effective services using the following methods:</a:t>
            </a:r>
          </a:p>
          <a:p>
            <a:pPr marL="0" indent="0" fontAlgn="base">
              <a:buNone/>
            </a:pPr>
            <a:r>
              <a:rPr lang="en-GB" sz="1800"/>
              <a:t> ​</a:t>
            </a:r>
          </a:p>
          <a:p>
            <a:pPr lvl="1" fontAlgn="base"/>
            <a:r>
              <a:rPr lang="en-GB" sz="1800"/>
              <a:t>Train sites in principles of </a:t>
            </a:r>
            <a:r>
              <a:rPr lang="en-GB" sz="1800" b="1"/>
              <a:t>user centred design and co-production </a:t>
            </a:r>
            <a:r>
              <a:rPr lang="en-GB" sz="1800"/>
              <a:t>(blended model that supports patient-centred transformation)</a:t>
            </a:r>
            <a:r>
              <a:rPr lang="en-US" sz="1800"/>
              <a:t>​</a:t>
            </a:r>
          </a:p>
          <a:p>
            <a:pPr lvl="1" fontAlgn="base"/>
            <a:r>
              <a:rPr lang="en-GB" sz="1800"/>
              <a:t>Sites are supported with both </a:t>
            </a:r>
            <a:r>
              <a:rPr lang="en-GB" sz="1800" b="1"/>
              <a:t>funding and the provision of service design specialists </a:t>
            </a:r>
            <a:r>
              <a:rPr lang="en-GB" sz="1800"/>
              <a:t>to complete discovery and testing phases of a project with funding and design specialists</a:t>
            </a:r>
            <a:br>
              <a:rPr lang="en-US"/>
            </a:br>
            <a:endParaRPr lang="en-US"/>
          </a:p>
        </p:txBody>
      </p:sp>
      <p:sp>
        <p:nvSpPr>
          <p:cNvPr id="2" name="TextBox 1">
            <a:extLst>
              <a:ext uri="{FF2B5EF4-FFF2-40B4-BE49-F238E27FC236}">
                <a16:creationId xmlns:a16="http://schemas.microsoft.com/office/drawing/2014/main" id="{E8236102-CC9B-4E56-90A7-9AB7045E6466}"/>
              </a:ext>
            </a:extLst>
          </p:cNvPr>
          <p:cNvSpPr txBox="1"/>
          <p:nvPr/>
        </p:nvSpPr>
        <p:spPr>
          <a:xfrm>
            <a:off x="499073" y="4824962"/>
            <a:ext cx="11010507" cy="1200329"/>
          </a:xfrm>
          <a:prstGeom prst="rect">
            <a:avLst/>
          </a:prstGeom>
          <a:solidFill>
            <a:srgbClr val="005EB8"/>
          </a:solidFill>
        </p:spPr>
        <p:txBody>
          <a:bodyPr wrap="square" rtlCol="0">
            <a:spAutoFit/>
          </a:bodyPr>
          <a:lstStyle/>
          <a:p>
            <a:r>
              <a:rPr lang="en-US">
                <a:solidFill>
                  <a:schemeClr val="bg1"/>
                </a:solidFill>
                <a:latin typeface="Arial" panose="020B0604020202020204" pitchFamily="34" charset="0"/>
                <a:cs typeface="Arial" panose="020B0604020202020204" pitchFamily="34" charset="0"/>
              </a:rPr>
              <a:t>The focus for these sites is to support NHSE&amp;I’s ambition that outcome measures are routinely used in clinical sessions to help measure the quality and effectiveness of treatment and interventions. Project proposals from local areas are encouraged to look at how the clinical utility or the collection and reporting of outcome measures could be improved within CYPMH services.​</a:t>
            </a:r>
            <a:endParaRPr lang="en-US">
              <a:solidFill>
                <a:schemeClr val="bg1"/>
              </a:solidFill>
            </a:endParaRPr>
          </a:p>
        </p:txBody>
      </p:sp>
    </p:spTree>
    <p:extLst>
      <p:ext uri="{BB962C8B-B14F-4D97-AF65-F5344CB8AC3E}">
        <p14:creationId xmlns:p14="http://schemas.microsoft.com/office/powerpoint/2010/main" val="3768115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206D08-F7BE-4000-9D99-15E80485E341}"/>
              </a:ext>
            </a:extLst>
          </p:cNvPr>
          <p:cNvSpPr>
            <a:spLocks noGrp="1"/>
          </p:cNvSpPr>
          <p:nvPr>
            <p:ph type="title"/>
          </p:nvPr>
        </p:nvSpPr>
        <p:spPr>
          <a:xfrm>
            <a:off x="150280" y="191289"/>
            <a:ext cx="10733743" cy="1120759"/>
          </a:xfrm>
        </p:spPr>
        <p:txBody>
          <a:bodyPr>
            <a:normAutofit/>
          </a:bodyPr>
          <a:lstStyle/>
          <a:p>
            <a:r>
              <a:rPr lang="en-GB" b="1"/>
              <a:t>How might we…</a:t>
            </a:r>
            <a:r>
              <a:rPr lang="en-US">
                <a:latin typeface="Arial"/>
                <a:ea typeface="Arial"/>
                <a:cs typeface="Arial"/>
                <a:sym typeface="Arial"/>
              </a:rPr>
              <a:t> </a:t>
            </a:r>
            <a:r>
              <a:rPr lang="en-US" b="1">
                <a:latin typeface="Arial"/>
                <a:ea typeface="Arial"/>
                <a:cs typeface="Arial"/>
                <a:sym typeface="Arial"/>
              </a:rPr>
              <a:t>improve the </a:t>
            </a:r>
            <a:r>
              <a:rPr lang="en-US" b="1" err="1">
                <a:latin typeface="Arial"/>
                <a:ea typeface="Arial"/>
                <a:cs typeface="Arial"/>
                <a:sym typeface="Arial"/>
              </a:rPr>
              <a:t>utilisation</a:t>
            </a:r>
            <a:r>
              <a:rPr lang="en-US" b="1">
                <a:latin typeface="Arial"/>
                <a:ea typeface="Arial"/>
                <a:cs typeface="Arial"/>
                <a:sym typeface="Arial"/>
              </a:rPr>
              <a:t> of routine </a:t>
            </a:r>
            <a:r>
              <a:rPr lang="en-US" b="1">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outcome measures?</a:t>
            </a:r>
            <a:r>
              <a:rPr lang="en-US">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 </a:t>
            </a:r>
            <a:br>
              <a:rPr lang="en-US">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br>
            <a:r>
              <a:rPr lang="en-US">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Over 12 weeks the local sites completed discovery work into this problem statement:</a:t>
            </a:r>
            <a:endParaRPr lang="en-GB"/>
          </a:p>
        </p:txBody>
      </p:sp>
      <p:grpSp>
        <p:nvGrpSpPr>
          <p:cNvPr id="27" name="Google Shape;1571;g125bdbc2a5c_0_6">
            <a:extLst>
              <a:ext uri="{FF2B5EF4-FFF2-40B4-BE49-F238E27FC236}">
                <a16:creationId xmlns:a16="http://schemas.microsoft.com/office/drawing/2014/main" id="{27106E9A-BA04-461A-B334-453E0B679848}"/>
              </a:ext>
            </a:extLst>
          </p:cNvPr>
          <p:cNvGrpSpPr/>
          <p:nvPr/>
        </p:nvGrpSpPr>
        <p:grpSpPr>
          <a:xfrm>
            <a:off x="418713" y="1408730"/>
            <a:ext cx="3314999" cy="2499989"/>
            <a:chOff x="886500" y="4014300"/>
            <a:chExt cx="3510900" cy="3887699"/>
          </a:xfrm>
        </p:grpSpPr>
        <p:sp>
          <p:nvSpPr>
            <p:cNvPr id="28" name="Google Shape;1572;g125bdbc2a5c_0_6">
              <a:extLst>
                <a:ext uri="{FF2B5EF4-FFF2-40B4-BE49-F238E27FC236}">
                  <a16:creationId xmlns:a16="http://schemas.microsoft.com/office/drawing/2014/main" id="{89D461FF-7623-4F02-8BA1-D50F7BE3BB10}"/>
                </a:ext>
              </a:extLst>
            </p:cNvPr>
            <p:cNvSpPr/>
            <p:nvPr/>
          </p:nvSpPr>
          <p:spPr>
            <a:xfrm>
              <a:off x="886500" y="4996799"/>
              <a:ext cx="3510900" cy="2905200"/>
            </a:xfrm>
            <a:prstGeom prst="rect">
              <a:avLst/>
            </a:prstGeom>
            <a:solidFill>
              <a:srgbClr val="E8E8E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100" b="0" i="0" u="none" strike="noStrike" cap="none">
                  <a:latin typeface="Arial"/>
                  <a:ea typeface="Arial"/>
                  <a:cs typeface="Arial"/>
                  <a:sym typeface="Arial"/>
                </a:rPr>
                <a:t>Rapid low-fidelity ideas were developed and tested with clinicians. More </a:t>
              </a:r>
              <a:r>
                <a:rPr lang="en-US" sz="1100" b="0" i="0" u="none" strike="noStrike" cap="none" err="1">
                  <a:latin typeface="Arial"/>
                  <a:ea typeface="Arial"/>
                  <a:cs typeface="Arial"/>
                  <a:sym typeface="Arial"/>
                </a:rPr>
                <a:t>indepth</a:t>
              </a:r>
              <a:r>
                <a:rPr lang="en-US" sz="1100" b="0" i="0" u="none" strike="noStrike" cap="none">
                  <a:latin typeface="Arial"/>
                  <a:ea typeface="Arial"/>
                  <a:cs typeface="Arial"/>
                  <a:sym typeface="Arial"/>
                </a:rPr>
                <a:t> research was undertaken with CYP, parents and </a:t>
              </a:r>
              <a:r>
                <a:rPr lang="en-US" sz="1100" b="0" i="0" u="none" strike="noStrike" cap="none" err="1">
                  <a:latin typeface="Arial"/>
                  <a:ea typeface="Arial"/>
                  <a:cs typeface="Arial"/>
                  <a:sym typeface="Arial"/>
                </a:rPr>
                <a:t>carers</a:t>
              </a:r>
              <a:r>
                <a:rPr lang="en-US" sz="1100" b="0" i="0" u="none" strike="noStrike" cap="none">
                  <a:latin typeface="Arial"/>
                  <a:ea typeface="Arial"/>
                  <a:cs typeface="Arial"/>
                  <a:sym typeface="Arial"/>
                </a:rPr>
                <a:t>.  </a:t>
              </a:r>
              <a:endParaRPr sz="1100" b="0" i="0" u="none" strike="noStrike" cap="none">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100" b="0" i="0" u="none" strike="noStrike" cap="none">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100" b="0" i="1" u="none" strike="noStrike" cap="none">
                  <a:latin typeface="Arial"/>
                  <a:ea typeface="Arial"/>
                  <a:cs typeface="Arial"/>
                  <a:sym typeface="Arial"/>
                </a:rPr>
                <a:t>For more detailed information on the scope of the research please contact BNSSG who contracted Mace and </a:t>
              </a:r>
              <a:r>
                <a:rPr lang="en-US" sz="1100" b="0" i="1" u="none" strike="noStrike" cap="none" err="1">
                  <a:latin typeface="Arial"/>
                  <a:ea typeface="Arial"/>
                  <a:cs typeface="Arial"/>
                  <a:sym typeface="Arial"/>
                </a:rPr>
                <a:t>Menter</a:t>
              </a:r>
              <a:r>
                <a:rPr lang="en-US" sz="1100" b="0" i="1" u="none" strike="noStrike" cap="none">
                  <a:latin typeface="Arial"/>
                  <a:ea typeface="Arial"/>
                  <a:cs typeface="Arial"/>
                  <a:sym typeface="Arial"/>
                </a:rPr>
                <a:t> to undertake this project.</a:t>
              </a:r>
              <a:endParaRPr sz="1100" b="0" i="1" u="none" strike="noStrike" cap="none">
                <a:latin typeface="Arial"/>
                <a:ea typeface="Arial"/>
                <a:cs typeface="Arial"/>
                <a:sym typeface="Arial"/>
              </a:endParaRPr>
            </a:p>
          </p:txBody>
        </p:sp>
        <p:sp>
          <p:nvSpPr>
            <p:cNvPr id="29" name="Google Shape;1573;g125bdbc2a5c_0_6">
              <a:extLst>
                <a:ext uri="{FF2B5EF4-FFF2-40B4-BE49-F238E27FC236}">
                  <a16:creationId xmlns:a16="http://schemas.microsoft.com/office/drawing/2014/main" id="{0771E9B1-0FF2-46BD-942B-0486C4544B87}"/>
                </a:ext>
              </a:extLst>
            </p:cNvPr>
            <p:cNvSpPr/>
            <p:nvPr/>
          </p:nvSpPr>
          <p:spPr>
            <a:xfrm>
              <a:off x="886500" y="4014300"/>
              <a:ext cx="3510900" cy="982500"/>
            </a:xfrm>
            <a:prstGeom prst="rect">
              <a:avLst/>
            </a:prstGeom>
            <a:solidFill>
              <a:srgbClr val="005EB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100" b="1" i="0" u="none" strike="noStrike" cap="none">
                  <a:solidFill>
                    <a:schemeClr val="lt1"/>
                  </a:solidFill>
                  <a:latin typeface="Arial"/>
                  <a:ea typeface="Arial"/>
                  <a:cs typeface="Arial"/>
                  <a:sym typeface="Arial"/>
                </a:rPr>
                <a:t>Bristol, N. Somerset &amp; S. Gloucestershire CYPMH</a:t>
              </a:r>
              <a:endParaRPr sz="1100" b="0" i="0" u="none" strike="noStrike" cap="none">
                <a:solidFill>
                  <a:schemeClr val="lt1"/>
                </a:solidFill>
                <a:latin typeface="Arial"/>
                <a:ea typeface="Arial"/>
                <a:cs typeface="Arial"/>
                <a:sym typeface="Arial"/>
              </a:endParaRPr>
            </a:p>
          </p:txBody>
        </p:sp>
      </p:grpSp>
      <p:grpSp>
        <p:nvGrpSpPr>
          <p:cNvPr id="30" name="Google Shape;1574;g125bdbc2a5c_0_6">
            <a:extLst>
              <a:ext uri="{FF2B5EF4-FFF2-40B4-BE49-F238E27FC236}">
                <a16:creationId xmlns:a16="http://schemas.microsoft.com/office/drawing/2014/main" id="{BEB42C2A-2FF3-41AF-BDD2-53FF7B3E8D71}"/>
              </a:ext>
            </a:extLst>
          </p:cNvPr>
          <p:cNvGrpSpPr/>
          <p:nvPr/>
        </p:nvGrpSpPr>
        <p:grpSpPr>
          <a:xfrm>
            <a:off x="4311390" y="1408730"/>
            <a:ext cx="3314999" cy="2499989"/>
            <a:chOff x="4679763" y="4014300"/>
            <a:chExt cx="3510900" cy="3887699"/>
          </a:xfrm>
        </p:grpSpPr>
        <p:sp>
          <p:nvSpPr>
            <p:cNvPr id="31" name="Google Shape;1575;g125bdbc2a5c_0_6">
              <a:extLst>
                <a:ext uri="{FF2B5EF4-FFF2-40B4-BE49-F238E27FC236}">
                  <a16:creationId xmlns:a16="http://schemas.microsoft.com/office/drawing/2014/main" id="{CD1A34BD-11BE-4715-A4E3-0EA495DC4CC1}"/>
                </a:ext>
              </a:extLst>
            </p:cNvPr>
            <p:cNvSpPr/>
            <p:nvPr/>
          </p:nvSpPr>
          <p:spPr>
            <a:xfrm>
              <a:off x="4679763" y="4996799"/>
              <a:ext cx="3510900" cy="2905200"/>
            </a:xfrm>
            <a:prstGeom prst="rect">
              <a:avLst/>
            </a:prstGeom>
            <a:solidFill>
              <a:srgbClr val="E8E8E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100" b="0" i="0" u="none" strike="noStrike" cap="none">
                  <a:latin typeface="Arial"/>
                  <a:ea typeface="Arial"/>
                  <a:cs typeface="Arial"/>
                  <a:sym typeface="Arial"/>
                </a:rPr>
                <a:t>Discovery research conducted with </a:t>
              </a:r>
              <a:r>
                <a:rPr lang="en-US" sz="1100" b="1" i="0" u="none" strike="noStrike" cap="none">
                  <a:latin typeface="Arial"/>
                  <a:ea typeface="Arial"/>
                  <a:cs typeface="Arial"/>
                  <a:sym typeface="Arial"/>
                </a:rPr>
                <a:t>clinical staff and stakeholders</a:t>
              </a:r>
              <a:r>
                <a:rPr lang="en-US" sz="1100" b="0" i="0" u="none" strike="noStrike" cap="none">
                  <a:latin typeface="Arial"/>
                  <a:ea typeface="Arial"/>
                  <a:cs typeface="Arial"/>
                  <a:sym typeface="Arial"/>
                </a:rPr>
                <a:t> from the 4 service providers of the area across a variety of roles.</a:t>
              </a:r>
              <a:endParaRPr sz="1100" b="0" i="0" u="none" strike="noStrike" cap="none">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100" b="0" i="0" u="none" strike="noStrike" cap="none">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100" b="0" i="0" u="none" strike="noStrike" cap="none">
                  <a:latin typeface="Arial"/>
                  <a:ea typeface="Arial"/>
                  <a:cs typeface="Arial"/>
                  <a:sym typeface="Arial"/>
                </a:rPr>
                <a:t>Engagement with young people was led by Mind, starting with a survey. </a:t>
              </a:r>
              <a:r>
                <a:rPr lang="en-US" sz="1100" b="0" i="1" u="none" strike="noStrike" cap="none">
                  <a:latin typeface="Arial"/>
                  <a:ea typeface="Arial"/>
                  <a:cs typeface="Arial"/>
                  <a:sym typeface="Arial"/>
                </a:rPr>
                <a:t>This deck does not take these findings into account</a:t>
              </a:r>
              <a:r>
                <a:rPr lang="en-US" sz="1100" b="0" i="0" u="none" strike="noStrike" cap="none">
                  <a:latin typeface="Arial"/>
                  <a:ea typeface="Arial"/>
                  <a:cs typeface="Arial"/>
                  <a:sym typeface="Arial"/>
                </a:rPr>
                <a:t>. </a:t>
              </a:r>
              <a:endParaRPr sz="1100" b="0" i="0" u="none" strike="noStrike" cap="none">
                <a:latin typeface="Arial"/>
                <a:ea typeface="Arial"/>
                <a:cs typeface="Arial"/>
                <a:sym typeface="Arial"/>
              </a:endParaRPr>
            </a:p>
          </p:txBody>
        </p:sp>
        <p:sp>
          <p:nvSpPr>
            <p:cNvPr id="32" name="Google Shape;1576;g125bdbc2a5c_0_6">
              <a:extLst>
                <a:ext uri="{FF2B5EF4-FFF2-40B4-BE49-F238E27FC236}">
                  <a16:creationId xmlns:a16="http://schemas.microsoft.com/office/drawing/2014/main" id="{0A7914CC-B79C-4310-A23D-2552DAA296EB}"/>
                </a:ext>
              </a:extLst>
            </p:cNvPr>
            <p:cNvSpPr/>
            <p:nvPr/>
          </p:nvSpPr>
          <p:spPr>
            <a:xfrm>
              <a:off x="4679763" y="4014300"/>
              <a:ext cx="3510900" cy="982500"/>
            </a:xfrm>
            <a:prstGeom prst="rect">
              <a:avLst/>
            </a:prstGeom>
            <a:solidFill>
              <a:srgbClr val="005EB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100" b="1" i="0" u="none" strike="noStrike" cap="none">
                  <a:solidFill>
                    <a:schemeClr val="lt1"/>
                  </a:solidFill>
                  <a:latin typeface="Arial"/>
                  <a:ea typeface="Arial"/>
                  <a:cs typeface="Arial"/>
                  <a:sym typeface="Arial"/>
                </a:rPr>
                <a:t>Humber Coast &amp; Vale CYPMH</a:t>
              </a:r>
              <a:endParaRPr sz="1100" b="0" i="0" u="none" strike="noStrike" cap="none">
                <a:solidFill>
                  <a:schemeClr val="lt1"/>
                </a:solidFill>
                <a:latin typeface="Arial"/>
                <a:ea typeface="Arial"/>
                <a:cs typeface="Arial"/>
                <a:sym typeface="Arial"/>
              </a:endParaRPr>
            </a:p>
          </p:txBody>
        </p:sp>
      </p:grpSp>
      <p:grpSp>
        <p:nvGrpSpPr>
          <p:cNvPr id="33" name="Google Shape;1577;g125bdbc2a5c_0_6">
            <a:extLst>
              <a:ext uri="{FF2B5EF4-FFF2-40B4-BE49-F238E27FC236}">
                <a16:creationId xmlns:a16="http://schemas.microsoft.com/office/drawing/2014/main" id="{FCD1A69A-27ED-41E3-A1B8-4EC7EB424EDB}"/>
              </a:ext>
            </a:extLst>
          </p:cNvPr>
          <p:cNvGrpSpPr/>
          <p:nvPr/>
        </p:nvGrpSpPr>
        <p:grpSpPr>
          <a:xfrm>
            <a:off x="8204067" y="1408730"/>
            <a:ext cx="3314999" cy="2499989"/>
            <a:chOff x="8522352" y="4014300"/>
            <a:chExt cx="3510900" cy="3887699"/>
          </a:xfrm>
        </p:grpSpPr>
        <p:sp>
          <p:nvSpPr>
            <p:cNvPr id="34" name="Google Shape;1578;g125bdbc2a5c_0_6">
              <a:extLst>
                <a:ext uri="{FF2B5EF4-FFF2-40B4-BE49-F238E27FC236}">
                  <a16:creationId xmlns:a16="http://schemas.microsoft.com/office/drawing/2014/main" id="{A326F525-8958-4352-923A-0EAFC00B05B5}"/>
                </a:ext>
              </a:extLst>
            </p:cNvPr>
            <p:cNvSpPr/>
            <p:nvPr/>
          </p:nvSpPr>
          <p:spPr>
            <a:xfrm>
              <a:off x="8522352" y="4996799"/>
              <a:ext cx="3510900" cy="2905200"/>
            </a:xfrm>
            <a:prstGeom prst="rect">
              <a:avLst/>
            </a:prstGeom>
            <a:solidFill>
              <a:srgbClr val="E8E8E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100" b="0" i="0" u="none" strike="noStrike" cap="none">
                  <a:latin typeface="Arial"/>
                  <a:ea typeface="Arial"/>
                  <a:cs typeface="Arial"/>
                  <a:sym typeface="Arial"/>
                </a:rPr>
                <a:t>Discovery research conducted with </a:t>
              </a:r>
              <a:r>
                <a:rPr lang="en-US" sz="1100" b="1" i="0" u="none" strike="noStrike" cap="none">
                  <a:latin typeface="Arial"/>
                  <a:ea typeface="Arial"/>
                  <a:cs typeface="Arial"/>
                  <a:sym typeface="Arial"/>
                </a:rPr>
                <a:t>13 staff and 30 CYP and their parents/</a:t>
              </a:r>
              <a:r>
                <a:rPr lang="en-US" sz="1100" b="1" i="0" u="none" strike="noStrike" cap="none" err="1">
                  <a:latin typeface="Arial"/>
                  <a:ea typeface="Arial"/>
                  <a:cs typeface="Arial"/>
                  <a:sym typeface="Arial"/>
                </a:rPr>
                <a:t>carers</a:t>
              </a:r>
              <a:r>
                <a:rPr lang="en-US" sz="1100" b="0" i="0" u="none" strike="noStrike" cap="none">
                  <a:latin typeface="Arial"/>
                  <a:ea typeface="Arial"/>
                  <a:cs typeface="Arial"/>
                  <a:sym typeface="Arial"/>
                </a:rPr>
                <a:t> through a mix of focus groups, 1-1 interviews, and surveys.</a:t>
              </a:r>
              <a:endParaRPr sz="1100" b="0" i="0" u="none" strike="noStrike" cap="none">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100" b="0" i="0" u="none" strike="noStrike" cap="none">
                  <a:latin typeface="Arial"/>
                  <a:ea typeface="Arial"/>
                  <a:cs typeface="Arial"/>
                  <a:sym typeface="Arial"/>
                </a:rPr>
                <a:t>Alpha research conducted with </a:t>
              </a:r>
              <a:r>
                <a:rPr lang="en-US" sz="1100" b="1" i="0" u="none" strike="noStrike" cap="none">
                  <a:latin typeface="Arial"/>
                  <a:ea typeface="Arial"/>
                  <a:cs typeface="Arial"/>
                  <a:sym typeface="Arial"/>
                </a:rPr>
                <a:t>5 staff, 1 CYP, and 2 parents/</a:t>
              </a:r>
              <a:r>
                <a:rPr lang="en-US" sz="1100" b="1" i="0" u="none" strike="noStrike" cap="none" err="1">
                  <a:latin typeface="Arial"/>
                  <a:ea typeface="Arial"/>
                  <a:cs typeface="Arial"/>
                  <a:sym typeface="Arial"/>
                </a:rPr>
                <a:t>carers</a:t>
              </a:r>
              <a:r>
                <a:rPr lang="en-US" sz="1100" b="0" i="0" u="none" strike="noStrike" cap="none">
                  <a:latin typeface="Arial"/>
                  <a:ea typeface="Arial"/>
                  <a:cs typeface="Arial"/>
                  <a:sym typeface="Arial"/>
                </a:rPr>
                <a:t> through a mix of focus groups, guerrilla testing and surveys.</a:t>
              </a:r>
              <a:endParaRPr sz="1100" b="0" i="0" u="none" strike="noStrike" cap="none">
                <a:latin typeface="Arial"/>
                <a:ea typeface="Arial"/>
                <a:cs typeface="Arial"/>
                <a:sym typeface="Arial"/>
              </a:endParaRPr>
            </a:p>
          </p:txBody>
        </p:sp>
        <p:sp>
          <p:nvSpPr>
            <p:cNvPr id="35" name="Google Shape;1579;g125bdbc2a5c_0_6">
              <a:extLst>
                <a:ext uri="{FF2B5EF4-FFF2-40B4-BE49-F238E27FC236}">
                  <a16:creationId xmlns:a16="http://schemas.microsoft.com/office/drawing/2014/main" id="{38B09D75-A0DD-4BC8-B6DA-BB41D700A5AA}"/>
                </a:ext>
              </a:extLst>
            </p:cNvPr>
            <p:cNvSpPr/>
            <p:nvPr/>
          </p:nvSpPr>
          <p:spPr>
            <a:xfrm>
              <a:off x="8522352" y="4014300"/>
              <a:ext cx="3510900" cy="982500"/>
            </a:xfrm>
            <a:prstGeom prst="rect">
              <a:avLst/>
            </a:prstGeom>
            <a:solidFill>
              <a:srgbClr val="005EB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100" b="1" i="0" u="none" strike="noStrike" cap="none">
                  <a:solidFill>
                    <a:schemeClr val="lt1"/>
                  </a:solidFill>
                  <a:latin typeface="Arial"/>
                  <a:ea typeface="Arial"/>
                  <a:cs typeface="Arial"/>
                  <a:sym typeface="Arial"/>
                </a:rPr>
                <a:t>Mersey Care NHS Foundation Trust CYPMH</a:t>
              </a:r>
              <a:endParaRPr sz="1100" b="0" i="0" u="none" strike="noStrike" cap="none">
                <a:solidFill>
                  <a:schemeClr val="lt1"/>
                </a:solidFill>
                <a:latin typeface="Arial"/>
                <a:ea typeface="Arial"/>
                <a:cs typeface="Arial"/>
                <a:sym typeface="Arial"/>
              </a:endParaRPr>
            </a:p>
          </p:txBody>
        </p:sp>
      </p:grpSp>
      <p:grpSp>
        <p:nvGrpSpPr>
          <p:cNvPr id="36" name="Google Shape;1580;g125bdbc2a5c_0_6">
            <a:extLst>
              <a:ext uri="{FF2B5EF4-FFF2-40B4-BE49-F238E27FC236}">
                <a16:creationId xmlns:a16="http://schemas.microsoft.com/office/drawing/2014/main" id="{7CD5AE42-7FAE-4B81-9970-9B3FCEB6EF7B}"/>
              </a:ext>
            </a:extLst>
          </p:cNvPr>
          <p:cNvGrpSpPr/>
          <p:nvPr/>
        </p:nvGrpSpPr>
        <p:grpSpPr>
          <a:xfrm>
            <a:off x="8204065" y="4102083"/>
            <a:ext cx="3314999" cy="2499989"/>
            <a:chOff x="12315615" y="4014300"/>
            <a:chExt cx="3510900" cy="3887699"/>
          </a:xfrm>
        </p:grpSpPr>
        <p:sp>
          <p:nvSpPr>
            <p:cNvPr id="37" name="Google Shape;1581;g125bdbc2a5c_0_6">
              <a:extLst>
                <a:ext uri="{FF2B5EF4-FFF2-40B4-BE49-F238E27FC236}">
                  <a16:creationId xmlns:a16="http://schemas.microsoft.com/office/drawing/2014/main" id="{4CD3317A-73F1-44E3-9F78-ACD031397C14}"/>
                </a:ext>
              </a:extLst>
            </p:cNvPr>
            <p:cNvSpPr/>
            <p:nvPr/>
          </p:nvSpPr>
          <p:spPr>
            <a:xfrm>
              <a:off x="12315615" y="4996799"/>
              <a:ext cx="3510900" cy="2905200"/>
            </a:xfrm>
            <a:prstGeom prst="rect">
              <a:avLst/>
            </a:prstGeom>
            <a:solidFill>
              <a:srgbClr val="E8E8E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100" b="0" i="0" u="none" strike="noStrike" cap="none">
                  <a:latin typeface="Arial"/>
                  <a:ea typeface="Arial"/>
                  <a:cs typeface="Arial"/>
                  <a:sym typeface="Arial"/>
                </a:rPr>
                <a:t>Discovery research conducted with </a:t>
              </a:r>
              <a:r>
                <a:rPr lang="en-US" sz="1100" b="1" i="0" u="none" strike="noStrike" cap="none">
                  <a:latin typeface="Arial"/>
                  <a:ea typeface="Arial"/>
                  <a:cs typeface="Arial"/>
                  <a:sym typeface="Arial"/>
                </a:rPr>
                <a:t>clinical staff and stakeholders</a:t>
              </a:r>
              <a:r>
                <a:rPr lang="en-US" sz="1100" b="0" i="0" u="none" strike="noStrike" cap="none">
                  <a:latin typeface="Arial"/>
                  <a:ea typeface="Arial"/>
                  <a:cs typeface="Arial"/>
                  <a:sym typeface="Arial"/>
                </a:rPr>
                <a:t> from the 3 service providers of the area across a variety of roles.</a:t>
              </a:r>
              <a:endParaRPr sz="1100" b="0" i="0" u="none" strike="noStrike" cap="none">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100">
                  <a:latin typeface="Arial"/>
                  <a:ea typeface="Arial"/>
                  <a:cs typeface="Arial"/>
                  <a:sym typeface="Arial"/>
                </a:rPr>
                <a:t>E</a:t>
              </a:r>
              <a:r>
                <a:rPr lang="en-US" sz="1100" b="0" i="0" u="none" strike="noStrike" cap="none">
                  <a:latin typeface="Arial"/>
                  <a:ea typeface="Arial"/>
                  <a:cs typeface="Arial"/>
                  <a:sym typeface="Arial"/>
                </a:rPr>
                <a:t>ngagement with young people by the site project team. </a:t>
              </a:r>
              <a:endParaRPr sz="1100" b="0" i="1" u="none" strike="noStrike" cap="none">
                <a:latin typeface="Arial"/>
                <a:ea typeface="Arial"/>
                <a:cs typeface="Arial"/>
                <a:sym typeface="Arial"/>
              </a:endParaRPr>
            </a:p>
          </p:txBody>
        </p:sp>
        <p:sp>
          <p:nvSpPr>
            <p:cNvPr id="38" name="Google Shape;1582;g125bdbc2a5c_0_6">
              <a:extLst>
                <a:ext uri="{FF2B5EF4-FFF2-40B4-BE49-F238E27FC236}">
                  <a16:creationId xmlns:a16="http://schemas.microsoft.com/office/drawing/2014/main" id="{D3598D75-3914-489C-85B1-95C8B64578B5}"/>
                </a:ext>
              </a:extLst>
            </p:cNvPr>
            <p:cNvSpPr/>
            <p:nvPr/>
          </p:nvSpPr>
          <p:spPr>
            <a:xfrm>
              <a:off x="12315615" y="4014300"/>
              <a:ext cx="3510900" cy="982500"/>
            </a:xfrm>
            <a:prstGeom prst="rect">
              <a:avLst/>
            </a:prstGeom>
            <a:solidFill>
              <a:srgbClr val="005EB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100" b="1" i="0" u="none" strike="noStrike" cap="none">
                  <a:solidFill>
                    <a:schemeClr val="lt1"/>
                  </a:solidFill>
                  <a:latin typeface="Arial"/>
                  <a:ea typeface="Arial"/>
                  <a:cs typeface="Arial"/>
                  <a:sym typeface="Arial"/>
                </a:rPr>
                <a:t>Norfolk &amp; </a:t>
              </a:r>
              <a:r>
                <a:rPr lang="en-US" sz="1100" b="1" i="0" u="none" strike="noStrike" cap="none" err="1">
                  <a:solidFill>
                    <a:schemeClr val="lt1"/>
                  </a:solidFill>
                  <a:latin typeface="Arial"/>
                  <a:ea typeface="Arial"/>
                  <a:cs typeface="Arial"/>
                  <a:sym typeface="Arial"/>
                </a:rPr>
                <a:t>Waveney</a:t>
              </a:r>
              <a:r>
                <a:rPr lang="en-US" sz="1100" b="1" i="0" u="none" strike="noStrike" cap="none">
                  <a:solidFill>
                    <a:schemeClr val="lt1"/>
                  </a:solidFill>
                  <a:latin typeface="Arial"/>
                  <a:ea typeface="Arial"/>
                  <a:cs typeface="Arial"/>
                  <a:sym typeface="Arial"/>
                </a:rPr>
                <a:t> CYPMH Alliance </a:t>
              </a:r>
              <a:endParaRPr sz="1100" b="0" i="0" u="none" strike="noStrike" cap="none">
                <a:solidFill>
                  <a:schemeClr val="lt1"/>
                </a:solidFill>
                <a:latin typeface="Arial"/>
                <a:ea typeface="Arial"/>
                <a:cs typeface="Arial"/>
                <a:sym typeface="Arial"/>
              </a:endParaRPr>
            </a:p>
          </p:txBody>
        </p:sp>
      </p:grpSp>
      <p:grpSp>
        <p:nvGrpSpPr>
          <p:cNvPr id="39" name="Google Shape;1583;g125bdbc2a5c_0_6">
            <a:extLst>
              <a:ext uri="{FF2B5EF4-FFF2-40B4-BE49-F238E27FC236}">
                <a16:creationId xmlns:a16="http://schemas.microsoft.com/office/drawing/2014/main" id="{81262201-7744-457D-892F-BC87A5A5ED9F}"/>
              </a:ext>
            </a:extLst>
          </p:cNvPr>
          <p:cNvGrpSpPr/>
          <p:nvPr/>
        </p:nvGrpSpPr>
        <p:grpSpPr>
          <a:xfrm>
            <a:off x="418713" y="4102083"/>
            <a:ext cx="3314999" cy="2499989"/>
            <a:chOff x="16158203" y="4014300"/>
            <a:chExt cx="3510900" cy="3887699"/>
          </a:xfrm>
        </p:grpSpPr>
        <p:sp>
          <p:nvSpPr>
            <p:cNvPr id="40" name="Google Shape;1584;g125bdbc2a5c_0_6">
              <a:extLst>
                <a:ext uri="{FF2B5EF4-FFF2-40B4-BE49-F238E27FC236}">
                  <a16:creationId xmlns:a16="http://schemas.microsoft.com/office/drawing/2014/main" id="{9CA27935-577B-429D-9D9C-A5F9A311CF44}"/>
                </a:ext>
              </a:extLst>
            </p:cNvPr>
            <p:cNvSpPr/>
            <p:nvPr/>
          </p:nvSpPr>
          <p:spPr>
            <a:xfrm>
              <a:off x="16158203" y="4996799"/>
              <a:ext cx="3510900" cy="2905200"/>
            </a:xfrm>
            <a:prstGeom prst="rect">
              <a:avLst/>
            </a:prstGeom>
            <a:solidFill>
              <a:srgbClr val="E8E8E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100" b="0" i="0" u="none" strike="noStrike" cap="none">
                  <a:latin typeface="Arial"/>
                  <a:ea typeface="Arial"/>
                  <a:cs typeface="Arial"/>
                  <a:sym typeface="Arial"/>
                </a:rPr>
                <a:t>Completed focus groups with clinicians (6 participants), commissioners (2 participants) and digital services teams (2 digital staff). No research with service users.</a:t>
              </a:r>
              <a:endParaRPr sz="1100" b="0" i="0" u="none" strike="noStrike" cap="none">
                <a:latin typeface="Arial"/>
                <a:ea typeface="Arial"/>
                <a:cs typeface="Arial"/>
                <a:sym typeface="Arial"/>
              </a:endParaRPr>
            </a:p>
          </p:txBody>
        </p:sp>
        <p:sp>
          <p:nvSpPr>
            <p:cNvPr id="41" name="Google Shape;1585;g125bdbc2a5c_0_6">
              <a:extLst>
                <a:ext uri="{FF2B5EF4-FFF2-40B4-BE49-F238E27FC236}">
                  <a16:creationId xmlns:a16="http://schemas.microsoft.com/office/drawing/2014/main" id="{9144A42E-CCB9-484B-975A-38E7CED3D8B8}"/>
                </a:ext>
              </a:extLst>
            </p:cNvPr>
            <p:cNvSpPr/>
            <p:nvPr/>
          </p:nvSpPr>
          <p:spPr>
            <a:xfrm>
              <a:off x="16158203" y="4014300"/>
              <a:ext cx="3510900" cy="982500"/>
            </a:xfrm>
            <a:prstGeom prst="rect">
              <a:avLst/>
            </a:prstGeom>
            <a:solidFill>
              <a:srgbClr val="005EB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100" b="1" i="0" u="none" strike="noStrike" cap="none">
                  <a:solidFill>
                    <a:schemeClr val="lt1"/>
                  </a:solidFill>
                  <a:latin typeface="Arial"/>
                  <a:ea typeface="Arial"/>
                  <a:cs typeface="Arial"/>
                  <a:sym typeface="Arial"/>
                </a:rPr>
                <a:t>Nottingham &amp; Nottinghamshire CYPMH</a:t>
              </a:r>
              <a:endParaRPr sz="1100" b="0" i="0" u="none" strike="noStrike" cap="none">
                <a:solidFill>
                  <a:schemeClr val="lt1"/>
                </a:solidFill>
                <a:latin typeface="Arial"/>
                <a:ea typeface="Arial"/>
                <a:cs typeface="Arial"/>
                <a:sym typeface="Arial"/>
              </a:endParaRPr>
            </a:p>
          </p:txBody>
        </p:sp>
      </p:grpSp>
      <p:grpSp>
        <p:nvGrpSpPr>
          <p:cNvPr id="42" name="Google Shape;1586;g125bdbc2a5c_0_6">
            <a:extLst>
              <a:ext uri="{FF2B5EF4-FFF2-40B4-BE49-F238E27FC236}">
                <a16:creationId xmlns:a16="http://schemas.microsoft.com/office/drawing/2014/main" id="{1EC0170E-51CB-40CB-B106-E46BBD8BDB65}"/>
              </a:ext>
            </a:extLst>
          </p:cNvPr>
          <p:cNvGrpSpPr/>
          <p:nvPr/>
        </p:nvGrpSpPr>
        <p:grpSpPr>
          <a:xfrm>
            <a:off x="4311389" y="4102083"/>
            <a:ext cx="3314999" cy="2499989"/>
            <a:chOff x="19951466" y="4014300"/>
            <a:chExt cx="3510900" cy="3887699"/>
          </a:xfrm>
        </p:grpSpPr>
        <p:sp>
          <p:nvSpPr>
            <p:cNvPr id="43" name="Google Shape;1587;g125bdbc2a5c_0_6">
              <a:extLst>
                <a:ext uri="{FF2B5EF4-FFF2-40B4-BE49-F238E27FC236}">
                  <a16:creationId xmlns:a16="http://schemas.microsoft.com/office/drawing/2014/main" id="{EAD17CB8-4F11-469C-8A10-95762980BEBC}"/>
                </a:ext>
              </a:extLst>
            </p:cNvPr>
            <p:cNvSpPr/>
            <p:nvPr/>
          </p:nvSpPr>
          <p:spPr>
            <a:xfrm>
              <a:off x="19951466" y="4996799"/>
              <a:ext cx="3510900" cy="2905200"/>
            </a:xfrm>
            <a:prstGeom prst="rect">
              <a:avLst/>
            </a:prstGeom>
            <a:solidFill>
              <a:srgbClr val="E8E8E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100" b="0" i="0" u="none" strike="noStrike" cap="none">
                  <a:latin typeface="Arial"/>
                  <a:ea typeface="Arial"/>
                  <a:cs typeface="Arial"/>
                  <a:sym typeface="Arial"/>
                </a:rPr>
                <a:t>Discovery research conducted with </a:t>
              </a:r>
              <a:r>
                <a:rPr lang="en-US" sz="1100" b="1" i="0" u="none" strike="noStrike" cap="none">
                  <a:latin typeface="Arial"/>
                  <a:ea typeface="Arial"/>
                  <a:cs typeface="Arial"/>
                  <a:sym typeface="Arial"/>
                </a:rPr>
                <a:t>10 staff and 8 CYP</a:t>
              </a:r>
              <a:r>
                <a:rPr lang="en-US" sz="1100" b="0" i="0" u="none" strike="noStrike" cap="none">
                  <a:latin typeface="Arial"/>
                  <a:ea typeface="Arial"/>
                  <a:cs typeface="Arial"/>
                  <a:sym typeface="Arial"/>
                </a:rPr>
                <a:t> through a mix of 1-1 interviews  and surveys.</a:t>
              </a:r>
              <a:endParaRPr sz="1100" b="0" i="0" u="none" strike="noStrike" cap="none">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100" b="0" i="0" u="none" strike="noStrike" cap="none">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100" b="0" i="0" u="none" strike="noStrike" cap="none">
                  <a:latin typeface="Arial"/>
                  <a:ea typeface="Arial"/>
                  <a:cs typeface="Arial"/>
                  <a:sym typeface="Arial"/>
                </a:rPr>
                <a:t>Alpha research conducted with </a:t>
              </a:r>
              <a:r>
                <a:rPr lang="en-US" sz="1100" b="1" i="0" u="none" strike="noStrike" cap="none">
                  <a:latin typeface="Arial"/>
                  <a:ea typeface="Arial"/>
                  <a:cs typeface="Arial"/>
                  <a:sym typeface="Arial"/>
                </a:rPr>
                <a:t>6 staff and 6 CYP, </a:t>
              </a:r>
              <a:r>
                <a:rPr lang="en-US" sz="1100" b="0" i="0" u="none" strike="noStrike" cap="none">
                  <a:latin typeface="Arial"/>
                  <a:ea typeface="Arial"/>
                  <a:cs typeface="Arial"/>
                  <a:sym typeface="Arial"/>
                </a:rPr>
                <a:t>through a mix of focus groups and email feedback.</a:t>
              </a:r>
              <a:endParaRPr sz="1100" b="0" i="0" u="none" strike="noStrike" cap="none">
                <a:latin typeface="Arial"/>
                <a:ea typeface="Arial"/>
                <a:cs typeface="Arial"/>
                <a:sym typeface="Arial"/>
              </a:endParaRPr>
            </a:p>
          </p:txBody>
        </p:sp>
        <p:sp>
          <p:nvSpPr>
            <p:cNvPr id="44" name="Google Shape;1588;g125bdbc2a5c_0_6">
              <a:extLst>
                <a:ext uri="{FF2B5EF4-FFF2-40B4-BE49-F238E27FC236}">
                  <a16:creationId xmlns:a16="http://schemas.microsoft.com/office/drawing/2014/main" id="{65EDCF23-649B-4743-9E88-807805B23BD8}"/>
                </a:ext>
              </a:extLst>
            </p:cNvPr>
            <p:cNvSpPr/>
            <p:nvPr/>
          </p:nvSpPr>
          <p:spPr>
            <a:xfrm>
              <a:off x="19951466" y="4014300"/>
              <a:ext cx="3510900" cy="982500"/>
            </a:xfrm>
            <a:prstGeom prst="rect">
              <a:avLst/>
            </a:prstGeom>
            <a:solidFill>
              <a:srgbClr val="005EB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100" b="1" i="0" u="none" strike="noStrike" cap="none">
                  <a:solidFill>
                    <a:schemeClr val="lt1"/>
                  </a:solidFill>
                  <a:latin typeface="Arial"/>
                  <a:ea typeface="Arial"/>
                  <a:cs typeface="Arial"/>
                  <a:sym typeface="Arial"/>
                </a:rPr>
                <a:t>Sussex CYPMH</a:t>
              </a:r>
              <a:endParaRPr sz="1100" b="0" i="0" u="none" strike="noStrike" cap="none">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1570441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A542-2725-4DF3-A7B9-3EF6A22EA2E5}"/>
              </a:ext>
            </a:extLst>
          </p:cNvPr>
          <p:cNvSpPr>
            <a:spLocks noGrp="1"/>
          </p:cNvSpPr>
          <p:nvPr>
            <p:ph type="title"/>
          </p:nvPr>
        </p:nvSpPr>
        <p:spPr>
          <a:xfrm>
            <a:off x="231799" y="160530"/>
            <a:ext cx="10641498" cy="611649"/>
          </a:xfrm>
        </p:spPr>
        <p:txBody>
          <a:bodyPr/>
          <a:lstStyle/>
          <a:p>
            <a:r>
              <a:rPr lang="en-GB"/>
              <a:t>Initial findings and continuing work </a:t>
            </a:r>
          </a:p>
        </p:txBody>
      </p:sp>
      <p:sp>
        <p:nvSpPr>
          <p:cNvPr id="5" name="Google Shape;1689;g11b4ac3d81c_4_0">
            <a:extLst>
              <a:ext uri="{FF2B5EF4-FFF2-40B4-BE49-F238E27FC236}">
                <a16:creationId xmlns:a16="http://schemas.microsoft.com/office/drawing/2014/main" id="{8B1984B0-366E-466C-AEA0-B13F126489BA}"/>
              </a:ext>
            </a:extLst>
          </p:cNvPr>
          <p:cNvSpPr txBox="1">
            <a:spLocks noGrp="1"/>
          </p:cNvSpPr>
          <p:nvPr>
            <p:ph sz="quarter" idx="10"/>
          </p:nvPr>
        </p:nvSpPr>
        <p:spPr>
          <a:xfrm>
            <a:off x="238020" y="1628699"/>
            <a:ext cx="3646555" cy="2243137"/>
          </a:xfrm>
          <a:prstGeom prst="rect">
            <a:avLst/>
          </a:prstGeom>
          <a:noFill/>
          <a:ln>
            <a:noFill/>
          </a:ln>
        </p:spPr>
        <p:txBody>
          <a:bodyPr spcFirstLastPara="1" wrap="square" lIns="71425" tIns="71425" rIns="71425" bIns="71425" anchor="t" anchorCtr="0">
            <a:noAutofit/>
          </a:bodyPr>
          <a:lstStyle/>
          <a:p>
            <a:pPr marL="0" marR="0" lvl="0" indent="0" algn="l" rtl="0">
              <a:lnSpc>
                <a:spcPct val="110000"/>
              </a:lnSpc>
              <a:spcBef>
                <a:spcPts val="0"/>
              </a:spcBef>
              <a:spcAft>
                <a:spcPts val="0"/>
              </a:spcAft>
              <a:buClr>
                <a:schemeClr val="dk1"/>
              </a:buClr>
              <a:buSzPts val="2800"/>
              <a:buFont typeface="Helvetica Neue"/>
              <a:buNone/>
            </a:pPr>
            <a:r>
              <a:rPr lang="en-US" sz="1200" b="1">
                <a:ea typeface="Helvetica Neue"/>
                <a:sym typeface="Helvetica Neue"/>
              </a:rPr>
              <a:t>Understanding and perception of outcome measures:</a:t>
            </a:r>
            <a:endParaRPr sz="1200" b="1">
              <a:ea typeface="Helvetica Neue"/>
              <a:sym typeface="Helvetica Neue"/>
            </a:endParaRPr>
          </a:p>
          <a:p>
            <a:pPr marL="0" marR="0" lvl="0" indent="0" algn="l" rtl="0">
              <a:lnSpc>
                <a:spcPct val="110000"/>
              </a:lnSpc>
              <a:spcBef>
                <a:spcPts val="2000"/>
              </a:spcBef>
              <a:spcAft>
                <a:spcPts val="0"/>
              </a:spcAft>
              <a:buClr>
                <a:schemeClr val="dk1"/>
              </a:buClr>
              <a:buSzPts val="2800"/>
              <a:buFont typeface="Helvetica Neue"/>
              <a:buNone/>
            </a:pPr>
            <a:r>
              <a:rPr lang="en-US" sz="1200" b="1">
                <a:ea typeface="Helvetica Neue"/>
                <a:sym typeface="Helvetica Neue"/>
              </a:rPr>
              <a:t>1.</a:t>
            </a:r>
            <a:r>
              <a:rPr lang="en-US" sz="1200">
                <a:ea typeface="Helvetica Neue"/>
                <a:sym typeface="Helvetica Neue"/>
              </a:rPr>
              <a:t> The clinical utility of outcome measures is understood, but the administrative burden sometimes outweighs the benefits they bring.</a:t>
            </a:r>
            <a:endParaRPr sz="1200">
              <a:ea typeface="Helvetica Neue"/>
              <a:sym typeface="Helvetica Neue"/>
            </a:endParaRPr>
          </a:p>
          <a:p>
            <a:pPr marL="0" marR="0" lvl="0" indent="0" algn="l" rtl="0">
              <a:lnSpc>
                <a:spcPct val="110000"/>
              </a:lnSpc>
              <a:spcBef>
                <a:spcPts val="2000"/>
              </a:spcBef>
              <a:spcAft>
                <a:spcPts val="0"/>
              </a:spcAft>
              <a:buClr>
                <a:schemeClr val="dk1"/>
              </a:buClr>
              <a:buSzPts val="2800"/>
              <a:buFont typeface="Helvetica Neue"/>
              <a:buNone/>
            </a:pPr>
            <a:r>
              <a:rPr lang="en-US" sz="1200" b="1">
                <a:ea typeface="Helvetica Neue"/>
                <a:sym typeface="Helvetica Neue"/>
              </a:rPr>
              <a:t>2.</a:t>
            </a:r>
            <a:r>
              <a:rPr lang="en-US" sz="1200">
                <a:ea typeface="Helvetica Neue"/>
                <a:sym typeface="Helvetica Neue"/>
              </a:rPr>
              <a:t> Clinical staff would benefit from consistent training, guidance and processes to support them in embedding outcome measures in their practice. </a:t>
            </a:r>
            <a:endParaRPr sz="1200">
              <a:ea typeface="Helvetica Neue"/>
              <a:sym typeface="Helvetica Neue"/>
            </a:endParaRPr>
          </a:p>
          <a:p>
            <a:pPr marL="0" lvl="0" indent="0" algn="l" rtl="0">
              <a:lnSpc>
                <a:spcPct val="110000"/>
              </a:lnSpc>
              <a:spcBef>
                <a:spcPts val="2000"/>
              </a:spcBef>
              <a:spcAft>
                <a:spcPts val="2000"/>
              </a:spcAft>
              <a:buNone/>
            </a:pPr>
            <a:endParaRPr sz="2800">
              <a:solidFill>
                <a:schemeClr val="lt1"/>
              </a:solidFill>
            </a:endParaRPr>
          </a:p>
        </p:txBody>
      </p:sp>
      <p:sp>
        <p:nvSpPr>
          <p:cNvPr id="6" name="Google Shape;1688;g11b4ac3d81c_4_0">
            <a:extLst>
              <a:ext uri="{FF2B5EF4-FFF2-40B4-BE49-F238E27FC236}">
                <a16:creationId xmlns:a16="http://schemas.microsoft.com/office/drawing/2014/main" id="{749A5CB5-15D9-4582-88A7-CA1DBFA11390}"/>
              </a:ext>
            </a:extLst>
          </p:cNvPr>
          <p:cNvSpPr txBox="1"/>
          <p:nvPr/>
        </p:nvSpPr>
        <p:spPr>
          <a:xfrm>
            <a:off x="4017212" y="1628699"/>
            <a:ext cx="3646555" cy="2525949"/>
          </a:xfrm>
          <a:prstGeom prst="rect">
            <a:avLst/>
          </a:prstGeom>
          <a:noFill/>
          <a:ln>
            <a:noFill/>
          </a:ln>
        </p:spPr>
        <p:txBody>
          <a:bodyPr spcFirstLastPara="1" wrap="square" lIns="71425" tIns="71425" rIns="71425" bIns="71425" anchor="t" anchorCtr="0">
            <a:noAutofit/>
          </a:bodyPr>
          <a:lstStyle/>
          <a:p>
            <a:pPr marL="0" lvl="0" indent="0" algn="l" rtl="0">
              <a:lnSpc>
                <a:spcPct val="110000"/>
              </a:lnSpc>
              <a:spcBef>
                <a:spcPts val="0"/>
              </a:spcBef>
              <a:spcAft>
                <a:spcPts val="0"/>
              </a:spcAft>
              <a:buNone/>
            </a:pPr>
            <a:r>
              <a:rPr lang="en-US" sz="1200" b="1">
                <a:latin typeface="Arial" panose="020B0604020202020204" pitchFamily="34" charset="0"/>
                <a:ea typeface="Helvetica Neue"/>
                <a:cs typeface="Arial" panose="020B0604020202020204" pitchFamily="34" charset="0"/>
                <a:sym typeface="Helvetica Neue"/>
              </a:rPr>
              <a:t>Practical usability of outcome measures and supporting tools:</a:t>
            </a:r>
            <a:endParaRPr sz="1200" b="1">
              <a:latin typeface="Arial" panose="020B0604020202020204" pitchFamily="34" charset="0"/>
              <a:ea typeface="Helvetica Neue"/>
              <a:cs typeface="Arial" panose="020B0604020202020204" pitchFamily="34" charset="0"/>
              <a:sym typeface="Helvetica Neue"/>
            </a:endParaRPr>
          </a:p>
          <a:p>
            <a:pPr marL="0" lvl="0" indent="0" algn="l" rtl="0">
              <a:lnSpc>
                <a:spcPct val="110000"/>
              </a:lnSpc>
              <a:spcBef>
                <a:spcPts val="2000"/>
              </a:spcBef>
              <a:spcAft>
                <a:spcPts val="0"/>
              </a:spcAft>
              <a:buClr>
                <a:schemeClr val="dk1"/>
              </a:buClr>
              <a:buSzPts val="2800"/>
              <a:buFont typeface="Helvetica Neue"/>
              <a:buNone/>
            </a:pPr>
            <a:r>
              <a:rPr lang="en-US" sz="1200" b="1">
                <a:latin typeface="Arial" panose="020B0604020202020204" pitchFamily="34" charset="0"/>
                <a:ea typeface="Helvetica Neue"/>
                <a:cs typeface="Arial" panose="020B0604020202020204" pitchFamily="34" charset="0"/>
                <a:sym typeface="Helvetica Neue"/>
              </a:rPr>
              <a:t>3. </a:t>
            </a:r>
            <a:r>
              <a:rPr lang="en-US" sz="1200">
                <a:latin typeface="Arial" panose="020B0604020202020204" pitchFamily="34" charset="0"/>
                <a:ea typeface="Helvetica Neue"/>
                <a:cs typeface="Arial" panose="020B0604020202020204" pitchFamily="34" charset="0"/>
                <a:sym typeface="Helvetica Neue"/>
              </a:rPr>
              <a:t>Accessing and using outcome measures data can be a challenge as it does not flow across systems, so it doesn’t support evidence-based decision making enough.</a:t>
            </a:r>
            <a:endParaRPr sz="1200">
              <a:latin typeface="Arial" panose="020B0604020202020204" pitchFamily="34" charset="0"/>
              <a:ea typeface="Helvetica Neue"/>
              <a:cs typeface="Arial" panose="020B0604020202020204" pitchFamily="34" charset="0"/>
              <a:sym typeface="Helvetica Neue"/>
            </a:endParaRPr>
          </a:p>
          <a:p>
            <a:pPr marL="0" lvl="0" indent="0" algn="l" rtl="0">
              <a:lnSpc>
                <a:spcPct val="110000"/>
              </a:lnSpc>
              <a:spcBef>
                <a:spcPts val="2000"/>
              </a:spcBef>
              <a:spcAft>
                <a:spcPts val="0"/>
              </a:spcAft>
              <a:buNone/>
            </a:pPr>
            <a:r>
              <a:rPr lang="en-US" sz="1200" b="1">
                <a:latin typeface="Arial" panose="020B0604020202020204" pitchFamily="34" charset="0"/>
                <a:cs typeface="Arial" panose="020B0604020202020204" pitchFamily="34" charset="0"/>
              </a:rPr>
              <a:t>4. </a:t>
            </a:r>
            <a:r>
              <a:rPr lang="en-US" sz="1200">
                <a:latin typeface="Arial" panose="020B0604020202020204" pitchFamily="34" charset="0"/>
                <a:cs typeface="Arial" panose="020B0604020202020204" pitchFamily="34" charset="0"/>
              </a:rPr>
              <a:t>Mitigating bias in questionnaire responses and capturing the additional context influencing a patient’s mental health is a challenge, which limits evidence-based decision making for specific case or local area needs.</a:t>
            </a:r>
            <a:endParaRPr sz="1200">
              <a:latin typeface="Arial" panose="020B0604020202020204" pitchFamily="34" charset="0"/>
              <a:cs typeface="Arial" panose="020B0604020202020204" pitchFamily="34" charset="0"/>
            </a:endParaRPr>
          </a:p>
          <a:p>
            <a:pPr marL="0" lvl="0" indent="0" algn="l" rtl="0">
              <a:lnSpc>
                <a:spcPct val="110000"/>
              </a:lnSpc>
              <a:spcBef>
                <a:spcPts val="2000"/>
              </a:spcBef>
              <a:spcAft>
                <a:spcPts val="2000"/>
              </a:spcAft>
              <a:buNone/>
            </a:pPr>
            <a:r>
              <a:rPr lang="en-US" sz="1200" b="1">
                <a:latin typeface="Arial" panose="020B0604020202020204" pitchFamily="34" charset="0"/>
                <a:cs typeface="Arial" panose="020B0604020202020204" pitchFamily="34" charset="0"/>
              </a:rPr>
              <a:t>5.</a:t>
            </a:r>
            <a:r>
              <a:rPr lang="en-US" sz="1200">
                <a:latin typeface="Arial" panose="020B0604020202020204" pitchFamily="34" charset="0"/>
                <a:cs typeface="Arial" panose="020B0604020202020204" pitchFamily="34" charset="0"/>
              </a:rPr>
              <a:t> The quality of outcomes data is often affected by the lack of time to complete outcome questionnaires appropriately.</a:t>
            </a:r>
            <a:endParaRPr sz="1200" b="1">
              <a:latin typeface="Arial" panose="020B0604020202020204" pitchFamily="34" charset="0"/>
              <a:ea typeface="Helvetica Neue"/>
              <a:cs typeface="Arial" panose="020B0604020202020204" pitchFamily="34" charset="0"/>
              <a:sym typeface="Helvetica Neue"/>
            </a:endParaRPr>
          </a:p>
        </p:txBody>
      </p:sp>
      <p:sp>
        <p:nvSpPr>
          <p:cNvPr id="7" name="Google Shape;1687;g11b4ac3d81c_4_0">
            <a:extLst>
              <a:ext uri="{FF2B5EF4-FFF2-40B4-BE49-F238E27FC236}">
                <a16:creationId xmlns:a16="http://schemas.microsoft.com/office/drawing/2014/main" id="{1D690AF3-7AC6-4C59-A64E-4D2744A1F70A}"/>
              </a:ext>
            </a:extLst>
          </p:cNvPr>
          <p:cNvSpPr txBox="1"/>
          <p:nvPr/>
        </p:nvSpPr>
        <p:spPr>
          <a:xfrm>
            <a:off x="7929041" y="1615026"/>
            <a:ext cx="3646555" cy="2457855"/>
          </a:xfrm>
          <a:prstGeom prst="rect">
            <a:avLst/>
          </a:prstGeom>
          <a:noFill/>
          <a:ln>
            <a:noFill/>
          </a:ln>
        </p:spPr>
        <p:txBody>
          <a:bodyPr spcFirstLastPara="1" wrap="square" lIns="71425" tIns="71425" rIns="71425" bIns="71425" anchor="t" anchorCtr="0">
            <a:noAutofit/>
          </a:bodyPr>
          <a:lstStyle/>
          <a:p>
            <a:pPr marL="0" lvl="0" indent="0" algn="l" rtl="0">
              <a:lnSpc>
                <a:spcPct val="110000"/>
              </a:lnSpc>
              <a:spcBef>
                <a:spcPts val="0"/>
              </a:spcBef>
              <a:spcAft>
                <a:spcPts val="0"/>
              </a:spcAft>
              <a:buNone/>
            </a:pPr>
            <a:r>
              <a:rPr lang="en-US" sz="1200" b="1">
                <a:latin typeface="Arial" panose="020B0604020202020204" pitchFamily="34" charset="0"/>
                <a:ea typeface="Helvetica Neue"/>
                <a:cs typeface="Arial" panose="020B0604020202020204" pitchFamily="34" charset="0"/>
                <a:sym typeface="Helvetica Neue"/>
              </a:rPr>
              <a:t>Communication and interactions around outcome measures for service users:</a:t>
            </a:r>
            <a:endParaRPr sz="1200">
              <a:latin typeface="Arial" panose="020B0604020202020204" pitchFamily="34" charset="0"/>
              <a:cs typeface="Arial" panose="020B0604020202020204" pitchFamily="34" charset="0"/>
            </a:endParaRPr>
          </a:p>
          <a:p>
            <a:pPr marL="0" marR="0" lvl="0" indent="0" algn="l" rtl="0">
              <a:lnSpc>
                <a:spcPct val="110000"/>
              </a:lnSpc>
              <a:spcBef>
                <a:spcPts val="2000"/>
              </a:spcBef>
              <a:spcAft>
                <a:spcPts val="0"/>
              </a:spcAft>
              <a:buNone/>
            </a:pPr>
            <a:r>
              <a:rPr lang="en-US" sz="1200" b="1">
                <a:latin typeface="Arial" panose="020B0604020202020204" pitchFamily="34" charset="0"/>
                <a:cs typeface="Arial" panose="020B0604020202020204" pitchFamily="34" charset="0"/>
              </a:rPr>
              <a:t>6</a:t>
            </a:r>
            <a:r>
              <a:rPr lang="en-US" sz="1200" b="1">
                <a:latin typeface="Arial" panose="020B0604020202020204" pitchFamily="34" charset="0"/>
                <a:cs typeface="Arial" panose="020B0604020202020204" pitchFamily="34" charset="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5"/>
                  </a:ext>
                </a:extLst>
              </a:rPr>
              <a:t>. </a:t>
            </a:r>
            <a:r>
              <a:rPr lang="en-US" sz="1200">
                <a:latin typeface="Arial" panose="020B0604020202020204" pitchFamily="34" charset="0"/>
                <a:cs typeface="Arial" panose="020B0604020202020204" pitchFamily="34" charset="0"/>
              </a:rPr>
              <a:t>Unless outcome measures are presented to CYP and their parents in a meaningful way, they struggle to understand their value.</a:t>
            </a:r>
            <a:endParaRPr sz="1200">
              <a:latin typeface="Arial" panose="020B0604020202020204" pitchFamily="34" charset="0"/>
              <a:cs typeface="Arial" panose="020B0604020202020204" pitchFamily="34" charset="0"/>
            </a:endParaRPr>
          </a:p>
          <a:p>
            <a:pPr marL="0" marR="0" lvl="0" indent="0" algn="l" rtl="0">
              <a:lnSpc>
                <a:spcPct val="110000"/>
              </a:lnSpc>
              <a:spcBef>
                <a:spcPts val="2000"/>
              </a:spcBef>
              <a:spcAft>
                <a:spcPts val="0"/>
              </a:spcAft>
              <a:buNone/>
            </a:pPr>
            <a:r>
              <a:rPr lang="en-US" sz="1200" b="1">
                <a:latin typeface="Arial" panose="020B0604020202020204" pitchFamily="34" charset="0"/>
                <a:cs typeface="Arial" panose="020B0604020202020204" pitchFamily="34" charset="0"/>
              </a:rPr>
              <a:t>7. </a:t>
            </a:r>
            <a:r>
              <a:rPr lang="en-US" sz="1200">
                <a:latin typeface="Arial" panose="020B0604020202020204" pitchFamily="34" charset="0"/>
                <a:cs typeface="Arial" panose="020B0604020202020204" pitchFamily="34" charset="0"/>
              </a:rPr>
              <a:t>Outcome measures aren’t always accessible or meet the needs of a variety of children and young people.</a:t>
            </a:r>
            <a:endParaRPr sz="1200">
              <a:latin typeface="Arial" panose="020B0604020202020204" pitchFamily="34" charset="0"/>
              <a:cs typeface="Arial" panose="020B0604020202020204" pitchFamily="34" charset="0"/>
            </a:endParaRPr>
          </a:p>
          <a:p>
            <a:pPr marL="0" marR="0" lvl="0" indent="0" algn="l" rtl="0">
              <a:lnSpc>
                <a:spcPct val="110000"/>
              </a:lnSpc>
              <a:spcBef>
                <a:spcPts val="2000"/>
              </a:spcBef>
              <a:spcAft>
                <a:spcPts val="2000"/>
              </a:spcAft>
              <a:buNone/>
            </a:pPr>
            <a:r>
              <a:rPr lang="en-US" sz="1200" b="1">
                <a:latin typeface="Arial" panose="020B0604020202020204" pitchFamily="34" charset="0"/>
                <a:cs typeface="Arial" panose="020B0604020202020204" pitchFamily="34" charset="0"/>
              </a:rPr>
              <a:t>8. </a:t>
            </a:r>
            <a:r>
              <a:rPr lang="en-US" sz="1200">
                <a:latin typeface="Arial" panose="020B0604020202020204" pitchFamily="34" charset="0"/>
                <a:cs typeface="Arial" panose="020B0604020202020204" pitchFamily="34" charset="0"/>
              </a:rPr>
              <a:t>Visual representation of outcome measures data is essential to ensure that clinicians, CYP and their parents and </a:t>
            </a:r>
            <a:r>
              <a:rPr lang="en-US" sz="1200" err="1">
                <a:latin typeface="Arial" panose="020B0604020202020204" pitchFamily="34" charset="0"/>
                <a:cs typeface="Arial" panose="020B0604020202020204" pitchFamily="34" charset="0"/>
              </a:rPr>
              <a:t>carers</a:t>
            </a:r>
            <a:r>
              <a:rPr lang="en-US" sz="1200">
                <a:latin typeface="Arial" panose="020B0604020202020204" pitchFamily="34" charset="0"/>
                <a:cs typeface="Arial" panose="020B0604020202020204" pitchFamily="34" charset="0"/>
              </a:rPr>
              <a:t> can understand and interpret them in a meaningful way.</a:t>
            </a:r>
            <a:endParaRPr sz="12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40136C6-3ED5-41CB-BDF5-86E4A7D7920D}"/>
              </a:ext>
            </a:extLst>
          </p:cNvPr>
          <p:cNvSpPr txBox="1"/>
          <p:nvPr/>
        </p:nvSpPr>
        <p:spPr>
          <a:xfrm>
            <a:off x="231799" y="914402"/>
            <a:ext cx="11217379" cy="923330"/>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6"/>
                  </a:ext>
                </a:extLst>
              </a:rPr>
              <a:t>Outlined below are the insights which are common across the CYPMH sites gathered as part of the sites’ research activity:</a:t>
            </a:r>
            <a:endParaRPr lang="en-GB">
              <a:latin typeface="Arial" panose="020B0604020202020204" pitchFamily="34" charset="0"/>
              <a:cs typeface="Arial" panose="020B0604020202020204" pitchFamily="34" charset="0"/>
            </a:endParaRPr>
          </a:p>
          <a:p>
            <a:endParaRPr lang="en-GB"/>
          </a:p>
        </p:txBody>
      </p:sp>
      <p:sp>
        <p:nvSpPr>
          <p:cNvPr id="9" name="TextBox 8">
            <a:extLst>
              <a:ext uri="{FF2B5EF4-FFF2-40B4-BE49-F238E27FC236}">
                <a16:creationId xmlns:a16="http://schemas.microsoft.com/office/drawing/2014/main" id="{AB662BEC-8AFB-4BBC-BB16-A9C5F24B2D39}"/>
              </a:ext>
            </a:extLst>
          </p:cNvPr>
          <p:cNvSpPr txBox="1"/>
          <p:nvPr/>
        </p:nvSpPr>
        <p:spPr>
          <a:xfrm>
            <a:off x="443060" y="5646656"/>
            <a:ext cx="11132536" cy="646331"/>
          </a:xfrm>
          <a:prstGeom prst="rect">
            <a:avLst/>
          </a:prstGeom>
          <a:solidFill>
            <a:srgbClr val="005EB8"/>
          </a:solid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All sites have continued their Outcomes Improvement work and some have taken up the offer of supplementary service design support to guide their projects as they move to testing ideas for improvement</a:t>
            </a:r>
          </a:p>
        </p:txBody>
      </p:sp>
    </p:spTree>
    <p:extLst>
      <p:ext uri="{BB962C8B-B14F-4D97-AF65-F5344CB8AC3E}">
        <p14:creationId xmlns:p14="http://schemas.microsoft.com/office/powerpoint/2010/main" val="685040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C9DA2-957E-4E16-BF1B-7A5524E86591}"/>
              </a:ext>
            </a:extLst>
          </p:cNvPr>
          <p:cNvSpPr>
            <a:spLocks noGrp="1"/>
          </p:cNvSpPr>
          <p:nvPr>
            <p:ph type="title"/>
          </p:nvPr>
        </p:nvSpPr>
        <p:spPr>
          <a:xfrm>
            <a:off x="337994" y="544256"/>
            <a:ext cx="10641498" cy="611649"/>
          </a:xfrm>
        </p:spPr>
        <p:txBody>
          <a:bodyPr>
            <a:noAutofit/>
          </a:bodyPr>
          <a:lstStyle/>
          <a:p>
            <a:r>
              <a:rPr lang="en-GB"/>
              <a:t>Summary and next steps</a:t>
            </a:r>
          </a:p>
        </p:txBody>
      </p:sp>
      <p:sp>
        <p:nvSpPr>
          <p:cNvPr id="3" name="Content Placeholder 2">
            <a:extLst>
              <a:ext uri="{FF2B5EF4-FFF2-40B4-BE49-F238E27FC236}">
                <a16:creationId xmlns:a16="http://schemas.microsoft.com/office/drawing/2014/main" id="{88E32A51-D84A-48BD-8B87-6C843CBBF4C6}"/>
              </a:ext>
            </a:extLst>
          </p:cNvPr>
          <p:cNvSpPr>
            <a:spLocks noGrp="1"/>
          </p:cNvSpPr>
          <p:nvPr>
            <p:ph sz="quarter" idx="10"/>
          </p:nvPr>
        </p:nvSpPr>
        <p:spPr>
          <a:xfrm>
            <a:off x="1531035" y="1557936"/>
            <a:ext cx="10256831" cy="4590937"/>
          </a:xfrm>
        </p:spPr>
        <p:txBody>
          <a:bodyPr>
            <a:normAutofit lnSpcReduction="10000"/>
          </a:bodyPr>
          <a:lstStyle/>
          <a:p>
            <a:pPr marL="0" indent="0">
              <a:lnSpc>
                <a:spcPct val="120000"/>
              </a:lnSpc>
              <a:buNone/>
            </a:pPr>
            <a:r>
              <a:rPr lang="en-GB" sz="1600"/>
              <a:t>We are working with CORC to </a:t>
            </a:r>
            <a:r>
              <a:rPr lang="en-GB" sz="1600" b="1">
                <a:solidFill>
                  <a:srgbClr val="50002A"/>
                </a:solidFill>
                <a:latin typeface="Arial"/>
                <a:cs typeface="Arial"/>
              </a:rPr>
              <a:t>develop guidance/ case studies/ repository </a:t>
            </a:r>
            <a:r>
              <a:rPr lang="en-GB" sz="1600"/>
              <a:t>of this work. We will be using feedback we’ve had back from sites to </a:t>
            </a:r>
            <a:r>
              <a:rPr lang="en-GB" sz="1600" b="1">
                <a:solidFill>
                  <a:srgbClr val="50002A"/>
                </a:solidFill>
                <a:latin typeface="Arial"/>
                <a:cs typeface="Arial"/>
              </a:rPr>
              <a:t>share learning with local systems (and the wider health community) </a:t>
            </a:r>
            <a:r>
              <a:rPr lang="en-GB" sz="1600">
                <a:solidFill>
                  <a:srgbClr val="000000"/>
                </a:solidFill>
                <a:latin typeface="Arial"/>
                <a:cs typeface="Arial"/>
              </a:rPr>
              <a:t>on the challenges and opportunities in the use, collection and flow of outcome measures within CYPMH and potential solutions that are applicable and/or scalable to other services or systems.</a:t>
            </a:r>
          </a:p>
          <a:p>
            <a:pPr marL="0" indent="0">
              <a:lnSpc>
                <a:spcPct val="120000"/>
              </a:lnSpc>
              <a:buNone/>
            </a:pPr>
            <a:endParaRPr lang="en-GB" sz="1600">
              <a:solidFill>
                <a:srgbClr val="000000"/>
              </a:solidFill>
              <a:latin typeface="Arial"/>
              <a:cs typeface="Arial"/>
            </a:endParaRPr>
          </a:p>
          <a:p>
            <a:pPr marL="0" indent="0">
              <a:lnSpc>
                <a:spcPct val="120000"/>
              </a:lnSpc>
              <a:buNone/>
            </a:pPr>
            <a:r>
              <a:rPr lang="en-GB" sz="1600">
                <a:solidFill>
                  <a:srgbClr val="000000"/>
                </a:solidFill>
                <a:latin typeface="Arial"/>
                <a:cs typeface="Arial"/>
              </a:rPr>
              <a:t>We are working towards the </a:t>
            </a:r>
            <a:r>
              <a:rPr lang="en-GB" sz="1600" b="1">
                <a:solidFill>
                  <a:srgbClr val="50002A"/>
                </a:solidFill>
                <a:latin typeface="Arial"/>
                <a:cs typeface="Arial"/>
              </a:rPr>
              <a:t>publication of the CYPMH Outcomes Metric </a:t>
            </a:r>
            <a:r>
              <a:rPr lang="en-GB" sz="1600">
                <a:solidFill>
                  <a:srgbClr val="000000"/>
                </a:solidFill>
                <a:latin typeface="Arial"/>
                <a:cs typeface="Arial"/>
              </a:rPr>
              <a:t>(proportion of closed referrals with a paired score showing measurable change) within the MHSDS monthly publications.</a:t>
            </a:r>
          </a:p>
          <a:p>
            <a:pPr marL="0" indent="0">
              <a:lnSpc>
                <a:spcPct val="120000"/>
              </a:lnSpc>
              <a:buNone/>
            </a:pPr>
            <a:endParaRPr lang="en-GB" sz="1600">
              <a:solidFill>
                <a:srgbClr val="000000"/>
              </a:solidFill>
              <a:latin typeface="Arial"/>
              <a:cs typeface="Arial"/>
            </a:endParaRPr>
          </a:p>
          <a:p>
            <a:pPr marL="0" indent="0">
              <a:lnSpc>
                <a:spcPct val="120000"/>
              </a:lnSpc>
              <a:buNone/>
            </a:pPr>
            <a:r>
              <a:rPr lang="en-GB" sz="1600">
                <a:latin typeface="Arial"/>
                <a:cs typeface="Arial"/>
              </a:rPr>
              <a:t>In preparation for the publication of the CYPMH Outcomes metric we will </a:t>
            </a:r>
            <a:r>
              <a:rPr lang="en-GB" sz="1600" b="1">
                <a:solidFill>
                  <a:srgbClr val="50002A"/>
                </a:solidFill>
                <a:latin typeface="Arial"/>
                <a:cs typeface="Arial"/>
              </a:rPr>
              <a:t>refresh our offer of support to systems</a:t>
            </a:r>
            <a:r>
              <a:rPr lang="en-GB" sz="1600">
                <a:latin typeface="Arial"/>
                <a:cs typeface="Arial"/>
              </a:rPr>
              <a:t>. This will include </a:t>
            </a:r>
            <a:r>
              <a:rPr lang="en-GB" sz="1600" b="1">
                <a:solidFill>
                  <a:srgbClr val="50002A"/>
                </a:solidFill>
                <a:latin typeface="Arial"/>
                <a:cs typeface="Arial"/>
              </a:rPr>
              <a:t>webinars to support with system transformation using ‘Optimisation’ domains </a:t>
            </a:r>
            <a:r>
              <a:rPr lang="en-GB" sz="1600">
                <a:latin typeface="Arial"/>
                <a:cs typeface="Arial"/>
              </a:rPr>
              <a:t>and aligning with the wider CYP MH programme to improve access and sustainably reduce waiting times. </a:t>
            </a:r>
            <a:r>
              <a:rPr lang="en-GB" sz="1600">
                <a:latin typeface="Arial"/>
                <a:ea typeface="+mn-lt"/>
                <a:cs typeface="Arial"/>
              </a:rPr>
              <a:t>One of them is improving outcomes and experience of CYP and families and we’d love your feedback on: </a:t>
            </a:r>
          </a:p>
          <a:p>
            <a:pPr lvl="1">
              <a:lnSpc>
                <a:spcPct val="120000"/>
              </a:lnSpc>
            </a:pPr>
            <a:r>
              <a:rPr lang="en-GB" sz="1600">
                <a:latin typeface="Arial"/>
                <a:ea typeface="+mn-lt"/>
                <a:cs typeface="Arial"/>
              </a:rPr>
              <a:t>What would you like to see covered? </a:t>
            </a:r>
          </a:p>
          <a:p>
            <a:pPr lvl="1">
              <a:lnSpc>
                <a:spcPct val="120000"/>
              </a:lnSpc>
            </a:pPr>
            <a:r>
              <a:rPr lang="en-GB" sz="1600">
                <a:latin typeface="Arial"/>
                <a:ea typeface="+mn-lt"/>
                <a:cs typeface="Arial"/>
              </a:rPr>
              <a:t>Do you have any examples of services/ areas delivering best practice? </a:t>
            </a:r>
            <a:endParaRPr lang="en-GB" sz="1600"/>
          </a:p>
        </p:txBody>
      </p:sp>
      <p:pic>
        <p:nvPicPr>
          <p:cNvPr id="4" name="Graphic 3" descr="Internet outline">
            <a:extLst>
              <a:ext uri="{FF2B5EF4-FFF2-40B4-BE49-F238E27FC236}">
                <a16:creationId xmlns:a16="http://schemas.microsoft.com/office/drawing/2014/main" id="{C5C61C8F-F8CB-4D1E-A073-CD1A670E2B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01756" y="4519720"/>
            <a:ext cx="880626" cy="880626"/>
          </a:xfrm>
          <a:prstGeom prst="rect">
            <a:avLst/>
          </a:prstGeom>
        </p:spPr>
      </p:pic>
      <p:pic>
        <p:nvPicPr>
          <p:cNvPr id="5" name="Graphic 4" descr="Bar chart outline">
            <a:extLst>
              <a:ext uri="{FF2B5EF4-FFF2-40B4-BE49-F238E27FC236}">
                <a16:creationId xmlns:a16="http://schemas.microsoft.com/office/drawing/2014/main" id="{A5A9E942-DD7F-4DBF-9A39-EEA4B3AF67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04133" y="2988687"/>
            <a:ext cx="880626" cy="880626"/>
          </a:xfrm>
          <a:prstGeom prst="rect">
            <a:avLst/>
          </a:prstGeom>
        </p:spPr>
      </p:pic>
      <p:pic>
        <p:nvPicPr>
          <p:cNvPr id="6" name="Graphic 5" descr="Storytelling outline">
            <a:extLst>
              <a:ext uri="{FF2B5EF4-FFF2-40B4-BE49-F238E27FC236}">
                <a16:creationId xmlns:a16="http://schemas.microsoft.com/office/drawing/2014/main" id="{105ED424-9917-40F5-AD4A-3A5C861A4D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01756" y="1710510"/>
            <a:ext cx="880626" cy="880626"/>
          </a:xfrm>
          <a:prstGeom prst="rect">
            <a:avLst/>
          </a:prstGeom>
        </p:spPr>
      </p:pic>
    </p:spTree>
    <p:extLst>
      <p:ext uri="{BB962C8B-B14F-4D97-AF65-F5344CB8AC3E}">
        <p14:creationId xmlns:p14="http://schemas.microsoft.com/office/powerpoint/2010/main" val="636373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6B8E-9A11-0922-12A5-69E891B4E1AD}"/>
              </a:ext>
            </a:extLst>
          </p:cNvPr>
          <p:cNvSpPr>
            <a:spLocks noGrp="1"/>
          </p:cNvSpPr>
          <p:nvPr>
            <p:ph type="title"/>
          </p:nvPr>
        </p:nvSpPr>
        <p:spPr>
          <a:xfrm>
            <a:off x="597597" y="1310002"/>
            <a:ext cx="10641498" cy="611649"/>
          </a:xfrm>
        </p:spPr>
        <p:txBody>
          <a:bodyPr>
            <a:normAutofit/>
          </a:bodyPr>
          <a:lstStyle/>
          <a:p>
            <a:r>
              <a:rPr lang="en-US">
                <a:cs typeface="Arial"/>
              </a:rPr>
              <a:t>Q&amp;A and feedback </a:t>
            </a:r>
            <a:endParaRPr lang="en-US"/>
          </a:p>
        </p:txBody>
      </p:sp>
      <p:sp>
        <p:nvSpPr>
          <p:cNvPr id="3" name="TextBox 2">
            <a:extLst>
              <a:ext uri="{FF2B5EF4-FFF2-40B4-BE49-F238E27FC236}">
                <a16:creationId xmlns:a16="http://schemas.microsoft.com/office/drawing/2014/main" id="{5CE9C798-DC52-40F3-863A-9DF9C03E5164}"/>
              </a:ext>
            </a:extLst>
          </p:cNvPr>
          <p:cNvSpPr txBox="1"/>
          <p:nvPr/>
        </p:nvSpPr>
        <p:spPr>
          <a:xfrm>
            <a:off x="737118" y="2174033"/>
            <a:ext cx="10892630" cy="2862322"/>
          </a:xfrm>
          <a:prstGeom prst="rect">
            <a:avLst/>
          </a:prstGeom>
          <a:noFill/>
        </p:spPr>
        <p:txBody>
          <a:bodyPr wrap="square" rtlCol="0">
            <a:spAutoFit/>
          </a:bodyPr>
          <a:lstStyle/>
          <a:p>
            <a:pPr marL="342900" indent="-342900">
              <a:buAutoNum type="arabicPeriod"/>
            </a:pPr>
            <a:r>
              <a:rPr lang="en-GB" sz="2000">
                <a:latin typeface="Arial" panose="020B0604020202020204" pitchFamily="34" charset="0"/>
                <a:cs typeface="Arial" panose="020B0604020202020204" pitchFamily="34" charset="0"/>
              </a:rPr>
              <a:t>Do these problem statements reflect the situation in your services/ areas? </a:t>
            </a:r>
          </a:p>
          <a:p>
            <a:pPr marL="800100" lvl="1" indent="-342900">
              <a:buFont typeface="Wingdings" panose="05000000000000000000" pitchFamily="2" charset="2"/>
              <a:buChar char="Ø"/>
            </a:pPr>
            <a:r>
              <a:rPr lang="en-GB" sz="2000">
                <a:latin typeface="Arial" panose="020B0604020202020204" pitchFamily="34" charset="0"/>
                <a:cs typeface="Arial" panose="020B0604020202020204" pitchFamily="34" charset="0"/>
              </a:rPr>
              <a:t>If yes, how are you working towards resolving them? i.e. are you working with clinicians, service leads and CYP, parents and carers? </a:t>
            </a:r>
          </a:p>
          <a:p>
            <a:pPr marL="342900" indent="-342900">
              <a:buAutoNum type="arabicPeriod"/>
            </a:pPr>
            <a:endParaRPr lang="en-GB" sz="2000">
              <a:latin typeface="Arial" panose="020B0604020202020204" pitchFamily="34" charset="0"/>
              <a:cs typeface="Arial" panose="020B0604020202020204" pitchFamily="34" charset="0"/>
            </a:endParaRPr>
          </a:p>
          <a:p>
            <a:pPr marL="342900" indent="-342900">
              <a:buAutoNum type="arabicPeriod"/>
            </a:pPr>
            <a:r>
              <a:rPr lang="en-GB" sz="2000">
                <a:latin typeface="Arial" panose="020B0604020202020204" pitchFamily="34" charset="0"/>
                <a:cs typeface="Arial" panose="020B0604020202020204" pitchFamily="34" charset="0"/>
              </a:rPr>
              <a:t>Are these findings helpful to support you in your services/ areas? </a:t>
            </a:r>
          </a:p>
          <a:p>
            <a:pPr marL="800100" lvl="1" indent="-342900">
              <a:buFont typeface="Wingdings" panose="05000000000000000000" pitchFamily="2" charset="2"/>
              <a:buChar char="Ø"/>
            </a:pPr>
            <a:r>
              <a:rPr lang="en-GB" sz="2000">
                <a:latin typeface="Arial" panose="020B0604020202020204" pitchFamily="34" charset="0"/>
                <a:cs typeface="Arial" panose="020B0604020202020204" pitchFamily="34" charset="0"/>
              </a:rPr>
              <a:t>If not, why not and what more can we do? </a:t>
            </a:r>
          </a:p>
          <a:p>
            <a:pPr marL="342900" indent="-342900">
              <a:buAutoNum type="arabicPeriod"/>
            </a:pPr>
            <a:endParaRPr lang="en-GB" sz="2000">
              <a:latin typeface="Arial" panose="020B0604020202020204" pitchFamily="34" charset="0"/>
              <a:cs typeface="Arial" panose="020B0604020202020204" pitchFamily="34" charset="0"/>
            </a:endParaRPr>
          </a:p>
          <a:p>
            <a:pPr marL="342900" indent="-342900">
              <a:buAutoNum type="arabicPeriod"/>
            </a:pPr>
            <a:r>
              <a:rPr lang="en-GB" sz="2000">
                <a:latin typeface="Arial" panose="020B0604020202020204" pitchFamily="34" charset="0"/>
                <a:cs typeface="Arial" panose="020B0604020202020204" pitchFamily="34" charset="0"/>
              </a:rPr>
              <a:t>How would you want us to support you nationally following this work? i.e. feedback on national support offer, disseminating the learning and information, and future work?</a:t>
            </a:r>
          </a:p>
        </p:txBody>
      </p:sp>
    </p:spTree>
    <p:extLst>
      <p:ext uri="{BB962C8B-B14F-4D97-AF65-F5344CB8AC3E}">
        <p14:creationId xmlns:p14="http://schemas.microsoft.com/office/powerpoint/2010/main" val="2318575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2B5C59-4457-4A9D-A5FD-EDE0DE0B8A8F}"/>
              </a:ext>
            </a:extLst>
          </p:cNvPr>
          <p:cNvSpPr>
            <a:spLocks noGrp="1"/>
          </p:cNvSpPr>
          <p:nvPr>
            <p:ph type="ctrTitle"/>
          </p:nvPr>
        </p:nvSpPr>
        <p:spPr/>
        <p:txBody>
          <a:bodyPr/>
          <a:lstStyle/>
          <a:p>
            <a:r>
              <a:rPr lang="en-GB"/>
              <a:t>Appendix</a:t>
            </a:r>
          </a:p>
        </p:txBody>
      </p:sp>
    </p:spTree>
    <p:extLst>
      <p:ext uri="{BB962C8B-B14F-4D97-AF65-F5344CB8AC3E}">
        <p14:creationId xmlns:p14="http://schemas.microsoft.com/office/powerpoint/2010/main" val="634485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B2C71155-A3E3-494C-B263-E0858080BEA0}"/>
              </a:ext>
            </a:extLst>
          </p:cNvPr>
          <p:cNvSpPr>
            <a:spLocks noGrp="1"/>
          </p:cNvSpPr>
          <p:nvPr>
            <p:ph type="title"/>
          </p:nvPr>
        </p:nvSpPr>
        <p:spPr>
          <a:xfrm>
            <a:off x="187073" y="203478"/>
            <a:ext cx="10641498" cy="611649"/>
          </a:xfrm>
        </p:spPr>
        <p:txBody>
          <a:bodyPr/>
          <a:lstStyle/>
          <a:p>
            <a:r>
              <a:rPr lang="en-GB" sz="2400"/>
              <a:t>Comprehensive Resources are available!</a:t>
            </a:r>
          </a:p>
        </p:txBody>
      </p:sp>
      <p:graphicFrame>
        <p:nvGraphicFramePr>
          <p:cNvPr id="6" name="Table 4">
            <a:extLst>
              <a:ext uri="{FF2B5EF4-FFF2-40B4-BE49-F238E27FC236}">
                <a16:creationId xmlns:a16="http://schemas.microsoft.com/office/drawing/2014/main" id="{0DCCCD20-2EB9-4808-9455-7B6E647BC688}"/>
              </a:ext>
            </a:extLst>
          </p:cNvPr>
          <p:cNvGraphicFramePr>
            <a:graphicFrameLocks noGrp="1"/>
          </p:cNvGraphicFramePr>
          <p:nvPr>
            <p:extLst>
              <p:ext uri="{D42A27DB-BD31-4B8C-83A1-F6EECF244321}">
                <p14:modId xmlns:p14="http://schemas.microsoft.com/office/powerpoint/2010/main" val="1614926647"/>
              </p:ext>
            </p:extLst>
          </p:nvPr>
        </p:nvGraphicFramePr>
        <p:xfrm>
          <a:off x="361025" y="1095998"/>
          <a:ext cx="11469949" cy="4991100"/>
        </p:xfrm>
        <a:graphic>
          <a:graphicData uri="http://schemas.openxmlformats.org/drawingml/2006/table">
            <a:tbl>
              <a:tblPr firstRow="1" bandRow="1">
                <a:tableStyleId>{7E9639D4-E3E2-4D34-9284-5A2195B3D0D7}</a:tableStyleId>
              </a:tblPr>
              <a:tblGrid>
                <a:gridCol w="1285078">
                  <a:extLst>
                    <a:ext uri="{9D8B030D-6E8A-4147-A177-3AD203B41FA5}">
                      <a16:colId xmlns:a16="http://schemas.microsoft.com/office/drawing/2014/main" val="1370524335"/>
                    </a:ext>
                  </a:extLst>
                </a:gridCol>
                <a:gridCol w="4418922">
                  <a:extLst>
                    <a:ext uri="{9D8B030D-6E8A-4147-A177-3AD203B41FA5}">
                      <a16:colId xmlns:a16="http://schemas.microsoft.com/office/drawing/2014/main" val="205674011"/>
                    </a:ext>
                  </a:extLst>
                </a:gridCol>
                <a:gridCol w="5765949">
                  <a:extLst>
                    <a:ext uri="{9D8B030D-6E8A-4147-A177-3AD203B41FA5}">
                      <a16:colId xmlns:a16="http://schemas.microsoft.com/office/drawing/2014/main" val="1327080817"/>
                    </a:ext>
                  </a:extLst>
                </a:gridCol>
              </a:tblGrid>
              <a:tr h="0">
                <a:tc>
                  <a:txBody>
                    <a:bodyPr/>
                    <a:lstStyle/>
                    <a:p>
                      <a:pPr algn="ctr"/>
                      <a:r>
                        <a:rPr lang="en-GB" sz="1000">
                          <a:latin typeface="Arial" panose="020B0604020202020204" pitchFamily="34" charset="0"/>
                          <a:cs typeface="Arial" panose="020B0604020202020204" pitchFamily="34" charset="0"/>
                        </a:rPr>
                        <a:t>Section</a:t>
                      </a:r>
                    </a:p>
                  </a:txBody>
                  <a:tcPr marL="68580" marR="68580" marT="34290" marB="34290">
                    <a:lnR w="12700" cap="flat" cmpd="sng" algn="ctr">
                      <a:solidFill>
                        <a:schemeClr val="bg1">
                          <a:lumMod val="8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a:latin typeface="Arial" panose="020B0604020202020204" pitchFamily="34" charset="0"/>
                          <a:cs typeface="Arial" panose="020B0604020202020204" pitchFamily="34" charset="0"/>
                        </a:rPr>
                        <a:t>Description</a:t>
                      </a:r>
                    </a:p>
                  </a:txBody>
                  <a:tcPr marL="68580" marR="68580" marT="34290" marB="3429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a:latin typeface="Arial" panose="020B0604020202020204" pitchFamily="34" charset="0"/>
                          <a:cs typeface="Arial" panose="020B0604020202020204" pitchFamily="34" charset="0"/>
                        </a:rPr>
                        <a:t>Link</a:t>
                      </a:r>
                    </a:p>
                  </a:txBody>
                  <a:tcPr marL="68580" marR="68580" marT="34290" marB="34290">
                    <a:lnL w="12700" cap="flat" cmpd="sng" algn="ctr">
                      <a:solidFill>
                        <a:schemeClr val="bg1">
                          <a:lumMod val="85000"/>
                        </a:schemeClr>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1283927"/>
                  </a:ext>
                </a:extLst>
              </a:tr>
              <a:tr h="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panose="020B0604020202020204" pitchFamily="34" charset="0"/>
                          <a:cs typeface="Arial" panose="020B0604020202020204" pitchFamily="34" charset="0"/>
                        </a:rPr>
                        <a:t>Outcomes Overview</a:t>
                      </a:r>
                      <a:endParaRPr lang="en-US" sz="1000" b="1">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b="0">
                          <a:latin typeface="Arial" panose="020B0604020202020204" pitchFamily="34" charset="0"/>
                          <a:cs typeface="Arial" panose="020B0604020202020204" pitchFamily="34" charset="0"/>
                        </a:rPr>
                        <a:t>Using clinical outcomes for service improvement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cs typeface="Arial" panose="020B0604020202020204" pitchFamily="34" charset="0"/>
                          <a:hlinkClick r:id="rId2"/>
                        </a:rPr>
                        <a:t>Using clinical outcomes for service improvement </a:t>
                      </a:r>
                      <a:endParaRPr lang="en-GB" sz="10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655270423"/>
                  </a:ext>
                </a:extLst>
              </a:tr>
              <a:tr h="13435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a:latin typeface="+mn-lt"/>
                        <a:cs typeface="Arial"/>
                      </a:endParaRPr>
                    </a:p>
                  </a:txBody>
                  <a:tcPr>
                    <a:lnR w="12700" cap="flat" cmpd="sng" algn="ctr">
                      <a:solidFill>
                        <a:schemeClr val="bg1">
                          <a:lumMod val="85000"/>
                        </a:schemeClr>
                      </a:solidFill>
                      <a:prstDash val="solid"/>
                      <a:round/>
                      <a:headEnd type="none" w="med" len="med"/>
                      <a:tailEnd type="none" w="med" len="med"/>
                    </a:lnR>
                  </a:tcPr>
                </a:tc>
                <a:tc>
                  <a:txBody>
                    <a:bodyPr/>
                    <a:lstStyle/>
                    <a:p>
                      <a:r>
                        <a:rPr lang="en-GB" sz="1000" b="0">
                          <a:latin typeface="Arial" panose="020B0604020202020204" pitchFamily="34" charset="0"/>
                          <a:cs typeface="Arial" panose="020B0604020202020204" pitchFamily="34" charset="0"/>
                        </a:rPr>
                        <a:t>Top tips for implementing outcome measures in mental health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GB" sz="1000" b="0">
                          <a:latin typeface="Arial" panose="020B0604020202020204" pitchFamily="34" charset="0"/>
                          <a:cs typeface="Arial" panose="020B0604020202020204" pitchFamily="34" charset="0"/>
                          <a:hlinkClick r:id="rId3"/>
                        </a:rPr>
                        <a:t>Top tips for implementing outcome measures in mental health</a:t>
                      </a:r>
                      <a:r>
                        <a:rPr lang="en-GB" sz="1000" b="0">
                          <a:latin typeface="Arial" panose="020B0604020202020204" pitchFamily="34" charset="0"/>
                          <a:cs typeface="Arial" panose="020B0604020202020204" pitchFamily="34" charset="0"/>
                        </a:rPr>
                        <a: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3109013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a:latin typeface="+mn-lt"/>
                        <a:cs typeface="Arial"/>
                      </a:endParaRPr>
                    </a:p>
                  </a:txBody>
                  <a:tcPr>
                    <a:lnR w="12700" cap="flat" cmpd="sng" algn="ctr">
                      <a:solidFill>
                        <a:schemeClr val="bg1">
                          <a:lumMod val="85000"/>
                        </a:schemeClr>
                      </a:solidFill>
                      <a:prstDash val="solid"/>
                      <a:round/>
                      <a:headEnd type="none" w="med" len="med"/>
                      <a:tailEnd type="none" w="med" len="med"/>
                    </a:lnR>
                  </a:tcPr>
                </a:tc>
                <a:tc>
                  <a:txBody>
                    <a:bodyPr/>
                    <a:lstStyle/>
                    <a:p>
                      <a:r>
                        <a:rPr lang="en-GB" sz="1000" b="0">
                          <a:latin typeface="Arial" panose="020B0604020202020204" pitchFamily="34" charset="0"/>
                          <a:cs typeface="Arial" panose="020B0604020202020204" pitchFamily="34" charset="0"/>
                        </a:rPr>
                        <a:t>Case studies </a:t>
                      </a:r>
                      <a:r>
                        <a:rPr lang="en-GB" sz="1000">
                          <a:latin typeface="Arial" panose="020B0604020202020204" pitchFamily="34" charset="0"/>
                          <a:cs typeface="Arial" panose="020B0604020202020204" pitchFamily="34" charset="0"/>
                        </a:rPr>
                        <a:t>on the use of outcomes measures</a:t>
                      </a:r>
                      <a:endParaRPr lang="en-GB" sz="1000" b="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cs typeface="Arial" panose="020B0604020202020204" pitchFamily="34" charset="0"/>
                          <a:hlinkClick r:id="rId4"/>
                        </a:rPr>
                        <a:t>Mental Health Outcomes Case Studies</a:t>
                      </a:r>
                      <a:endParaRPr lang="en-GB" sz="10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8044880"/>
                  </a:ext>
                </a:extLst>
              </a:tr>
              <a:tr h="134358">
                <a:tc rowSpan="3">
                  <a:txBody>
                    <a:bodyPr/>
                    <a:lstStyle/>
                    <a:p>
                      <a:pPr algn="ctr"/>
                      <a:r>
                        <a:rPr lang="en-GB" sz="1000" b="1">
                          <a:latin typeface="Arial" panose="020B0604020202020204" pitchFamily="34" charset="0"/>
                          <a:cs typeface="Arial" panose="020B0604020202020204" pitchFamily="34" charset="0"/>
                        </a:rPr>
                        <a:t>Flowing Outcomes data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Arial" panose="020B0604020202020204" pitchFamily="34" charset="0"/>
                          <a:ea typeface="+mn-ea"/>
                          <a:cs typeface="Arial" panose="020B0604020202020204" pitchFamily="34" charset="0"/>
                        </a:rPr>
                        <a:t>National Clinical Content Repository</a:t>
                      </a:r>
                      <a:r>
                        <a:rPr lang="en-GB" sz="1000">
                          <a:latin typeface="Arial" panose="020B0604020202020204" pitchFamily="34" charset="0"/>
                          <a:cs typeface="Arial" panose="020B0604020202020204" pitchFamily="34" charset="0"/>
                        </a:rPr>
                        <a:t> – for Copyright and Licensing agreements and list of outcomes tools</a:t>
                      </a:r>
                      <a:r>
                        <a:rPr lang="en-US" sz="1000">
                          <a:latin typeface="Arial" panose="020B0604020202020204" pitchFamily="34" charset="0"/>
                          <a:cs typeface="Arial" panose="020B0604020202020204" pitchFamily="34" charset="0"/>
                        </a:rPr>
                        <a:t>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GB" sz="1000">
                          <a:solidFill>
                            <a:srgbClr val="0072CE"/>
                          </a:solidFill>
                          <a:latin typeface="Arial" panose="020B0604020202020204" pitchFamily="34" charset="0"/>
                          <a:cs typeface="Arial" panose="020B0604020202020204" pitchFamily="34" charset="0"/>
                          <a:hlinkClick r:id="rId5"/>
                        </a:rPr>
                        <a:t>National Clinical Content Repository</a:t>
                      </a:r>
                      <a:endParaRPr lang="en-GB" sz="10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7342420"/>
                  </a:ext>
                </a:extLst>
              </a:tr>
              <a:tr h="189198">
                <a:tc vMerge="1">
                  <a:txBody>
                    <a:bodyPr/>
                    <a:lstStyle/>
                    <a:p>
                      <a:endParaRPr lang="en-GB" sz="1000" b="1"/>
                    </a:p>
                  </a:txBody>
                  <a:tcPr>
                    <a:lnR w="12700" cap="flat" cmpd="sng" algn="ctr">
                      <a:solidFill>
                        <a:schemeClr val="bg1">
                          <a:lumMod val="8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cs typeface="Arial" panose="020B0604020202020204" pitchFamily="34" charset="0"/>
                        </a:rPr>
                        <a:t>MHSDS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71450" lvl="0" indent="-171450">
                        <a:buFont typeface="Arial" panose="020B0604020202020204" pitchFamily="34" charset="0"/>
                        <a:buChar char="•"/>
                      </a:pPr>
                      <a:r>
                        <a:rPr lang="en-GB" sz="1000" kern="1200">
                          <a:solidFill>
                            <a:srgbClr val="0072CE"/>
                          </a:solidFill>
                          <a:latin typeface="Arial" panose="020B0604020202020204" pitchFamily="34" charset="0"/>
                          <a:ea typeface="+mn-ea"/>
                          <a:cs typeface="Arial" panose="020B0604020202020204" pitchFamily="34" charset="0"/>
                          <a:hlinkClick r:id="rId6"/>
                        </a:rPr>
                        <a:t>Implementation tools and guidance: Mental Health Services Data Set (MHSDS) v5.0</a:t>
                      </a:r>
                      <a:endParaRPr lang="en-GB" sz="1000" kern="1200">
                        <a:solidFill>
                          <a:srgbClr val="0072CE"/>
                        </a:solidFill>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000">
                          <a:solidFill>
                            <a:srgbClr val="0072CE"/>
                          </a:solidFill>
                          <a:latin typeface="Arial" panose="020B0604020202020204" pitchFamily="34" charset="0"/>
                          <a:cs typeface="Arial" panose="020B0604020202020204" pitchFamily="34" charset="0"/>
                          <a:hlinkClick r:id="rId7"/>
                        </a:rPr>
                        <a:t>Technical guidance for submitting to the MHSDS</a:t>
                      </a:r>
                      <a:r>
                        <a:rPr lang="en-GB" sz="1000">
                          <a:latin typeface="Arial" panose="020B0604020202020204" pitchFamily="34" charset="0"/>
                          <a:cs typeface="Arial" panose="020B0604020202020204" pitchFamily="34" charset="0"/>
                        </a:rPr>
                        <a: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54798691"/>
                  </a:ext>
                </a:extLst>
              </a:tr>
              <a:tr h="189198">
                <a:tc vMerge="1">
                  <a:txBody>
                    <a:bodyPr/>
                    <a:lstStyle/>
                    <a:p>
                      <a:endParaRPr lang="en-GB" sz="1000" b="1"/>
                    </a:p>
                  </a:txBody>
                  <a:tcPr>
                    <a:lnR w="12700" cap="flat" cmpd="sng" algn="ctr">
                      <a:solidFill>
                        <a:schemeClr val="bg1">
                          <a:lumMod val="8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SNOMED CT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lvl="0" indent="-171450">
                        <a:buFont typeface="Arial" panose="020B0604020202020204" pitchFamily="34" charset="0"/>
                        <a:buChar char="•"/>
                      </a:pPr>
                      <a:r>
                        <a:rPr lang="en-GB" sz="1000" kern="1200">
                          <a:solidFill>
                            <a:srgbClr val="0072CE"/>
                          </a:solidFill>
                          <a:latin typeface="Arial" panose="020B06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rPr>
                        <a:t>Information Standards Notice </a:t>
                      </a:r>
                      <a:endParaRPr lang="en-GB" sz="1000" kern="1200">
                        <a:solidFill>
                          <a:srgbClr val="0072CE"/>
                        </a:solidFill>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000" kern="1200">
                          <a:solidFill>
                            <a:srgbClr val="0072CE"/>
                          </a:solidFill>
                          <a:latin typeface="Arial" panose="020B0604020202020204" pitchFamily="34" charset="0"/>
                          <a:ea typeface="+mn-ea"/>
                          <a:cs typeface="Arial" panose="020B0604020202020204" pitchFamily="34" charset="0"/>
                          <a:hlinkClick r:id="rId9">
                            <a:extLst>
                              <a:ext uri="{A12FA001-AC4F-418D-AE19-62706E023703}">
                                <ahyp:hlinkClr xmlns:ahyp="http://schemas.microsoft.com/office/drawing/2018/hyperlinkcolor" val="tx"/>
                              </a:ext>
                            </a:extLst>
                          </a:hlinkClick>
                        </a:rPr>
                        <a:t>Implementing SNOMED CT in mental health settings</a:t>
                      </a:r>
                      <a:endParaRPr lang="en-GB" sz="1000" kern="1200">
                        <a:solidFill>
                          <a:srgbClr val="0072CE"/>
                        </a:solidFill>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000" kern="1200">
                          <a:solidFill>
                            <a:srgbClr val="0072CE"/>
                          </a:solidFill>
                          <a:latin typeface="Arial" panose="020B0604020202020204" pitchFamily="34" charset="0"/>
                          <a:ea typeface="+mn-ea"/>
                          <a:cs typeface="Arial" panose="020B0604020202020204" pitchFamily="34" charset="0"/>
                          <a:hlinkClick r:id="rId10"/>
                        </a:rPr>
                        <a:t>SNOMED CT Delen website</a:t>
                      </a:r>
                      <a:endParaRPr lang="en-GB" sz="10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1637092"/>
                  </a:ext>
                </a:extLst>
              </a:tr>
              <a:tr h="0">
                <a:tc rowSpan="4">
                  <a:txBody>
                    <a:bodyPr/>
                    <a:lstStyle/>
                    <a:p>
                      <a:pPr algn="ctr"/>
                      <a:r>
                        <a:rPr lang="en-GB" sz="1000" b="1">
                          <a:latin typeface="Arial" panose="020B0604020202020204" pitchFamily="34" charset="0"/>
                          <a:cs typeface="Arial" panose="020B0604020202020204" pitchFamily="34" charset="0"/>
                        </a:rPr>
                        <a:t>FutureNHS Collaboration Platform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latin typeface="Arial" panose="020B0604020202020204" pitchFamily="34" charset="0"/>
                          <a:cs typeface="Arial" panose="020B0604020202020204" pitchFamily="34" charset="0"/>
                        </a:rPr>
                        <a:t>How to sign up to the platform and FAQs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r>
                        <a:rPr lang="en-GB" sz="1000" u="sng">
                          <a:solidFill>
                            <a:srgbClr val="0072CE"/>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FutureNHS Collaboration platform</a:t>
                      </a:r>
                      <a:endParaRPr lang="en-GB" sz="10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35326634"/>
                  </a:ext>
                </a:extLst>
              </a:tr>
              <a:tr h="0">
                <a:tc vMerge="1">
                  <a:txBody>
                    <a:bodyPr/>
                    <a:lstStyle/>
                    <a:p>
                      <a:endParaRPr lang="en-GB" sz="1000" b="1"/>
                    </a:p>
                  </a:txBody>
                  <a:tcPr>
                    <a:lnR w="12700" cap="flat" cmpd="sng" algn="ctr">
                      <a:solidFill>
                        <a:schemeClr val="bg1">
                          <a:lumMod val="85000"/>
                        </a:schemeClr>
                      </a:solidFill>
                      <a:prstDash val="solid"/>
                      <a:round/>
                      <a:headEnd type="none" w="med" len="med"/>
                      <a:tailEnd type="none" w="med" len="med"/>
                    </a:lnR>
                  </a:tcPr>
                </a:tc>
                <a:tc>
                  <a:txBody>
                    <a:bodyPr/>
                    <a:lstStyle/>
                    <a:p>
                      <a:r>
                        <a:rPr lang="en-GB" sz="1000">
                          <a:latin typeface="Arial" panose="020B0604020202020204" pitchFamily="34" charset="0"/>
                          <a:cs typeface="Arial" panose="020B0604020202020204" pitchFamily="34" charset="0"/>
                        </a:rPr>
                        <a:t>Mental Health Outcomes platform page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r>
                        <a:rPr lang="en-GB" sz="1000">
                          <a:latin typeface="Arial" panose="020B0604020202020204" pitchFamily="34" charset="0"/>
                          <a:cs typeface="Arial" panose="020B0604020202020204" pitchFamily="34" charset="0"/>
                          <a:hlinkClick r:id="rId12"/>
                        </a:rPr>
                        <a:t>Mental Health Outcomes FutureNHS Collaboration Platform</a:t>
                      </a:r>
                      <a:endParaRPr lang="en-US" sz="10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12780334"/>
                  </a:ext>
                </a:extLst>
              </a:tr>
              <a:tr h="0">
                <a:tc vMerge="1">
                  <a:txBody>
                    <a:bodyPr/>
                    <a:lstStyle/>
                    <a:p>
                      <a:endParaRPr lang="en-GB" sz="1000" b="1"/>
                    </a:p>
                  </a:txBody>
                  <a:tcPr>
                    <a:lnR w="12700" cap="flat" cmpd="sng" algn="ctr">
                      <a:solidFill>
                        <a:schemeClr val="bg1">
                          <a:lumMod val="85000"/>
                        </a:schemeClr>
                      </a:solidFill>
                      <a:prstDash val="solid"/>
                      <a:round/>
                      <a:headEnd type="none" w="med" len="med"/>
                      <a:tailEnd type="none" w="med" len="med"/>
                    </a:lnR>
                  </a:tcPr>
                </a:tc>
                <a:tc>
                  <a:txBody>
                    <a:bodyPr/>
                    <a:lstStyle/>
                    <a:p>
                      <a:r>
                        <a:rPr lang="en-GB" sz="1000">
                          <a:latin typeface="Arial" panose="020B0604020202020204" pitchFamily="34" charset="0"/>
                          <a:cs typeface="Arial" panose="020B0604020202020204" pitchFamily="34" charset="0"/>
                        </a:rPr>
                        <a:t>Data Quality platform page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0072CE"/>
                          </a:solidFill>
                          <a:latin typeface="Arial" panose="020B0604020202020204" pitchFamily="34" charset="0"/>
                          <a:cs typeface="Arial" panose="020B0604020202020204" pitchFamily="34" charset="0"/>
                          <a:hlinkClick r:id="rId13"/>
                        </a:rPr>
                        <a:t>Mental Health Data Quality NHS Future Collaboration Platform</a:t>
                      </a:r>
                      <a:endParaRPr lang="en-GB" sz="1000" u="sng">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99786140"/>
                  </a:ext>
                </a:extLst>
              </a:tr>
              <a:tr h="0">
                <a:tc vMerge="1">
                  <a:txBody>
                    <a:bodyPr/>
                    <a:lstStyle/>
                    <a:p>
                      <a:endParaRPr lang="en-GB" sz="1000" b="1"/>
                    </a:p>
                  </a:txBody>
                  <a:tcPr>
                    <a:lnR w="12700" cap="flat" cmpd="sng" algn="ctr">
                      <a:solidFill>
                        <a:schemeClr val="bg1">
                          <a:lumMod val="85000"/>
                        </a:schemeClr>
                      </a:solidFill>
                      <a:prstDash val="solid"/>
                      <a:round/>
                      <a:headEnd type="none" w="med" len="med"/>
                      <a:tailEnd type="none" w="med" len="med"/>
                    </a:lnR>
                  </a:tcPr>
                </a:tc>
                <a:tc>
                  <a:txBody>
                    <a:bodyPr/>
                    <a:lstStyle/>
                    <a:p>
                      <a:r>
                        <a:rPr lang="en-GB" sz="1000">
                          <a:latin typeface="Arial" panose="020B0604020202020204" pitchFamily="34" charset="0"/>
                          <a:cs typeface="Arial" panose="020B0604020202020204" pitchFamily="34" charset="0"/>
                        </a:rPr>
                        <a:t>Mental Health CQUINs platform page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sng">
                          <a:latin typeface="Arial" panose="020B0604020202020204" pitchFamily="34" charset="0"/>
                          <a:cs typeface="Arial" panose="020B0604020202020204" pitchFamily="34" charset="0"/>
                          <a:hlinkClick r:id="rId14"/>
                        </a:rPr>
                        <a:t>Mental Health CQUIN FutureNHS Collaboration Platform</a:t>
                      </a:r>
                      <a:endParaRPr lang="en-GB" sz="1000" u="sng">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1065395"/>
                  </a:ext>
                </a:extLst>
              </a:tr>
              <a:tr h="408559">
                <a:tc rowSpan="2">
                  <a:txBody>
                    <a:bodyPr/>
                    <a:lstStyle/>
                    <a:p>
                      <a:pPr algn="ctr"/>
                      <a:r>
                        <a:rPr lang="en-GB" sz="1000" b="1">
                          <a:latin typeface="Arial" panose="020B0604020202020204" pitchFamily="34" charset="0"/>
                          <a:cs typeface="Arial" panose="020B0604020202020204" pitchFamily="34" charset="0"/>
                        </a:rPr>
                        <a:t>Mental Health Programme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latin typeface="Arial" panose="020B0604020202020204" pitchFamily="34" charset="0"/>
                          <a:cs typeface="Arial" panose="020B0604020202020204" pitchFamily="34" charset="0"/>
                        </a:rPr>
                        <a:t>Children and Young People’s Mental Health Outcomes Metric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u="sng">
                          <a:latin typeface="Arial" panose="020B0604020202020204" pitchFamily="34" charset="0"/>
                          <a:cs typeface="Arial" panose="020B0604020202020204" pitchFamily="34" charset="0"/>
                          <a:hlinkClick r:id="rId15"/>
                        </a:rPr>
                        <a:t>FAQ document </a:t>
                      </a:r>
                      <a:endParaRPr lang="en-GB" sz="1000" u="sng">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latin typeface="Arial" panose="020B0604020202020204" pitchFamily="34" charset="0"/>
                          <a:cs typeface="Arial" panose="020B0604020202020204" pitchFamily="34" charset="0"/>
                          <a:hlinkClick r:id="rId16"/>
                        </a:rPr>
                        <a:t>Recording Outcome Measures for CYPMH - </a:t>
                      </a:r>
                      <a:r>
                        <a:rPr lang="en-GB" sz="1000" u="sng">
                          <a:latin typeface="Arial" panose="020B0604020202020204" pitchFamily="34" charset="0"/>
                          <a:cs typeface="Arial" panose="020B0604020202020204" pitchFamily="34" charset="0"/>
                          <a:hlinkClick r:id="rId16"/>
                        </a:rPr>
                        <a:t>Technical Guidance</a:t>
                      </a:r>
                      <a:endParaRPr lang="en-GB" sz="1000" u="sng">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u="sng">
                          <a:latin typeface="Arial" panose="020B0604020202020204" pitchFamily="34" charset="0"/>
                          <a:cs typeface="Arial" panose="020B0604020202020204" pitchFamily="34" charset="0"/>
                          <a:hlinkClick r:id="rId17"/>
                        </a:rPr>
                        <a:t>CYP MH Outcomes Briefing Notes/ Comms pack</a:t>
                      </a:r>
                      <a:r>
                        <a:rPr lang="en-GB" sz="1000" u="sng">
                          <a:latin typeface="Arial" panose="020B0604020202020204" pitchFamily="34" charset="0"/>
                          <a:cs typeface="Arial" panose="020B0604020202020204" pitchFamily="34" charset="0"/>
                        </a:rPr>
                        <a:t> </a:t>
                      </a:r>
                      <a:r>
                        <a:rPr lang="en-GB" sz="1000" u="none">
                          <a:latin typeface="Arial" panose="020B0604020202020204" pitchFamily="34" charset="0"/>
                          <a:cs typeface="Arial" panose="020B0604020202020204" pitchFamily="34" charset="0"/>
                        </a:rPr>
                        <a:t>(to be updated with latest info on the publication of the paired scores)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effectLst/>
                          <a:latin typeface="Arial" panose="020B0604020202020204" pitchFamily="34" charset="0"/>
                          <a:ea typeface="Calibri" panose="020F0502020204030204" pitchFamily="34" charset="0"/>
                          <a:cs typeface="Arial" panose="020B0604020202020204" pitchFamily="34" charset="0"/>
                        </a:rPr>
                        <a:t>System Maturity Tool – which includes a domain on outcomes, it is available here: </a:t>
                      </a:r>
                      <a:r>
                        <a:rPr lang="en-GB" sz="10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8">
                            <a:extLst>
                              <a:ext uri="{A12FA001-AC4F-418D-AE19-62706E023703}">
                                <ahyp:hlinkClr xmlns:ahyp="http://schemas.microsoft.com/office/drawing/2018/hyperlinkcolor" val="tx"/>
                              </a:ext>
                            </a:extLst>
                          </a:hlinkClick>
                        </a:rPr>
                        <a:t>System Maturity Tool - Optimising Children and Young People's Mental Health Services - FutureNHS Collaboration Platform</a:t>
                      </a:r>
                      <a:endParaRPr lang="en-GB" sz="1000" u="none">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866817914"/>
                  </a:ext>
                </a:extLst>
              </a:tr>
              <a:tr h="0">
                <a:tc vMerge="1">
                  <a:txBody>
                    <a:bodyPr/>
                    <a:lstStyle/>
                    <a:p>
                      <a:endParaRPr lang="en-GB" sz="1000"/>
                    </a:p>
                  </a:txBody>
                  <a:tcPr>
                    <a:lnR w="12700" cap="flat" cmpd="sng" algn="ctr">
                      <a:solidFill>
                        <a:schemeClr val="bg1">
                          <a:lumMod val="85000"/>
                        </a:schemeClr>
                      </a:solidFill>
                      <a:prstDash val="solid"/>
                      <a:round/>
                      <a:headEnd type="none" w="med" len="med"/>
                      <a:tailEnd type="none" w="med" len="med"/>
                    </a:lnR>
                  </a:tcPr>
                </a:tc>
                <a:tc>
                  <a:txBody>
                    <a:bodyPr/>
                    <a:lstStyle/>
                    <a:p>
                      <a:r>
                        <a:rPr lang="en-GB" sz="1000" u="none">
                          <a:latin typeface="Arial" panose="020B0604020202020204" pitchFamily="34" charset="0"/>
                          <a:cs typeface="Arial" panose="020B0604020202020204" pitchFamily="34" charset="0"/>
                        </a:rPr>
                        <a:t>Child</a:t>
                      </a:r>
                      <a:r>
                        <a:rPr lang="en-GB" sz="1000">
                          <a:latin typeface="Arial" panose="020B0604020202020204" pitchFamily="34" charset="0"/>
                          <a:cs typeface="Arial" panose="020B0604020202020204" pitchFamily="34" charset="0"/>
                        </a:rPr>
                        <a:t> Outcomes Research Consortium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cs typeface="Arial" panose="020B0604020202020204" pitchFamily="34" charset="0"/>
                          <a:hlinkClick r:id="rId19"/>
                        </a:rPr>
                        <a:t>Child Outcomes Research Consortium</a:t>
                      </a:r>
                      <a:endParaRPr lang="en-GB" sz="10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411310259"/>
                  </a:ext>
                </a:extLst>
              </a:tr>
              <a:tr h="189198">
                <a:tc rowSpan="2">
                  <a:txBody>
                    <a:bodyPr/>
                    <a:lstStyle/>
                    <a:p>
                      <a:pPr algn="ctr"/>
                      <a:r>
                        <a:rPr lang="en-GB" sz="1000" b="1">
                          <a:latin typeface="Arial" panose="020B0604020202020204" pitchFamily="34" charset="0"/>
                          <a:cs typeface="Arial" panose="020B0604020202020204" pitchFamily="34" charset="0"/>
                        </a:rPr>
                        <a:t>External resources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latin typeface="Arial" panose="020B0604020202020204" pitchFamily="34" charset="0"/>
                          <a:cs typeface="Arial" panose="020B0604020202020204" pitchFamily="34" charset="0"/>
                        </a:rPr>
                        <a:t>Healthy London Partnership</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72CE"/>
                        </a:buClr>
                        <a:buSzTx/>
                        <a:buFont typeface="Arial" panose="020B0604020202020204" pitchFamily="34" charset="0"/>
                        <a:buChar char="•"/>
                        <a:tabLst/>
                        <a:defRPr/>
                      </a:pPr>
                      <a:r>
                        <a:rPr lang="en-US" sz="1000">
                          <a:latin typeface="Arial" panose="020B0604020202020204" pitchFamily="34" charset="0"/>
                          <a:cs typeface="Arial" panose="020B0604020202020204" pitchFamily="34" charset="0"/>
                        </a:rPr>
                        <a:t>Resources on </a:t>
                      </a:r>
                      <a:r>
                        <a:rPr lang="en-US" sz="1000">
                          <a:latin typeface="Arial" panose="020B0604020202020204" pitchFamily="34" charset="0"/>
                          <a:cs typeface="Arial" panose="020B0604020202020204" pitchFamily="34" charset="0"/>
                          <a:hlinkClick r:id="rId20"/>
                        </a:rPr>
                        <a:t>DIALOG</a:t>
                      </a:r>
                      <a:r>
                        <a:rPr lang="en-US" sz="1000">
                          <a:latin typeface="Arial" panose="020B0604020202020204" pitchFamily="34" charset="0"/>
                          <a:cs typeface="Arial" panose="020B0604020202020204" pitchFamily="34" charset="0"/>
                        </a:rPr>
                        <a:t> and </a:t>
                      </a:r>
                      <a:r>
                        <a:rPr lang="en-US" sz="1000">
                          <a:latin typeface="Arial" panose="020B0604020202020204" pitchFamily="34" charset="0"/>
                          <a:cs typeface="Arial" panose="020B0604020202020204" pitchFamily="34" charset="0"/>
                          <a:hlinkClick r:id="rId21"/>
                        </a:rPr>
                        <a:t>HoNOS</a:t>
                      </a:r>
                      <a:endParaRPr lang="en-US" sz="10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072CE"/>
                        </a:buClr>
                        <a:buSzTx/>
                        <a:buFont typeface="Arial" panose="020B0604020202020204" pitchFamily="34" charset="0"/>
                        <a:buChar char="•"/>
                        <a:tabLst/>
                        <a:defRPr/>
                      </a:pPr>
                      <a:r>
                        <a:rPr lang="en-US" sz="1000">
                          <a:latin typeface="Arial" panose="020B0604020202020204" pitchFamily="34" charset="0"/>
                          <a:cs typeface="Arial" panose="020B0604020202020204" pitchFamily="34" charset="0"/>
                          <a:hlinkClick r:id="rId22"/>
                        </a:rPr>
                        <a:t>CYP IAPT Clinical outcomes for service improvement: commissioners guide</a:t>
                      </a:r>
                      <a:endParaRPr lang="en-US" sz="100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595385483"/>
                  </a:ext>
                </a:extLst>
              </a:tr>
              <a:tr h="0">
                <a:tc vMerge="1">
                  <a:txBody>
                    <a:bodyPr/>
                    <a:lstStyle/>
                    <a:p>
                      <a:pPr algn="ctr"/>
                      <a:endParaRPr lang="en-GB" sz="1000" b="1">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latin typeface="Arial" panose="020B0604020202020204" pitchFamily="34" charset="0"/>
                          <a:cs typeface="Arial" panose="020B0604020202020204" pitchFamily="34" charset="0"/>
                        </a:rPr>
                        <a:t>Child Outcomes Research Consortium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72CE"/>
                        </a:buClr>
                        <a:buSzTx/>
                        <a:buFont typeface="Arial" panose="020B0604020202020204" pitchFamily="34" charset="0"/>
                        <a:buChar char="•"/>
                        <a:tabLst/>
                        <a:defRPr/>
                      </a:pPr>
                      <a:r>
                        <a:rPr lang="en-US" sz="1000">
                          <a:latin typeface="Arial" panose="020B0604020202020204" pitchFamily="34" charset="0"/>
                          <a:cs typeface="Arial" panose="020B0604020202020204" pitchFamily="34" charset="0"/>
                          <a:hlinkClick r:id="rId19"/>
                        </a:rPr>
                        <a:t>CORC</a:t>
                      </a:r>
                      <a:endParaRPr lang="en-US" sz="100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2465886"/>
                  </a:ext>
                </a:extLst>
              </a:tr>
            </a:tbl>
          </a:graphicData>
        </a:graphic>
      </p:graphicFrame>
      <p:sp>
        <p:nvSpPr>
          <p:cNvPr id="7" name="Rectangle 6">
            <a:extLst>
              <a:ext uri="{FF2B5EF4-FFF2-40B4-BE49-F238E27FC236}">
                <a16:creationId xmlns:a16="http://schemas.microsoft.com/office/drawing/2014/main" id="{7AF77CB0-15B6-432D-B52B-CA0049F7C987}"/>
              </a:ext>
            </a:extLst>
          </p:cNvPr>
          <p:cNvSpPr/>
          <p:nvPr/>
        </p:nvSpPr>
        <p:spPr>
          <a:xfrm>
            <a:off x="846883" y="6198692"/>
            <a:ext cx="10984091" cy="338554"/>
          </a:xfrm>
          <a:prstGeom prst="rect">
            <a:avLst/>
          </a:prstGeom>
          <a:solidFill>
            <a:srgbClr val="BADEFA"/>
          </a:solidFill>
        </p:spPr>
        <p:txBody>
          <a:bodyPr wrap="square">
            <a:spAutoFit/>
          </a:bodyPr>
          <a:lstStyle/>
          <a:p>
            <a:pPr algn="ctr" defTabSz="685800">
              <a:defRPr/>
            </a:pPr>
            <a:r>
              <a:rPr lang="en-GB" sz="800" b="1">
                <a:solidFill>
                  <a:srgbClr val="000000"/>
                </a:solidFill>
                <a:latin typeface="Arial" panose="020B0604020202020204" pitchFamily="34" charset="0"/>
                <a:cs typeface="Arial" panose="020B0604020202020204" pitchFamily="34" charset="0"/>
              </a:rPr>
              <a:t>How to get in touch:</a:t>
            </a:r>
            <a:endParaRPr lang="en-GB" sz="800">
              <a:solidFill>
                <a:srgbClr val="000000"/>
              </a:solidFill>
              <a:latin typeface="Arial" panose="020B0604020202020204" pitchFamily="34" charset="0"/>
              <a:cs typeface="Arial" panose="020B0604020202020204" pitchFamily="34" charset="0"/>
            </a:endParaRPr>
          </a:p>
          <a:p>
            <a:pPr algn="ctr" defTabSz="685800">
              <a:defRPr/>
            </a:pPr>
            <a:r>
              <a:rPr lang="en-GB" sz="800">
                <a:solidFill>
                  <a:srgbClr val="000000"/>
                </a:solidFill>
                <a:latin typeface="Arial" panose="020B0604020202020204" pitchFamily="34" charset="0"/>
                <a:cs typeface="Arial" panose="020B0604020202020204" pitchFamily="34" charset="0"/>
              </a:rPr>
              <a:t>If you have any questions about the information and/or resources within this document, please contact us on </a:t>
            </a:r>
            <a:r>
              <a:rPr lang="en-GB" sz="800">
                <a:solidFill>
                  <a:srgbClr val="000000"/>
                </a:solidFill>
                <a:latin typeface="Arial" panose="020B0604020202020204" pitchFamily="34" charset="0"/>
                <a:cs typeface="Arial" panose="020B0604020202020204" pitchFamily="34" charset="0"/>
                <a:hlinkClick r:id="rId23"/>
              </a:rPr>
              <a:t>england.cyp-mentalhealth@nhs.net</a:t>
            </a:r>
            <a:r>
              <a:rPr lang="en-GB" sz="800">
                <a:solidFill>
                  <a:srgbClr val="000000"/>
                </a:solidFill>
                <a:latin typeface="Arial" panose="020B0604020202020204" pitchFamily="34" charset="0"/>
                <a:cs typeface="Arial" panose="020B0604020202020204" pitchFamily="34" charset="0"/>
              </a:rPr>
              <a:t> and </a:t>
            </a:r>
            <a:r>
              <a:rPr lang="en-GB" sz="800" u="sng">
                <a:solidFill>
                  <a:srgbClr val="000000"/>
                </a:solidFill>
                <a:latin typeface="Arial" panose="020B0604020202020204" pitchFamily="34" charset="0"/>
                <a:cs typeface="Arial" panose="020B0604020202020204" pitchFamily="34" charset="0"/>
                <a:hlinkClick r:id="rId24"/>
              </a:rPr>
              <a:t>england.mhinfrastructure@nhs.net</a:t>
            </a:r>
            <a:endParaRPr lang="en-GB" sz="8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2783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C798FE-5F9F-4AB9-80D3-D2735EE37BB9}"/>
              </a:ext>
            </a:extLst>
          </p:cNvPr>
          <p:cNvSpPr>
            <a:spLocks noGrp="1"/>
          </p:cNvSpPr>
          <p:nvPr>
            <p:ph type="title"/>
          </p:nvPr>
        </p:nvSpPr>
        <p:spPr>
          <a:xfrm>
            <a:off x="222046" y="167332"/>
            <a:ext cx="9720944" cy="611649"/>
          </a:xfrm>
        </p:spPr>
        <p:txBody>
          <a:bodyPr/>
          <a:lstStyle/>
          <a:p>
            <a:r>
              <a:rPr lang="en-GB" sz="2400"/>
              <a:t>National and regional overview of MH outcomes data in the MHSDS, within the various dashboards on </a:t>
            </a:r>
            <a:r>
              <a:rPr lang="en-GB" sz="2400" err="1"/>
              <a:t>FutureNHS</a:t>
            </a:r>
            <a:r>
              <a:rPr lang="en-GB" sz="2400"/>
              <a:t> Collaboration platform</a:t>
            </a:r>
          </a:p>
        </p:txBody>
      </p:sp>
      <p:grpSp>
        <p:nvGrpSpPr>
          <p:cNvPr id="2" name="Group 1">
            <a:extLst>
              <a:ext uri="{FF2B5EF4-FFF2-40B4-BE49-F238E27FC236}">
                <a16:creationId xmlns:a16="http://schemas.microsoft.com/office/drawing/2014/main" id="{2AD5EB35-8200-4457-9D2C-702D4D483778}"/>
              </a:ext>
            </a:extLst>
          </p:cNvPr>
          <p:cNvGrpSpPr/>
          <p:nvPr/>
        </p:nvGrpSpPr>
        <p:grpSpPr>
          <a:xfrm>
            <a:off x="222046" y="1044756"/>
            <a:ext cx="11389946" cy="5645912"/>
            <a:chOff x="1524001" y="1122114"/>
            <a:chExt cx="8842161" cy="5645912"/>
          </a:xfrm>
        </p:grpSpPr>
        <p:sp>
          <p:nvSpPr>
            <p:cNvPr id="7" name="Rectangle: Rounded Corners 6">
              <a:extLst>
                <a:ext uri="{FF2B5EF4-FFF2-40B4-BE49-F238E27FC236}">
                  <a16:creationId xmlns:a16="http://schemas.microsoft.com/office/drawing/2014/main" id="{B6159955-9626-414A-BC6C-740ED050310B}"/>
                </a:ext>
              </a:extLst>
            </p:cNvPr>
            <p:cNvSpPr/>
            <p:nvPr/>
          </p:nvSpPr>
          <p:spPr>
            <a:xfrm>
              <a:off x="4826492" y="1122114"/>
              <a:ext cx="3169330" cy="914682"/>
            </a:xfrm>
            <a:prstGeom prst="roundRect">
              <a:avLst/>
            </a:prstGeom>
            <a:solidFill>
              <a:srgbClr val="E7EA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200" err="1">
                  <a:solidFill>
                    <a:srgbClr val="000000"/>
                  </a:solidFill>
                  <a:latin typeface="Arial" panose="020B0604020202020204" pitchFamily="34" charset="0"/>
                  <a:cs typeface="Arial" panose="020B0604020202020204" pitchFamily="34" charset="0"/>
                </a:rPr>
                <a:t>FutureNHS</a:t>
              </a:r>
              <a:r>
                <a:rPr lang="en-GB" sz="1200">
                  <a:solidFill>
                    <a:srgbClr val="000000"/>
                  </a:solidFill>
                  <a:latin typeface="Arial" panose="020B0604020202020204" pitchFamily="34" charset="0"/>
                  <a:cs typeface="Arial" panose="020B0604020202020204" pitchFamily="34" charset="0"/>
                </a:rPr>
                <a:t> Collaboration platform - </a:t>
              </a:r>
              <a:r>
                <a:rPr lang="en-GB" sz="1200" b="1" i="1">
                  <a:solidFill>
                    <a:srgbClr val="000000"/>
                  </a:solidFill>
                  <a:latin typeface="Arial" panose="020B0604020202020204" pitchFamily="34" charset="0"/>
                  <a:cs typeface="Arial" panose="020B0604020202020204" pitchFamily="34" charset="0"/>
                  <a:hlinkClick r:id="rId2"/>
                </a:rPr>
                <a:t>Mental Health, Learning Disability and Autism Resource Hub</a:t>
              </a:r>
              <a:endParaRPr lang="en-GB" sz="1200" b="1" i="1">
                <a:solidFill>
                  <a:srgbClr val="000000"/>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47AD1A7E-672D-4BD2-848A-94DD61B739CA}"/>
                </a:ext>
              </a:extLst>
            </p:cNvPr>
            <p:cNvSpPr/>
            <p:nvPr/>
          </p:nvSpPr>
          <p:spPr>
            <a:xfrm>
              <a:off x="2855648" y="2313633"/>
              <a:ext cx="2414728" cy="67379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200">
                  <a:solidFill>
                    <a:srgbClr val="000000"/>
                  </a:solidFill>
                  <a:latin typeface="Arial" panose="020B0604020202020204" pitchFamily="34" charset="0"/>
                  <a:cs typeface="Arial" panose="020B0604020202020204" pitchFamily="34" charset="0"/>
                  <a:hlinkClick r:id="rId3"/>
                </a:rPr>
                <a:t>CYP MH Outcomes Metric</a:t>
              </a:r>
              <a:endParaRPr lang="en-GB" sz="1200" i="1">
                <a:solidFill>
                  <a:srgbClr val="000000"/>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B34A0FD8-08BE-4B3F-872F-77D82E1FDFFB}"/>
                </a:ext>
              </a:extLst>
            </p:cNvPr>
            <p:cNvSpPr/>
            <p:nvPr/>
          </p:nvSpPr>
          <p:spPr>
            <a:xfrm>
              <a:off x="5403541" y="2313633"/>
              <a:ext cx="2414728" cy="67379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200">
                  <a:solidFill>
                    <a:srgbClr val="000000"/>
                  </a:solidFill>
                  <a:latin typeface="Arial" panose="020B0604020202020204" pitchFamily="34" charset="0"/>
                  <a:cs typeface="Arial" panose="020B0604020202020204" pitchFamily="34" charset="0"/>
                  <a:hlinkClick r:id="rId4"/>
                </a:rPr>
                <a:t>Core data pack</a:t>
              </a:r>
              <a:r>
                <a:rPr lang="en-GB" sz="1200">
                  <a:solidFill>
                    <a:srgbClr val="000000"/>
                  </a:solidFill>
                  <a:latin typeface="Arial" panose="020B0604020202020204" pitchFamily="34" charset="0"/>
                  <a:cs typeface="Arial" panose="020B0604020202020204" pitchFamily="34" charset="0"/>
                </a:rPr>
                <a:t>/ </a:t>
              </a:r>
              <a:r>
                <a:rPr lang="en-GB" sz="1200">
                  <a:solidFill>
                    <a:srgbClr val="000000"/>
                  </a:solidFill>
                  <a:latin typeface="Arial" panose="020B0604020202020204" pitchFamily="34" charset="0"/>
                  <a:cs typeface="Arial" panose="020B0604020202020204" pitchFamily="34" charset="0"/>
                  <a:hlinkClick r:id="rId5"/>
                </a:rPr>
                <a:t>DQ KPI</a:t>
              </a:r>
              <a:r>
                <a:rPr lang="en-GB" sz="1200">
                  <a:solidFill>
                    <a:srgbClr val="000000"/>
                  </a:solidFill>
                  <a:latin typeface="Arial" panose="020B0604020202020204" pitchFamily="34" charset="0"/>
                  <a:cs typeface="Arial" panose="020B0604020202020204" pitchFamily="34" charset="0"/>
                </a:rPr>
                <a:t> </a:t>
              </a:r>
            </a:p>
          </p:txBody>
        </p:sp>
        <p:sp>
          <p:nvSpPr>
            <p:cNvPr id="10" name="Rectangle: Rounded Corners 9">
              <a:extLst>
                <a:ext uri="{FF2B5EF4-FFF2-40B4-BE49-F238E27FC236}">
                  <a16:creationId xmlns:a16="http://schemas.microsoft.com/office/drawing/2014/main" id="{921D3A9F-B856-4199-85CD-A442AF691175}"/>
                </a:ext>
              </a:extLst>
            </p:cNvPr>
            <p:cNvSpPr/>
            <p:nvPr/>
          </p:nvSpPr>
          <p:spPr>
            <a:xfrm>
              <a:off x="7951434" y="2313633"/>
              <a:ext cx="2414728" cy="67379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200">
                  <a:solidFill>
                    <a:srgbClr val="000000"/>
                  </a:solidFill>
                  <a:latin typeface="Arial" panose="020B0604020202020204" pitchFamily="34" charset="0"/>
                  <a:cs typeface="Arial" panose="020B0604020202020204" pitchFamily="34" charset="0"/>
                  <a:hlinkClick r:id="rId6"/>
                </a:rPr>
                <a:t>2020/21 Outcomes CQUINs</a:t>
              </a:r>
              <a:endParaRPr lang="en-GB" sz="1200">
                <a:solidFill>
                  <a:srgbClr val="00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6E62BC9-56BC-4905-8D29-9E3EBF04BC28}"/>
                </a:ext>
              </a:extLst>
            </p:cNvPr>
            <p:cNvSpPr txBox="1"/>
            <p:nvPr/>
          </p:nvSpPr>
          <p:spPr>
            <a:xfrm>
              <a:off x="1530842" y="2206911"/>
              <a:ext cx="1267103" cy="1015663"/>
            </a:xfrm>
            <a:prstGeom prst="rect">
              <a:avLst/>
            </a:prstGeom>
            <a:noFill/>
          </p:spPr>
          <p:txBody>
            <a:bodyPr wrap="square" rtlCol="0">
              <a:spAutoFit/>
            </a:bodyPr>
            <a:lstStyle/>
            <a:p>
              <a:pPr algn="ctr">
                <a:defRPr/>
              </a:pPr>
              <a:r>
                <a:rPr lang="en-GB" sz="1200" i="1">
                  <a:solidFill>
                    <a:srgbClr val="000000"/>
                  </a:solidFill>
                  <a:latin typeface="Arial" panose="020B0604020202020204" pitchFamily="34" charset="0"/>
                  <a:cs typeface="Arial" panose="020B0604020202020204" pitchFamily="34" charset="0"/>
                </a:rPr>
                <a:t>What different dashboards are available for Outcomes data? </a:t>
              </a:r>
            </a:p>
          </p:txBody>
        </p:sp>
        <p:sp>
          <p:nvSpPr>
            <p:cNvPr id="12" name="Rectangle: Rounded Corners 11">
              <a:extLst>
                <a:ext uri="{FF2B5EF4-FFF2-40B4-BE49-F238E27FC236}">
                  <a16:creationId xmlns:a16="http://schemas.microsoft.com/office/drawing/2014/main" id="{BBE02EB8-3647-4E9D-ABBA-50AF2DEA1EDE}"/>
                </a:ext>
              </a:extLst>
            </p:cNvPr>
            <p:cNvSpPr/>
            <p:nvPr/>
          </p:nvSpPr>
          <p:spPr>
            <a:xfrm>
              <a:off x="2864527" y="3109062"/>
              <a:ext cx="2414728" cy="163725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200">
                  <a:solidFill>
                    <a:srgbClr val="000000"/>
                  </a:solidFill>
                  <a:latin typeface="Arial" panose="020B0604020202020204" pitchFamily="34" charset="0"/>
                  <a:cs typeface="Arial" panose="020B0604020202020204" pitchFamily="34" charset="0"/>
                </a:rPr>
                <a:t>Help providers organisations, commissioners, ICS/ STPs and regional leads understand how many children are showing </a:t>
              </a:r>
              <a:r>
                <a:rPr lang="en-GB" sz="1200" b="1">
                  <a:solidFill>
                    <a:srgbClr val="000000"/>
                  </a:solidFill>
                  <a:latin typeface="Arial" panose="020B0604020202020204" pitchFamily="34" charset="0"/>
                  <a:cs typeface="Arial" panose="020B0604020202020204" pitchFamily="34" charset="0"/>
                </a:rPr>
                <a:t>measurable improvement in symptoms and functioning</a:t>
              </a:r>
              <a:r>
                <a:rPr lang="en-GB" sz="1200">
                  <a:solidFill>
                    <a:srgbClr val="000000"/>
                  </a:solidFill>
                  <a:latin typeface="Arial" panose="020B0604020202020204" pitchFamily="34" charset="0"/>
                  <a:cs typeface="Arial" panose="020B0604020202020204" pitchFamily="34" charset="0"/>
                </a:rPr>
                <a:t>, in line with the national metric. </a:t>
              </a:r>
            </a:p>
          </p:txBody>
        </p:sp>
        <p:sp>
          <p:nvSpPr>
            <p:cNvPr id="13" name="Rectangle: Rounded Corners 12">
              <a:extLst>
                <a:ext uri="{FF2B5EF4-FFF2-40B4-BE49-F238E27FC236}">
                  <a16:creationId xmlns:a16="http://schemas.microsoft.com/office/drawing/2014/main" id="{798C3C6B-5A22-43C6-963E-E59BD5568ED3}"/>
                </a:ext>
              </a:extLst>
            </p:cNvPr>
            <p:cNvSpPr/>
            <p:nvPr/>
          </p:nvSpPr>
          <p:spPr>
            <a:xfrm>
              <a:off x="5403541" y="3116063"/>
              <a:ext cx="2414728" cy="163349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050">
                  <a:solidFill>
                    <a:srgbClr val="000000"/>
                  </a:solidFill>
                  <a:latin typeface="Arial" panose="020B0604020202020204" pitchFamily="34" charset="0"/>
                  <a:cs typeface="Arial" panose="020B0604020202020204" pitchFamily="34" charset="0"/>
                </a:rPr>
                <a:t>To support </a:t>
              </a:r>
              <a:r>
                <a:rPr lang="en-GB" sz="1050" b="1">
                  <a:solidFill>
                    <a:srgbClr val="000000"/>
                  </a:solidFill>
                  <a:latin typeface="Arial" panose="020B0604020202020204" pitchFamily="34" charset="0"/>
                  <a:cs typeface="Arial" panose="020B0604020202020204" pitchFamily="34" charset="0"/>
                </a:rPr>
                <a:t>increased awareness </a:t>
              </a:r>
              <a:r>
                <a:rPr lang="en-GB" sz="1050">
                  <a:solidFill>
                    <a:srgbClr val="000000"/>
                  </a:solidFill>
                  <a:latin typeface="Arial" panose="020B0604020202020204" pitchFamily="34" charset="0"/>
                  <a:cs typeface="Arial" panose="020B0604020202020204" pitchFamily="34" charset="0"/>
                </a:rPr>
                <a:t>of the need to use routine outcome measures in delivering care and drive improvements in </a:t>
              </a:r>
              <a:r>
                <a:rPr lang="en-GB" sz="1050" b="1">
                  <a:solidFill>
                    <a:srgbClr val="000000"/>
                  </a:solidFill>
                  <a:latin typeface="Arial" panose="020B0604020202020204" pitchFamily="34" charset="0"/>
                  <a:cs typeface="Arial" panose="020B0604020202020204" pitchFamily="34" charset="0"/>
                </a:rPr>
                <a:t>completeness and coverage of outcomes data</a:t>
              </a:r>
              <a:r>
                <a:rPr lang="en-GB" sz="1050">
                  <a:solidFill>
                    <a:srgbClr val="000000"/>
                  </a:solidFill>
                  <a:latin typeface="Arial" panose="020B0604020202020204" pitchFamily="34" charset="0"/>
                  <a:cs typeface="Arial" panose="020B0604020202020204" pitchFamily="34" charset="0"/>
                </a:rPr>
                <a:t>, for further use in understanding of </a:t>
              </a:r>
              <a:r>
                <a:rPr lang="en-GB" sz="1050" b="1">
                  <a:solidFill>
                    <a:srgbClr val="000000"/>
                  </a:solidFill>
                  <a:latin typeface="Arial" panose="020B0604020202020204" pitchFamily="34" charset="0"/>
                  <a:cs typeface="Arial" panose="020B0604020202020204" pitchFamily="34" charset="0"/>
                </a:rPr>
                <a:t>effective service delivery </a:t>
              </a:r>
              <a:r>
                <a:rPr lang="en-GB" sz="1050">
                  <a:solidFill>
                    <a:srgbClr val="000000"/>
                  </a:solidFill>
                  <a:latin typeface="Arial" panose="020B0604020202020204" pitchFamily="34" charset="0"/>
                  <a:cs typeface="Arial" panose="020B0604020202020204" pitchFamily="34" charset="0"/>
                </a:rPr>
                <a:t>and ensuring interventions are effective.</a:t>
              </a:r>
            </a:p>
          </p:txBody>
        </p:sp>
        <p:sp>
          <p:nvSpPr>
            <p:cNvPr id="14" name="Rectangle: Rounded Corners 13">
              <a:extLst>
                <a:ext uri="{FF2B5EF4-FFF2-40B4-BE49-F238E27FC236}">
                  <a16:creationId xmlns:a16="http://schemas.microsoft.com/office/drawing/2014/main" id="{E234DAFA-C33E-4DE7-AFA9-7CF06E7F5006}"/>
                </a:ext>
              </a:extLst>
            </p:cNvPr>
            <p:cNvSpPr/>
            <p:nvPr/>
          </p:nvSpPr>
          <p:spPr>
            <a:xfrm>
              <a:off x="7951434" y="3116063"/>
              <a:ext cx="2414728" cy="163725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050">
                  <a:solidFill>
                    <a:srgbClr val="000000"/>
                  </a:solidFill>
                  <a:latin typeface="Arial" panose="020B0604020202020204" pitchFamily="34" charset="0"/>
                  <a:cs typeface="Arial" panose="020B0604020202020204" pitchFamily="34" charset="0"/>
                </a:rPr>
                <a:t>To support </a:t>
              </a:r>
              <a:r>
                <a:rPr lang="en-GB" sz="1050" b="1">
                  <a:solidFill>
                    <a:srgbClr val="000000"/>
                  </a:solidFill>
                  <a:latin typeface="Arial" panose="020B0604020202020204" pitchFamily="34" charset="0"/>
                  <a:cs typeface="Arial" panose="020B0604020202020204" pitchFamily="34" charset="0"/>
                </a:rPr>
                <a:t>increased awareness </a:t>
              </a:r>
              <a:r>
                <a:rPr lang="en-GB" sz="1050">
                  <a:solidFill>
                    <a:srgbClr val="000000"/>
                  </a:solidFill>
                  <a:latin typeface="Arial" panose="020B0604020202020204" pitchFamily="34" charset="0"/>
                  <a:cs typeface="Arial" panose="020B0604020202020204" pitchFamily="34" charset="0"/>
                </a:rPr>
                <a:t>of the need to use routine outcome measures in delivering care and drive improvements in </a:t>
              </a:r>
              <a:r>
                <a:rPr lang="en-GB" sz="1050" b="1">
                  <a:solidFill>
                    <a:srgbClr val="000000"/>
                  </a:solidFill>
                  <a:latin typeface="Arial" panose="020B0604020202020204" pitchFamily="34" charset="0"/>
                  <a:cs typeface="Arial" panose="020B0604020202020204" pitchFamily="34" charset="0"/>
                </a:rPr>
                <a:t>completeness and coverage of outcomes data</a:t>
              </a:r>
              <a:r>
                <a:rPr lang="en-GB" sz="1050">
                  <a:solidFill>
                    <a:srgbClr val="000000"/>
                  </a:solidFill>
                  <a:latin typeface="Arial" panose="020B0604020202020204" pitchFamily="34" charset="0"/>
                  <a:cs typeface="Arial" panose="020B0604020202020204" pitchFamily="34" charset="0"/>
                </a:rPr>
                <a:t>, for further use in understanding of </a:t>
              </a:r>
              <a:r>
                <a:rPr lang="en-GB" sz="1050" b="1">
                  <a:solidFill>
                    <a:srgbClr val="000000"/>
                  </a:solidFill>
                  <a:latin typeface="Arial" panose="020B0604020202020204" pitchFamily="34" charset="0"/>
                  <a:cs typeface="Arial" panose="020B0604020202020204" pitchFamily="34" charset="0"/>
                </a:rPr>
                <a:t>effective service delivery </a:t>
              </a:r>
              <a:r>
                <a:rPr lang="en-GB" sz="1050">
                  <a:solidFill>
                    <a:srgbClr val="000000"/>
                  </a:solidFill>
                  <a:latin typeface="Arial" panose="020B0604020202020204" pitchFamily="34" charset="0"/>
                  <a:cs typeface="Arial" panose="020B0604020202020204" pitchFamily="34" charset="0"/>
                </a:rPr>
                <a:t>and ensuring interventions are effective.</a:t>
              </a:r>
            </a:p>
          </p:txBody>
        </p:sp>
        <p:sp>
          <p:nvSpPr>
            <p:cNvPr id="15" name="TextBox 14">
              <a:extLst>
                <a:ext uri="{FF2B5EF4-FFF2-40B4-BE49-F238E27FC236}">
                  <a16:creationId xmlns:a16="http://schemas.microsoft.com/office/drawing/2014/main" id="{270AA507-7D26-416A-98A3-157FC8EF6952}"/>
                </a:ext>
              </a:extLst>
            </p:cNvPr>
            <p:cNvSpPr txBox="1"/>
            <p:nvPr/>
          </p:nvSpPr>
          <p:spPr>
            <a:xfrm>
              <a:off x="1524001" y="3611526"/>
              <a:ext cx="1267103" cy="646331"/>
            </a:xfrm>
            <a:prstGeom prst="rect">
              <a:avLst/>
            </a:prstGeom>
            <a:noFill/>
          </p:spPr>
          <p:txBody>
            <a:bodyPr wrap="square" rtlCol="0">
              <a:spAutoFit/>
            </a:bodyPr>
            <a:lstStyle/>
            <a:p>
              <a:pPr algn="ctr">
                <a:defRPr/>
              </a:pPr>
              <a:r>
                <a:rPr lang="en-GB" sz="1200" i="1">
                  <a:solidFill>
                    <a:srgbClr val="000000"/>
                  </a:solidFill>
                  <a:latin typeface="Arial" panose="020B0604020202020204" pitchFamily="34" charset="0"/>
                  <a:cs typeface="Arial" panose="020B0604020202020204" pitchFamily="34" charset="0"/>
                </a:rPr>
                <a:t>What is the purpose of this dashboard?</a:t>
              </a:r>
            </a:p>
          </p:txBody>
        </p:sp>
        <p:cxnSp>
          <p:nvCxnSpPr>
            <p:cNvPr id="18" name="Connector: Curved 17">
              <a:extLst>
                <a:ext uri="{FF2B5EF4-FFF2-40B4-BE49-F238E27FC236}">
                  <a16:creationId xmlns:a16="http://schemas.microsoft.com/office/drawing/2014/main" id="{A82D2027-1DCA-4D98-847D-30084AD5A92D}"/>
                </a:ext>
              </a:extLst>
            </p:cNvPr>
            <p:cNvCxnSpPr>
              <a:stCxn id="7" idx="2"/>
              <a:endCxn id="8" idx="0"/>
            </p:cNvCxnSpPr>
            <p:nvPr/>
          </p:nvCxnSpPr>
          <p:spPr>
            <a:xfrm rot="5400000">
              <a:off x="5098667" y="1001143"/>
              <a:ext cx="276836" cy="2348145"/>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nector: Curved 19">
              <a:extLst>
                <a:ext uri="{FF2B5EF4-FFF2-40B4-BE49-F238E27FC236}">
                  <a16:creationId xmlns:a16="http://schemas.microsoft.com/office/drawing/2014/main" id="{5695072C-8138-4396-96D7-2C2F9EB84EA5}"/>
                </a:ext>
              </a:extLst>
            </p:cNvPr>
            <p:cNvCxnSpPr>
              <a:stCxn id="7" idx="2"/>
              <a:endCxn id="9" idx="0"/>
            </p:cNvCxnSpPr>
            <p:nvPr/>
          </p:nvCxnSpPr>
          <p:spPr>
            <a:xfrm rot="16200000" flipH="1">
              <a:off x="6372613" y="2075340"/>
              <a:ext cx="276836" cy="199748"/>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2" name="Connector: Curved 21">
              <a:extLst>
                <a:ext uri="{FF2B5EF4-FFF2-40B4-BE49-F238E27FC236}">
                  <a16:creationId xmlns:a16="http://schemas.microsoft.com/office/drawing/2014/main" id="{688FAE39-1471-4C21-BCF3-1A7AD7DC1F21}"/>
                </a:ext>
              </a:extLst>
            </p:cNvPr>
            <p:cNvCxnSpPr>
              <a:stCxn id="7" idx="2"/>
              <a:endCxn id="10" idx="0"/>
            </p:cNvCxnSpPr>
            <p:nvPr/>
          </p:nvCxnSpPr>
          <p:spPr>
            <a:xfrm rot="16200000" flipH="1">
              <a:off x="7646559" y="801394"/>
              <a:ext cx="276836" cy="2747641"/>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pic>
          <p:nvPicPr>
            <p:cNvPr id="23" name="Picture 22">
              <a:extLst>
                <a:ext uri="{FF2B5EF4-FFF2-40B4-BE49-F238E27FC236}">
                  <a16:creationId xmlns:a16="http://schemas.microsoft.com/office/drawing/2014/main" id="{2A23B026-875F-43F4-ADB1-742368C32E24}"/>
                </a:ext>
              </a:extLst>
            </p:cNvPr>
            <p:cNvPicPr>
              <a:picLocks noChangeAspect="1"/>
            </p:cNvPicPr>
            <p:nvPr/>
          </p:nvPicPr>
          <p:blipFill rotWithShape="1">
            <a:blip r:embed="rId7"/>
            <a:srcRect l="66240" t="11936" r="12743" b="10863"/>
            <a:stretch/>
          </p:blipFill>
          <p:spPr>
            <a:xfrm>
              <a:off x="3158498" y="4865754"/>
              <a:ext cx="1809029" cy="1868877"/>
            </a:xfrm>
            <a:prstGeom prst="rect">
              <a:avLst/>
            </a:prstGeom>
            <a:ln>
              <a:solidFill>
                <a:schemeClr val="bg1">
                  <a:lumMod val="65000"/>
                </a:schemeClr>
              </a:solidFill>
            </a:ln>
          </p:spPr>
        </p:pic>
        <p:pic>
          <p:nvPicPr>
            <p:cNvPr id="24" name="Picture 23">
              <a:extLst>
                <a:ext uri="{FF2B5EF4-FFF2-40B4-BE49-F238E27FC236}">
                  <a16:creationId xmlns:a16="http://schemas.microsoft.com/office/drawing/2014/main" id="{1AC0B640-4CDD-4249-ADB5-2BBF4DA9F4B5}"/>
                </a:ext>
              </a:extLst>
            </p:cNvPr>
            <p:cNvPicPr>
              <a:picLocks noChangeAspect="1"/>
            </p:cNvPicPr>
            <p:nvPr/>
          </p:nvPicPr>
          <p:blipFill rotWithShape="1">
            <a:blip r:embed="rId8"/>
            <a:srcRect l="66913" t="18822" r="13004" b="15685"/>
            <a:stretch/>
          </p:blipFill>
          <p:spPr>
            <a:xfrm>
              <a:off x="8186693" y="4865753"/>
              <a:ext cx="1944210" cy="1868877"/>
            </a:xfrm>
            <a:prstGeom prst="rect">
              <a:avLst/>
            </a:prstGeom>
            <a:ln>
              <a:solidFill>
                <a:schemeClr val="bg1">
                  <a:lumMod val="65000"/>
                </a:schemeClr>
              </a:solidFill>
            </a:ln>
          </p:spPr>
        </p:pic>
        <p:sp>
          <p:nvSpPr>
            <p:cNvPr id="26" name="Rectangle: Rounded Corners 25">
              <a:extLst>
                <a:ext uri="{FF2B5EF4-FFF2-40B4-BE49-F238E27FC236}">
                  <a16:creationId xmlns:a16="http://schemas.microsoft.com/office/drawing/2014/main" id="{CBFBDC0C-C0FB-4C9D-8DA2-67E4799BB5A5}"/>
                </a:ext>
              </a:extLst>
            </p:cNvPr>
            <p:cNvSpPr/>
            <p:nvPr/>
          </p:nvSpPr>
          <p:spPr>
            <a:xfrm>
              <a:off x="1697116" y="4832357"/>
              <a:ext cx="1100829" cy="138798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050">
                  <a:solidFill>
                    <a:srgbClr val="000000"/>
                  </a:solidFill>
                  <a:latin typeface="Arial" panose="020B0604020202020204" pitchFamily="34" charset="0"/>
                  <a:cs typeface="Arial" panose="020B0604020202020204" pitchFamily="34" charset="0"/>
                  <a:hlinkClick r:id="rId9"/>
                </a:rPr>
                <a:t>NHS Digital’s monthly publication of paired CYP outcome reporting </a:t>
              </a:r>
              <a:r>
                <a:rPr lang="en-GB" sz="1050" i="1">
                  <a:solidFill>
                    <a:srgbClr val="000000"/>
                  </a:solidFill>
                  <a:latin typeface="Arial" panose="020B0604020202020204" pitchFamily="34" charset="0"/>
                  <a:cs typeface="Arial" panose="020B0604020202020204" pitchFamily="34" charset="0"/>
                </a:rPr>
                <a:t>(as of Q1 21/22) </a:t>
              </a:r>
            </a:p>
          </p:txBody>
        </p:sp>
        <p:cxnSp>
          <p:nvCxnSpPr>
            <p:cNvPr id="42" name="Straight Arrow Connector 41">
              <a:extLst>
                <a:ext uri="{FF2B5EF4-FFF2-40B4-BE49-F238E27FC236}">
                  <a16:creationId xmlns:a16="http://schemas.microsoft.com/office/drawing/2014/main" id="{AC46F8CD-7C88-4425-A8FD-57063B787CF4}"/>
                </a:ext>
              </a:extLst>
            </p:cNvPr>
            <p:cNvCxnSpPr>
              <a:stCxn id="12" idx="1"/>
              <a:endCxn id="26" idx="0"/>
            </p:cNvCxnSpPr>
            <p:nvPr/>
          </p:nvCxnSpPr>
          <p:spPr>
            <a:xfrm flipH="1">
              <a:off x="2247531" y="3927692"/>
              <a:ext cx="616997" cy="9046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1" name="Picture 20">
              <a:extLst>
                <a:ext uri="{FF2B5EF4-FFF2-40B4-BE49-F238E27FC236}">
                  <a16:creationId xmlns:a16="http://schemas.microsoft.com/office/drawing/2014/main" id="{AB7AFC85-0368-47BE-9F77-0C96EB8D8CC6}"/>
                </a:ext>
              </a:extLst>
            </p:cNvPr>
            <p:cNvPicPr>
              <a:picLocks noChangeAspect="1"/>
            </p:cNvPicPr>
            <p:nvPr/>
          </p:nvPicPr>
          <p:blipFill rotWithShape="1">
            <a:blip r:embed="rId10"/>
            <a:srcRect l="33296" t="12459" r="34176" b="7627"/>
            <a:stretch/>
          </p:blipFill>
          <p:spPr>
            <a:xfrm>
              <a:off x="5370249" y="4865753"/>
              <a:ext cx="2414728" cy="1902273"/>
            </a:xfrm>
            <a:prstGeom prst="rect">
              <a:avLst/>
            </a:prstGeom>
            <a:ln>
              <a:solidFill>
                <a:schemeClr val="bg1">
                  <a:lumMod val="85000"/>
                </a:schemeClr>
              </a:solidFill>
            </a:ln>
          </p:spPr>
        </p:pic>
      </p:grpSp>
    </p:spTree>
    <p:extLst>
      <p:ext uri="{BB962C8B-B14F-4D97-AF65-F5344CB8AC3E}">
        <p14:creationId xmlns:p14="http://schemas.microsoft.com/office/powerpoint/2010/main" val="1923546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
            <a:extLst>
              <a:ext uri="{FF2B5EF4-FFF2-40B4-BE49-F238E27FC236}">
                <a16:creationId xmlns:a16="http://schemas.microsoft.com/office/drawing/2014/main" id="{ECFA8EB4-89D2-4074-8816-0354A36338E9}"/>
              </a:ext>
            </a:extLst>
          </p:cNvPr>
          <p:cNvSpPr txBox="1">
            <a:spLocks/>
          </p:cNvSpPr>
          <p:nvPr/>
        </p:nvSpPr>
        <p:spPr bwMode="auto">
          <a:xfrm>
            <a:off x="208902" y="88618"/>
            <a:ext cx="10356981" cy="715089"/>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lvl1pPr algn="l" defTabSz="666734" rtl="0" eaLnBrk="1" fontAlgn="base" hangingPunct="1">
              <a:spcBef>
                <a:spcPct val="0"/>
              </a:spcBef>
              <a:spcAft>
                <a:spcPct val="0"/>
              </a:spcAft>
              <a:defRPr sz="2800" b="0">
                <a:solidFill>
                  <a:srgbClr val="005EB8"/>
                </a:solidFill>
                <a:latin typeface="Arial" panose="020B0604020202020204" pitchFamily="34" charset="0"/>
                <a:ea typeface="+mj-ea"/>
                <a:cs typeface="Arial" panose="020B0604020202020204" pitchFamily="34" charset="0"/>
              </a:defRPr>
            </a:lvl1pPr>
            <a:lvl2pPr algn="l" defTabSz="666734" rtl="0" eaLnBrk="1" fontAlgn="base" hangingPunct="1">
              <a:spcBef>
                <a:spcPct val="0"/>
              </a:spcBef>
              <a:spcAft>
                <a:spcPct val="0"/>
              </a:spcAft>
              <a:defRPr sz="1800" b="1">
                <a:solidFill>
                  <a:schemeClr val="tx2"/>
                </a:solidFill>
                <a:latin typeface="Trebuchet MS" pitchFamily="34" charset="0"/>
                <a:cs typeface="Arial" charset="0"/>
              </a:defRPr>
            </a:lvl2pPr>
            <a:lvl3pPr algn="l" defTabSz="666734" rtl="0" eaLnBrk="1" fontAlgn="base" hangingPunct="1">
              <a:spcBef>
                <a:spcPct val="0"/>
              </a:spcBef>
              <a:spcAft>
                <a:spcPct val="0"/>
              </a:spcAft>
              <a:defRPr sz="1800" b="1">
                <a:solidFill>
                  <a:schemeClr val="tx2"/>
                </a:solidFill>
                <a:latin typeface="Trebuchet MS" pitchFamily="34" charset="0"/>
                <a:cs typeface="Arial" charset="0"/>
              </a:defRPr>
            </a:lvl3pPr>
            <a:lvl4pPr algn="l" defTabSz="666734" rtl="0" eaLnBrk="1" fontAlgn="base" hangingPunct="1">
              <a:spcBef>
                <a:spcPct val="0"/>
              </a:spcBef>
              <a:spcAft>
                <a:spcPct val="0"/>
              </a:spcAft>
              <a:defRPr sz="1800" b="1">
                <a:solidFill>
                  <a:schemeClr val="tx2"/>
                </a:solidFill>
                <a:latin typeface="Trebuchet MS" pitchFamily="34" charset="0"/>
                <a:cs typeface="Arial" charset="0"/>
              </a:defRPr>
            </a:lvl4pPr>
            <a:lvl5pPr algn="l" defTabSz="666734" rtl="0" eaLnBrk="1" fontAlgn="base" hangingPunct="1">
              <a:spcBef>
                <a:spcPct val="0"/>
              </a:spcBef>
              <a:spcAft>
                <a:spcPct val="0"/>
              </a:spcAft>
              <a:defRPr sz="1800" b="1">
                <a:solidFill>
                  <a:schemeClr val="tx2"/>
                </a:solidFill>
                <a:latin typeface="Trebuchet MS" pitchFamily="34" charset="0"/>
                <a:cs typeface="Arial" charset="0"/>
              </a:defRPr>
            </a:lvl5pPr>
            <a:lvl6pPr marL="342892" algn="l" defTabSz="666734" rtl="0" eaLnBrk="1" fontAlgn="base" hangingPunct="1">
              <a:spcBef>
                <a:spcPct val="0"/>
              </a:spcBef>
              <a:spcAft>
                <a:spcPct val="0"/>
              </a:spcAft>
              <a:defRPr sz="1800" b="1">
                <a:solidFill>
                  <a:schemeClr val="tx2"/>
                </a:solidFill>
                <a:latin typeface="Trebuchet MS" pitchFamily="34" charset="0"/>
                <a:cs typeface="Arial" charset="0"/>
              </a:defRPr>
            </a:lvl6pPr>
            <a:lvl7pPr marL="685783" algn="l" defTabSz="666734" rtl="0" eaLnBrk="1" fontAlgn="base" hangingPunct="1">
              <a:spcBef>
                <a:spcPct val="0"/>
              </a:spcBef>
              <a:spcAft>
                <a:spcPct val="0"/>
              </a:spcAft>
              <a:defRPr sz="1800" b="1">
                <a:solidFill>
                  <a:schemeClr val="tx2"/>
                </a:solidFill>
                <a:latin typeface="Trebuchet MS" pitchFamily="34" charset="0"/>
                <a:cs typeface="Arial" charset="0"/>
              </a:defRPr>
            </a:lvl7pPr>
            <a:lvl8pPr marL="1028675" algn="l" defTabSz="666734" rtl="0" eaLnBrk="1" fontAlgn="base" hangingPunct="1">
              <a:spcBef>
                <a:spcPct val="0"/>
              </a:spcBef>
              <a:spcAft>
                <a:spcPct val="0"/>
              </a:spcAft>
              <a:defRPr sz="1800" b="1">
                <a:solidFill>
                  <a:schemeClr val="tx2"/>
                </a:solidFill>
                <a:latin typeface="Trebuchet MS" pitchFamily="34" charset="0"/>
                <a:cs typeface="Arial" charset="0"/>
              </a:defRPr>
            </a:lvl8pPr>
            <a:lvl9pPr marL="1371566" algn="l" defTabSz="666734" rtl="0" eaLnBrk="1" fontAlgn="base" hangingPunct="1">
              <a:spcBef>
                <a:spcPct val="0"/>
              </a:spcBef>
              <a:spcAft>
                <a:spcPct val="0"/>
              </a:spcAft>
              <a:defRPr sz="1800" b="1">
                <a:solidFill>
                  <a:schemeClr val="tx2"/>
                </a:solidFill>
                <a:latin typeface="Trebuchet MS" pitchFamily="34" charset="0"/>
                <a:cs typeface="Arial" charset="0"/>
              </a:defRPr>
            </a:lvl9pPr>
          </a:lstStyle>
          <a:p>
            <a:pPr marL="0" marR="0" lvl="0" indent="0" algn="l" defTabSz="666734" rtl="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a:ln>
                  <a:noFill/>
                </a:ln>
                <a:solidFill>
                  <a:srgbClr val="005EB8"/>
                </a:solidFill>
                <a:effectLst/>
                <a:uLnTx/>
                <a:uFillTx/>
                <a:latin typeface="Arial" panose="020B0604020202020204" pitchFamily="34" charset="0"/>
                <a:ea typeface="+mj-ea"/>
                <a:cs typeface="Arial" panose="020B0604020202020204" pitchFamily="34" charset="0"/>
              </a:rPr>
              <a:t>Developing case studies allows us to better understand how outcomes are being used and monitored in services, and share best practice / key learnings across the country </a:t>
            </a:r>
          </a:p>
        </p:txBody>
      </p:sp>
      <p:sp>
        <p:nvSpPr>
          <p:cNvPr id="27" name="TextBox 26">
            <a:extLst>
              <a:ext uri="{FF2B5EF4-FFF2-40B4-BE49-F238E27FC236}">
                <a16:creationId xmlns:a16="http://schemas.microsoft.com/office/drawing/2014/main" id="{5DF69AAD-3A0C-43F9-BBA9-08D534948A95}"/>
              </a:ext>
            </a:extLst>
          </p:cNvPr>
          <p:cNvSpPr txBox="1"/>
          <p:nvPr/>
        </p:nvSpPr>
        <p:spPr>
          <a:xfrm>
            <a:off x="10159887" y="935972"/>
            <a:ext cx="1687249" cy="272415"/>
          </a:xfrm>
          <a:prstGeom prst="roundRect">
            <a:avLst/>
          </a:prstGeom>
          <a:solidFill>
            <a:srgbClr val="80808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Who can we learn from?</a:t>
            </a:r>
          </a:p>
        </p:txBody>
      </p:sp>
      <p:sp>
        <p:nvSpPr>
          <p:cNvPr id="28" name="TextBox 27">
            <a:extLst>
              <a:ext uri="{FF2B5EF4-FFF2-40B4-BE49-F238E27FC236}">
                <a16:creationId xmlns:a16="http://schemas.microsoft.com/office/drawing/2014/main" id="{60187AAC-8B63-42E4-B6DA-E959CB714E6D}"/>
              </a:ext>
            </a:extLst>
          </p:cNvPr>
          <p:cNvSpPr txBox="1"/>
          <p:nvPr/>
        </p:nvSpPr>
        <p:spPr>
          <a:xfrm>
            <a:off x="3389638" y="924645"/>
            <a:ext cx="6575455" cy="306467"/>
          </a:xfrm>
          <a:prstGeom prst="roundRect">
            <a:avLst/>
          </a:prstGeom>
          <a:solidFill>
            <a:srgbClr val="80808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facilitators and learnings</a:t>
            </a:r>
          </a:p>
        </p:txBody>
      </p:sp>
      <p:sp>
        <p:nvSpPr>
          <p:cNvPr id="29" name="TextBox 28">
            <a:extLst>
              <a:ext uri="{FF2B5EF4-FFF2-40B4-BE49-F238E27FC236}">
                <a16:creationId xmlns:a16="http://schemas.microsoft.com/office/drawing/2014/main" id="{FC8C821E-93FF-49B2-A9D0-7370282989B7}"/>
              </a:ext>
            </a:extLst>
          </p:cNvPr>
          <p:cNvSpPr txBox="1"/>
          <p:nvPr/>
        </p:nvSpPr>
        <p:spPr>
          <a:xfrm>
            <a:off x="10098896" y="1420848"/>
            <a:ext cx="1836887" cy="919401"/>
          </a:xfrm>
          <a:prstGeom prst="roundRect">
            <a:avLst/>
          </a:prstGeom>
          <a:solidFill>
            <a:srgbClr val="003893">
              <a:lumMod val="20000"/>
              <a:lumOff val="80000"/>
            </a:srgbClr>
          </a:solidFill>
        </p:spPr>
        <p:txBody>
          <a:bodyPr wrap="square"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hlinkClick r:id="rId2"/>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hlinkClick r:id="rId2"/>
              </a:rPr>
              <a:t>Lincolnshire Partnership NHSFT</a:t>
            </a:r>
            <a:r>
              <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48B456C-CFB6-4134-A5F7-847C90BFF16A}"/>
              </a:ext>
            </a:extLst>
          </p:cNvPr>
          <p:cNvSpPr txBox="1"/>
          <p:nvPr/>
        </p:nvSpPr>
        <p:spPr>
          <a:xfrm>
            <a:off x="3389638" y="1387641"/>
            <a:ext cx="6575456" cy="919401"/>
          </a:xfrm>
          <a:prstGeom prst="roundRect">
            <a:avLst/>
          </a:prstGeom>
          <a:solidFill>
            <a:srgbClr val="003893">
              <a:lumMod val="20000"/>
              <a:lumOff val="80000"/>
            </a:srgbClr>
          </a:solidFill>
        </p:spPr>
        <p:txBody>
          <a:bodyPr wrap="square" rtlCol="0" anchor="ctr">
            <a:spAutoFit/>
          </a:bodyPr>
          <a:lstStyle/>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Working with business intelligence and analytical teams in Trusts to tailor clinical systems to clinician and service users needs creates greater meaning in clinical use of outcomes.</a:t>
            </a: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Ability provided to demonstrate effectiveness and measurable change using ROMs.</a:t>
            </a: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Upgrading clinical systems takes longer than expected (approx. 12-18 months).</a:t>
            </a:r>
          </a:p>
        </p:txBody>
      </p:sp>
      <p:sp>
        <p:nvSpPr>
          <p:cNvPr id="31" name="TextBox 30">
            <a:extLst>
              <a:ext uri="{FF2B5EF4-FFF2-40B4-BE49-F238E27FC236}">
                <a16:creationId xmlns:a16="http://schemas.microsoft.com/office/drawing/2014/main" id="{48FC384B-9A23-47DA-8CCD-255F986BE4AD}"/>
              </a:ext>
            </a:extLst>
          </p:cNvPr>
          <p:cNvSpPr txBox="1"/>
          <p:nvPr/>
        </p:nvSpPr>
        <p:spPr>
          <a:xfrm>
            <a:off x="10098897" y="2509671"/>
            <a:ext cx="1836886" cy="1532334"/>
          </a:xfrm>
          <a:prstGeom prst="roundRect">
            <a:avLst/>
          </a:prstGeom>
          <a:solidFill>
            <a:srgbClr val="E2E2E2"/>
          </a:solid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hlinkClick r:id="rId3"/>
              </a:rPr>
              <a:t>Norfolk and Suffolk Partnership NHSFT</a:t>
            </a:r>
            <a:endPar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hlinkClick r:id="rId2"/>
              </a:rPr>
              <a:t>Lincolnshire Partnership NHSFT</a:t>
            </a:r>
            <a:endPar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hlinkClick r:id="rId4"/>
              </a:rPr>
              <a:t>East London NHSFT </a:t>
            </a:r>
            <a:endPar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0CC6A27B-DAF3-4EEF-A897-791A294D86FF}"/>
              </a:ext>
            </a:extLst>
          </p:cNvPr>
          <p:cNvSpPr txBox="1"/>
          <p:nvPr/>
        </p:nvSpPr>
        <p:spPr>
          <a:xfrm>
            <a:off x="3389638" y="2479875"/>
            <a:ext cx="6575456" cy="1532334"/>
          </a:xfrm>
          <a:prstGeom prst="roundRect">
            <a:avLst/>
          </a:prstGeom>
          <a:solidFill>
            <a:srgbClr val="E2E2E2"/>
          </a:solidFill>
        </p:spPr>
        <p:txBody>
          <a:bodyPr wrap="square" rtlCol="0" anchor="ctr">
            <a:spAutoFit/>
          </a:bodyPr>
          <a:lstStyle/>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Strong leadership, vision and support across the Trust is a key driver for improvement and meaningful collection and use of outcomes.</a:t>
            </a: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Establishing ROMs champions has been a crucial facilitator in improving outcomes use/recording.</a:t>
            </a: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Reporting of outcomes in real-time is beneficial to clinicians.</a:t>
            </a: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On-going training (from induction onwards) is necessary to provide staff with confidence to use ROMs.</a:t>
            </a:r>
          </a:p>
        </p:txBody>
      </p:sp>
      <p:sp>
        <p:nvSpPr>
          <p:cNvPr id="33" name="TextBox 32">
            <a:extLst>
              <a:ext uri="{FF2B5EF4-FFF2-40B4-BE49-F238E27FC236}">
                <a16:creationId xmlns:a16="http://schemas.microsoft.com/office/drawing/2014/main" id="{3A82FCC7-0AC5-41F3-ABBB-8C1E4ED7DC3E}"/>
              </a:ext>
            </a:extLst>
          </p:cNvPr>
          <p:cNvSpPr txBox="1"/>
          <p:nvPr/>
        </p:nvSpPr>
        <p:spPr>
          <a:xfrm>
            <a:off x="10085068" y="4160207"/>
            <a:ext cx="1836886" cy="715089"/>
          </a:xfrm>
          <a:prstGeom prst="roundRect">
            <a:avLst/>
          </a:prstGeom>
          <a:solidFill>
            <a:srgbClr val="003893">
              <a:lumMod val="20000"/>
              <a:lumOff val="80000"/>
            </a:srgbClr>
          </a:solid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Hertfordshire Partnership NHS Foundation Trust</a:t>
            </a:r>
          </a:p>
        </p:txBody>
      </p:sp>
      <p:sp>
        <p:nvSpPr>
          <p:cNvPr id="34" name="TextBox 33">
            <a:extLst>
              <a:ext uri="{FF2B5EF4-FFF2-40B4-BE49-F238E27FC236}">
                <a16:creationId xmlns:a16="http://schemas.microsoft.com/office/drawing/2014/main" id="{3AC81ED9-7ACE-4B86-A596-C340464BE2E8}"/>
              </a:ext>
            </a:extLst>
          </p:cNvPr>
          <p:cNvSpPr txBox="1"/>
          <p:nvPr/>
        </p:nvSpPr>
        <p:spPr>
          <a:xfrm>
            <a:off x="3437410" y="4174254"/>
            <a:ext cx="6527682" cy="715089"/>
          </a:xfrm>
          <a:prstGeom prst="roundRect">
            <a:avLst/>
          </a:prstGeom>
          <a:solidFill>
            <a:srgbClr val="003893">
              <a:lumMod val="20000"/>
              <a:lumOff val="80000"/>
            </a:srgbClr>
          </a:solidFill>
        </p:spPr>
        <p:txBody>
          <a:bodyPr wrap="square" rtlCol="0" anchor="ctr">
            <a:spAutoFit/>
          </a:bodyPr>
          <a:lstStyle/>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Developing automated reminders sent to patients to request outcomes completion resulted in a more streamlined process of using outcomes for the clinician.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A7E344A1-877C-45BB-BBEF-39696A7AFAF0}"/>
              </a:ext>
            </a:extLst>
          </p:cNvPr>
          <p:cNvSpPr txBox="1"/>
          <p:nvPr/>
        </p:nvSpPr>
        <p:spPr>
          <a:xfrm>
            <a:off x="10098897" y="5051388"/>
            <a:ext cx="1836886" cy="1328023"/>
          </a:xfrm>
          <a:prstGeom prst="roundRect">
            <a:avLst/>
          </a:prstGeom>
          <a:solidFill>
            <a:srgbClr val="E2E2E2"/>
          </a:solid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hlinkClick r:id="rId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hlinkClick r:id="rId4"/>
              </a:rPr>
              <a:t>East London NHSFT</a:t>
            </a:r>
            <a:endPar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hlinkClick r:id="rId5"/>
              </a:rPr>
              <a:t>Healthy London Partnership</a:t>
            </a:r>
            <a:endPar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CCCB5EA9-EEE8-4745-9A74-F51659081477}"/>
              </a:ext>
            </a:extLst>
          </p:cNvPr>
          <p:cNvSpPr txBox="1"/>
          <p:nvPr/>
        </p:nvSpPr>
        <p:spPr>
          <a:xfrm>
            <a:off x="3389638" y="5051388"/>
            <a:ext cx="6575454" cy="1532334"/>
          </a:xfrm>
          <a:prstGeom prst="roundRect">
            <a:avLst/>
          </a:prstGeom>
          <a:solidFill>
            <a:srgbClr val="E2E2E2"/>
          </a:solidFill>
        </p:spPr>
        <p:txBody>
          <a:bodyPr wrap="square" rtlCol="0" anchor="ctr">
            <a:spAutoFit/>
          </a:bodyPr>
          <a:lstStyle/>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A clinical outcomes lead, admin staff, business intelligence and analytical teams are effective in supporting clinicians and driving improvements in ROMs </a:t>
            </a: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It also helps make outcomes reporting accessible for service providers</a:t>
            </a: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Regular training and engagement meetings to troubleshoot issues relating to outcomes is beneficial</a:t>
            </a: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en-GB"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Any future behaviour change interventions should encourage clinicians to view ROMs as something that can inform and enrich rather than restrict treatment.</a:t>
            </a:r>
          </a:p>
        </p:txBody>
      </p:sp>
      <p:sp>
        <p:nvSpPr>
          <p:cNvPr id="37" name="TextBox 36">
            <a:extLst>
              <a:ext uri="{FF2B5EF4-FFF2-40B4-BE49-F238E27FC236}">
                <a16:creationId xmlns:a16="http://schemas.microsoft.com/office/drawing/2014/main" id="{58C3B0D5-72D2-4CB9-9F68-2D86F577E1F0}"/>
              </a:ext>
            </a:extLst>
          </p:cNvPr>
          <p:cNvSpPr txBox="1"/>
          <p:nvPr/>
        </p:nvSpPr>
        <p:spPr>
          <a:xfrm>
            <a:off x="1151312" y="935972"/>
            <a:ext cx="2105072" cy="306467"/>
          </a:xfrm>
          <a:prstGeom prst="roundRect">
            <a:avLst/>
          </a:prstGeom>
          <a:solidFill>
            <a:srgbClr val="80808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Common issues</a:t>
            </a:r>
          </a:p>
        </p:txBody>
      </p:sp>
      <p:sp>
        <p:nvSpPr>
          <p:cNvPr id="38" name="TextBox 37">
            <a:extLst>
              <a:ext uri="{FF2B5EF4-FFF2-40B4-BE49-F238E27FC236}">
                <a16:creationId xmlns:a16="http://schemas.microsoft.com/office/drawing/2014/main" id="{1CC49C45-25B5-402E-BE4B-210C4FEC0E3B}"/>
              </a:ext>
            </a:extLst>
          </p:cNvPr>
          <p:cNvSpPr txBox="1"/>
          <p:nvPr/>
        </p:nvSpPr>
        <p:spPr>
          <a:xfrm>
            <a:off x="1054515" y="1365861"/>
            <a:ext cx="2201869" cy="1123712"/>
          </a:xfrm>
          <a:prstGeom prst="roundRect">
            <a:avLst/>
          </a:prstGeom>
          <a:solidFill>
            <a:srgbClr val="003893">
              <a:lumMod val="20000"/>
              <a:lumOff val="80000"/>
            </a:srgbClr>
          </a:solidFill>
        </p:spPr>
        <p:txBody>
          <a:bodyPr wrap="square"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a:ln>
                  <a:noFill/>
                </a:ln>
                <a:solidFill>
                  <a:srgbClr val="000000"/>
                </a:solidFill>
                <a:effectLst/>
                <a:uLnTx/>
                <a:uFillTx/>
                <a:latin typeface="Arial"/>
              </a:rPr>
              <a:t>“Our clinical system prevents us from effectively recording, reporting, and utilising outcome measures…”</a:t>
            </a:r>
          </a:p>
        </p:txBody>
      </p:sp>
      <p:sp>
        <p:nvSpPr>
          <p:cNvPr id="39" name="TextBox 38">
            <a:extLst>
              <a:ext uri="{FF2B5EF4-FFF2-40B4-BE49-F238E27FC236}">
                <a16:creationId xmlns:a16="http://schemas.microsoft.com/office/drawing/2014/main" id="{D30E2FD6-34D9-4FC4-AF14-D87DC50D352B}"/>
              </a:ext>
            </a:extLst>
          </p:cNvPr>
          <p:cNvSpPr txBox="1"/>
          <p:nvPr/>
        </p:nvSpPr>
        <p:spPr>
          <a:xfrm>
            <a:off x="1054515" y="2668198"/>
            <a:ext cx="2201869" cy="1123712"/>
          </a:xfrm>
          <a:prstGeom prst="roundRect">
            <a:avLst/>
          </a:prstGeom>
          <a:solidFill>
            <a:srgbClr val="E2E2E2"/>
          </a:solidFill>
        </p:spPr>
        <p:txBody>
          <a:bodyPr wrap="square"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1" u="none" strike="noStrike" kern="0" cap="none" spc="0" normalizeH="0" baseline="0" noProof="0">
              <a:ln>
                <a:noFill/>
              </a:ln>
              <a:solidFill>
                <a:srgbClr val="000000"/>
              </a:solidFill>
              <a:effectLst/>
              <a:uLnTx/>
              <a:uFillTx/>
              <a:latin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a:ln>
                  <a:noFill/>
                </a:ln>
                <a:solidFill>
                  <a:srgbClr val="000000"/>
                </a:solidFill>
                <a:effectLst/>
                <a:uLnTx/>
                <a:uFillTx/>
                <a:latin typeface="Arial"/>
              </a:rPr>
              <a:t>“Outcome measures are not embedded into our Trust’s culture…”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1" u="none" strike="noStrike" kern="0" cap="none" spc="0" normalizeH="0" baseline="0" noProof="0">
              <a:ln>
                <a:noFill/>
              </a:ln>
              <a:solidFill>
                <a:srgbClr val="000000"/>
              </a:solidFill>
              <a:effectLst/>
              <a:uLnTx/>
              <a:uFillTx/>
              <a:latin typeface="Arial"/>
            </a:endParaRPr>
          </a:p>
        </p:txBody>
      </p:sp>
      <p:sp>
        <p:nvSpPr>
          <p:cNvPr id="40" name="TextBox 39">
            <a:extLst>
              <a:ext uri="{FF2B5EF4-FFF2-40B4-BE49-F238E27FC236}">
                <a16:creationId xmlns:a16="http://schemas.microsoft.com/office/drawing/2014/main" id="{A076F9E5-1E84-455E-AAF1-CB8B1193F215}"/>
              </a:ext>
            </a:extLst>
          </p:cNvPr>
          <p:cNvSpPr txBox="1"/>
          <p:nvPr/>
        </p:nvSpPr>
        <p:spPr>
          <a:xfrm>
            <a:off x="1054515" y="4163939"/>
            <a:ext cx="2201869" cy="715089"/>
          </a:xfrm>
          <a:prstGeom prst="roundRect">
            <a:avLst/>
          </a:prstGeom>
          <a:solidFill>
            <a:srgbClr val="003893">
              <a:lumMod val="20000"/>
              <a:lumOff val="80000"/>
            </a:srgbClr>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a:ln>
                  <a:noFill/>
                </a:ln>
                <a:solidFill>
                  <a:srgbClr val="000000"/>
                </a:solidFill>
                <a:effectLst/>
                <a:uLnTx/>
                <a:uFillTx/>
                <a:latin typeface="Arial"/>
              </a:rPr>
              <a:t>“Recording outcome measures is burdensome on our staff’s time…”</a:t>
            </a:r>
          </a:p>
        </p:txBody>
      </p:sp>
      <p:sp>
        <p:nvSpPr>
          <p:cNvPr id="41" name="TextBox 40">
            <a:extLst>
              <a:ext uri="{FF2B5EF4-FFF2-40B4-BE49-F238E27FC236}">
                <a16:creationId xmlns:a16="http://schemas.microsoft.com/office/drawing/2014/main" id="{D183488E-E1E9-40DC-A6BB-24053BDFB4EC}"/>
              </a:ext>
            </a:extLst>
          </p:cNvPr>
          <p:cNvSpPr txBox="1"/>
          <p:nvPr/>
        </p:nvSpPr>
        <p:spPr>
          <a:xfrm>
            <a:off x="1054515" y="5051388"/>
            <a:ext cx="2201868" cy="1532334"/>
          </a:xfrm>
          <a:prstGeom prst="roundRect">
            <a:avLst/>
          </a:prstGeom>
          <a:solidFill>
            <a:srgbClr val="E2E2E2"/>
          </a:solidFill>
        </p:spPr>
        <p:txBody>
          <a:bodyPr wrap="square"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1" u="none" strike="noStrike" kern="0" cap="none" spc="0" normalizeH="0" baseline="0" noProof="0">
              <a:ln>
                <a:noFill/>
              </a:ln>
              <a:solidFill>
                <a:srgbClr val="000000"/>
              </a:solidFill>
              <a:effectLst/>
              <a:uLnTx/>
              <a:uFillTx/>
              <a:latin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1" u="none" strike="noStrike" kern="0" cap="none" spc="0" normalizeH="0" baseline="0" noProof="0">
              <a:ln>
                <a:noFill/>
              </a:ln>
              <a:solidFill>
                <a:srgbClr val="000000"/>
              </a:solidFill>
              <a:effectLst/>
              <a:uLnTx/>
              <a:uFillTx/>
              <a:latin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a:ln>
                  <a:noFill/>
                </a:ln>
                <a:solidFill>
                  <a:srgbClr val="000000"/>
                </a:solidFill>
                <a:effectLst/>
                <a:uLnTx/>
                <a:uFillTx/>
                <a:latin typeface="Arial"/>
              </a:rPr>
              <a:t>“Our clinicians need support in reporting and recording outcomes…”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1" u="none" strike="noStrike" kern="0" cap="none" spc="0" normalizeH="0" baseline="0" noProof="0">
              <a:ln>
                <a:noFill/>
              </a:ln>
              <a:solidFill>
                <a:srgbClr val="000000"/>
              </a:solidFill>
              <a:effectLst/>
              <a:uLnTx/>
              <a:uFillTx/>
              <a:latin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1" u="none" strike="noStrike" kern="0" cap="none" spc="0" normalizeH="0" baseline="0" noProof="0">
              <a:ln>
                <a:noFill/>
              </a:ln>
              <a:solidFill>
                <a:srgbClr val="000000"/>
              </a:solidFill>
              <a:effectLst/>
              <a:uLnTx/>
              <a:uFillTx/>
              <a:latin typeface="Arial"/>
            </a:endParaRPr>
          </a:p>
        </p:txBody>
      </p:sp>
      <p:pic>
        <p:nvPicPr>
          <p:cNvPr id="42" name="Picture 41">
            <a:extLst>
              <a:ext uri="{FF2B5EF4-FFF2-40B4-BE49-F238E27FC236}">
                <a16:creationId xmlns:a16="http://schemas.microsoft.com/office/drawing/2014/main" id="{CA15C2B3-A10F-4512-97A3-1F0901A10B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216" y="1493040"/>
            <a:ext cx="665045" cy="665045"/>
          </a:xfrm>
          <a:prstGeom prst="rect">
            <a:avLst/>
          </a:prstGeom>
        </p:spPr>
      </p:pic>
      <p:pic>
        <p:nvPicPr>
          <p:cNvPr id="43" name="Picture 42">
            <a:extLst>
              <a:ext uri="{FF2B5EF4-FFF2-40B4-BE49-F238E27FC236}">
                <a16:creationId xmlns:a16="http://schemas.microsoft.com/office/drawing/2014/main" id="{ED4DA50A-37EA-46AC-ACE4-3CF2E084E7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604" y="5485032"/>
            <a:ext cx="665046" cy="665046"/>
          </a:xfrm>
          <a:prstGeom prst="rect">
            <a:avLst/>
          </a:prstGeom>
        </p:spPr>
      </p:pic>
      <p:pic>
        <p:nvPicPr>
          <p:cNvPr id="44" name="Picture 43">
            <a:extLst>
              <a:ext uri="{FF2B5EF4-FFF2-40B4-BE49-F238E27FC236}">
                <a16:creationId xmlns:a16="http://schemas.microsoft.com/office/drawing/2014/main" id="{AB205421-A82D-4BA7-BDFC-997BC4B81DE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604" y="4171946"/>
            <a:ext cx="665046" cy="665046"/>
          </a:xfrm>
          <a:prstGeom prst="rect">
            <a:avLst/>
          </a:prstGeom>
        </p:spPr>
      </p:pic>
      <p:pic>
        <p:nvPicPr>
          <p:cNvPr id="45" name="Picture 44">
            <a:extLst>
              <a:ext uri="{FF2B5EF4-FFF2-40B4-BE49-F238E27FC236}">
                <a16:creationId xmlns:a16="http://schemas.microsoft.com/office/drawing/2014/main" id="{95A066F4-6475-4B00-85F9-9E068ABAAAC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8902" y="2895834"/>
            <a:ext cx="670748" cy="670748"/>
          </a:xfrm>
          <a:prstGeom prst="rect">
            <a:avLst/>
          </a:prstGeom>
        </p:spPr>
      </p:pic>
    </p:spTree>
    <p:extLst>
      <p:ext uri="{BB962C8B-B14F-4D97-AF65-F5344CB8AC3E}">
        <p14:creationId xmlns:p14="http://schemas.microsoft.com/office/powerpoint/2010/main" val="2062052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DE629-9F35-42D1-84C5-8E741655FDAE}"/>
              </a:ext>
            </a:extLst>
          </p:cNvPr>
          <p:cNvSpPr>
            <a:spLocks noGrp="1"/>
          </p:cNvSpPr>
          <p:nvPr>
            <p:ph type="title"/>
          </p:nvPr>
        </p:nvSpPr>
        <p:spPr/>
        <p:txBody>
          <a:bodyPr/>
          <a:lstStyle/>
          <a:p>
            <a:r>
              <a:rPr lang="en-GB"/>
              <a:t>Contents</a:t>
            </a:r>
          </a:p>
        </p:txBody>
      </p:sp>
      <p:sp>
        <p:nvSpPr>
          <p:cNvPr id="3" name="Content Placeholder 2">
            <a:extLst>
              <a:ext uri="{FF2B5EF4-FFF2-40B4-BE49-F238E27FC236}">
                <a16:creationId xmlns:a16="http://schemas.microsoft.com/office/drawing/2014/main" id="{6D326830-1596-4562-8C07-40FF4C40F6B6}"/>
              </a:ext>
            </a:extLst>
          </p:cNvPr>
          <p:cNvSpPr>
            <a:spLocks noGrp="1"/>
          </p:cNvSpPr>
          <p:nvPr>
            <p:ph sz="quarter" idx="10"/>
          </p:nvPr>
        </p:nvSpPr>
        <p:spPr>
          <a:xfrm>
            <a:off x="781878" y="1833143"/>
            <a:ext cx="10641498" cy="4129118"/>
          </a:xfrm>
        </p:spPr>
        <p:txBody>
          <a:bodyPr>
            <a:normAutofit/>
          </a:bodyPr>
          <a:lstStyle/>
          <a:p>
            <a:pPr marL="342900" indent="-342900">
              <a:buFont typeface="+mj-lt"/>
              <a:buAutoNum type="arabicPeriod"/>
            </a:pPr>
            <a:r>
              <a:rPr lang="en-GB"/>
              <a:t>Part 1: CYP MH programme </a:t>
            </a:r>
          </a:p>
          <a:p>
            <a:pPr lvl="1"/>
            <a:r>
              <a:rPr lang="en-GB"/>
              <a:t>Introduction to the national CYP MH programme </a:t>
            </a:r>
          </a:p>
          <a:p>
            <a:pPr lvl="1"/>
            <a:r>
              <a:rPr lang="en-GB"/>
              <a:t>Progress to date </a:t>
            </a:r>
          </a:p>
          <a:p>
            <a:pPr lvl="1"/>
            <a:r>
              <a:rPr lang="en-GB"/>
              <a:t>Overview of CYP MH outcomes data </a:t>
            </a:r>
          </a:p>
          <a:p>
            <a:pPr marL="457200" lvl="1" indent="0">
              <a:buNone/>
            </a:pPr>
            <a:endParaRPr lang="en-GB"/>
          </a:p>
          <a:p>
            <a:pPr marL="342900" indent="-342900">
              <a:buFont typeface="+mj-lt"/>
              <a:buAutoNum type="arabicPeriod"/>
            </a:pPr>
            <a:r>
              <a:rPr lang="en-GB"/>
              <a:t>Part 2: CYP MH Outcomes Digital Discovery</a:t>
            </a:r>
          </a:p>
          <a:p>
            <a:pPr lvl="1"/>
            <a:r>
              <a:rPr lang="en-GB"/>
              <a:t>Introduction to the project</a:t>
            </a:r>
          </a:p>
          <a:p>
            <a:pPr lvl="1"/>
            <a:r>
              <a:rPr lang="en-GB"/>
              <a:t>Initial findings </a:t>
            </a:r>
          </a:p>
          <a:p>
            <a:pPr marL="342900" indent="-342900">
              <a:buFont typeface="+mj-lt"/>
              <a:buAutoNum type="arabicPeriod"/>
            </a:pPr>
            <a:endParaRPr lang="en-GB"/>
          </a:p>
          <a:p>
            <a:pPr marL="342900" indent="-342900">
              <a:buFont typeface="+mj-lt"/>
              <a:buAutoNum type="arabicPeriod"/>
            </a:pPr>
            <a:r>
              <a:rPr lang="en-GB"/>
              <a:t>Summary and next steps</a:t>
            </a:r>
          </a:p>
          <a:p>
            <a:pPr marL="342900" indent="-342900">
              <a:buFont typeface="+mj-lt"/>
              <a:buAutoNum type="arabicPeriod"/>
            </a:pPr>
            <a:endParaRPr lang="en-GB"/>
          </a:p>
          <a:p>
            <a:pPr marL="342900" indent="-342900">
              <a:buFont typeface="+mj-lt"/>
              <a:buAutoNum type="arabicPeriod"/>
            </a:pPr>
            <a:r>
              <a:rPr lang="en-GB"/>
              <a:t>Q&amp;A and discussion </a:t>
            </a:r>
          </a:p>
          <a:p>
            <a:pPr marL="342900" indent="-342900">
              <a:buFont typeface="+mj-lt"/>
              <a:buAutoNum type="arabicPeriod"/>
            </a:pPr>
            <a:endParaRPr lang="en-GB"/>
          </a:p>
        </p:txBody>
      </p:sp>
    </p:spTree>
    <p:extLst>
      <p:ext uri="{BB962C8B-B14F-4D97-AF65-F5344CB8AC3E}">
        <p14:creationId xmlns:p14="http://schemas.microsoft.com/office/powerpoint/2010/main" val="640893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4822C881-FC4A-498F-8DC8-D0491DDA2C38}"/>
              </a:ext>
            </a:extLst>
          </p:cNvPr>
          <p:cNvSpPr>
            <a:spLocks noGrp="1"/>
          </p:cNvSpPr>
          <p:nvPr>
            <p:ph type="title"/>
          </p:nvPr>
        </p:nvSpPr>
        <p:spPr>
          <a:xfrm>
            <a:off x="3204642" y="2353641"/>
            <a:ext cx="5782716" cy="2150719"/>
          </a:xfrm>
        </p:spPr>
        <p:txBody>
          <a:bodyPr vert="horz" lIns="91440" tIns="45720" rIns="91440" bIns="45720" rtlCol="0" anchor="ctr">
            <a:normAutofit/>
          </a:bodyPr>
          <a:lstStyle/>
          <a:p>
            <a:pPr algn="ctr"/>
            <a:r>
              <a:rPr lang="en-US" sz="2800"/>
              <a:t>Part 1: CYP MH </a:t>
            </a:r>
            <a:r>
              <a:rPr lang="en-US" sz="2800" err="1"/>
              <a:t>Programme</a:t>
            </a:r>
            <a:endParaRPr lang="en-US" sz="2800"/>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31645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668" y="4176184"/>
            <a:ext cx="1720191" cy="2361157"/>
          </a:xfrm>
          <a:prstGeom prst="rect">
            <a:avLst/>
          </a:prstGeom>
          <a:solidFill>
            <a:srgbClr val="00B050">
              <a:alpha val="16000"/>
            </a:srgbClr>
          </a:solidFill>
          <a:ln>
            <a:solidFill>
              <a:srgbClr val="4472C4"/>
            </a:solidFill>
          </a:ln>
        </p:spPr>
      </p:pic>
      <p:sp>
        <p:nvSpPr>
          <p:cNvPr id="9" name="Title 1">
            <a:extLst>
              <a:ext uri="{FF2B5EF4-FFF2-40B4-BE49-F238E27FC236}">
                <a16:creationId xmlns:a16="http://schemas.microsoft.com/office/drawing/2014/main" id="{91595C44-60CF-419B-9228-5B202B1AC335}"/>
              </a:ext>
            </a:extLst>
          </p:cNvPr>
          <p:cNvSpPr txBox="1">
            <a:spLocks/>
          </p:cNvSpPr>
          <p:nvPr/>
        </p:nvSpPr>
        <p:spPr>
          <a:xfrm>
            <a:off x="240053" y="330939"/>
            <a:ext cx="10051612" cy="666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i="0" u="none" strike="noStrike" kern="1200" cap="none" spc="0" normalizeH="0" baseline="0" noProof="0">
                <a:ln>
                  <a:noFill/>
                </a:ln>
                <a:solidFill>
                  <a:srgbClr val="005EB8"/>
                </a:solidFill>
                <a:effectLst/>
                <a:uLnTx/>
                <a:uFillTx/>
                <a:latin typeface="Arial"/>
                <a:ea typeface="+mj-ea"/>
                <a:cs typeface="Arial"/>
              </a:rPr>
              <a:t>The current transformation programme started with Future in </a:t>
            </a:r>
            <a:r>
              <a:rPr lang="en-GB" sz="2400">
                <a:solidFill>
                  <a:srgbClr val="005EB8"/>
                </a:solidFill>
                <a:latin typeface="Arial"/>
                <a:cs typeface="Arial"/>
              </a:rPr>
              <a:t>Mind…  </a:t>
            </a:r>
            <a:endParaRPr kumimoji="0" lang="en-GB" sz="2400" i="0" u="none" strike="noStrike" kern="1200" cap="none" spc="0" normalizeH="0" baseline="0" noProof="0">
              <a:ln>
                <a:noFill/>
              </a:ln>
              <a:solidFill>
                <a:srgbClr val="005EB8"/>
              </a:solidFill>
              <a:effectLst/>
              <a:uLnTx/>
              <a:uFillTx/>
              <a:latin typeface="Arial" panose="020B0604020202020204" pitchFamily="34" charset="0"/>
              <a:ea typeface="+mj-ea"/>
              <a:cs typeface="Arial" panose="020B0604020202020204" pitchFamily="34" charset="0"/>
            </a:endParaRPr>
          </a:p>
        </p:txBody>
      </p:sp>
      <p:pic>
        <p:nvPicPr>
          <p:cNvPr id="7" name="Picture 6">
            <a:extLst>
              <a:ext uri="{FF2B5EF4-FFF2-40B4-BE49-F238E27FC236}">
                <a16:creationId xmlns:a16="http://schemas.microsoft.com/office/drawing/2014/main" id="{8B1D3D0E-585F-4247-96DA-FBDA25CDF1D4}"/>
              </a:ext>
            </a:extLst>
          </p:cNvPr>
          <p:cNvPicPr>
            <a:picLocks noChangeAspect="1"/>
          </p:cNvPicPr>
          <p:nvPr/>
        </p:nvPicPr>
        <p:blipFill rotWithShape="1">
          <a:blip r:embed="rId4"/>
          <a:srcRect l="63917" t="11481" r="19153" b="3926"/>
          <a:stretch/>
        </p:blipFill>
        <p:spPr>
          <a:xfrm>
            <a:off x="3674445" y="3410833"/>
            <a:ext cx="1893410" cy="2509168"/>
          </a:xfrm>
          <a:prstGeom prst="rect">
            <a:avLst/>
          </a:prstGeom>
        </p:spPr>
      </p:pic>
      <p:sp>
        <p:nvSpPr>
          <p:cNvPr id="2" name="TextBox 1">
            <a:extLst>
              <a:ext uri="{FF2B5EF4-FFF2-40B4-BE49-F238E27FC236}">
                <a16:creationId xmlns:a16="http://schemas.microsoft.com/office/drawing/2014/main" id="{526CFF71-A7F0-49F0-B9C9-9D20EE200ADA}"/>
              </a:ext>
            </a:extLst>
          </p:cNvPr>
          <p:cNvSpPr txBox="1"/>
          <p:nvPr/>
        </p:nvSpPr>
        <p:spPr>
          <a:xfrm>
            <a:off x="6128331" y="3097501"/>
            <a:ext cx="5851607" cy="36471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This requires us to:</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Build better mental health services </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aligned and integrated with the ‘whole system’ of support.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Improve the outcomes and experience</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of children and young people and their families/carers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Increase access </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 effective evidence-based treatment when required, including minimising inappropriate inpatient or secure care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Reduce health inequalities</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ensuring access for groups and individuals who have historically found it hard to find support</a:t>
            </a:r>
            <a:endPar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Support prevention, early intervention and the reduction of stigma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Invest in the </a:t>
            </a: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competence and capacity of the workforce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Continue to focus on prevention</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including of self harm and suicide </a:t>
            </a:r>
          </a:p>
        </p:txBody>
      </p:sp>
      <p:sp>
        <p:nvSpPr>
          <p:cNvPr id="3" name="TextBox 2">
            <a:extLst>
              <a:ext uri="{FF2B5EF4-FFF2-40B4-BE49-F238E27FC236}">
                <a16:creationId xmlns:a16="http://schemas.microsoft.com/office/drawing/2014/main" id="{449BD73E-33FB-491B-988B-4C6EE5CCE88C}"/>
              </a:ext>
            </a:extLst>
          </p:cNvPr>
          <p:cNvSpPr txBox="1"/>
          <p:nvPr/>
        </p:nvSpPr>
        <p:spPr>
          <a:xfrm>
            <a:off x="393542" y="1246905"/>
            <a:ext cx="5469211" cy="923330"/>
          </a:xfrm>
          <a:prstGeom prst="rect">
            <a:avLst/>
          </a:prstGeom>
          <a:noFill/>
          <a:ln>
            <a:solidFill>
              <a:srgbClr val="4472C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Our overall ambition is to enable every child and young person with mental health needs to achieve their goals and life potential. </a:t>
            </a:r>
          </a:p>
        </p:txBody>
      </p:sp>
      <p:sp>
        <p:nvSpPr>
          <p:cNvPr id="10" name="TextBox 9">
            <a:extLst>
              <a:ext uri="{FF2B5EF4-FFF2-40B4-BE49-F238E27FC236}">
                <a16:creationId xmlns:a16="http://schemas.microsoft.com/office/drawing/2014/main" id="{06E4D707-EBBE-476A-A11B-361BA6FE77E8}"/>
              </a:ext>
            </a:extLst>
          </p:cNvPr>
          <p:cNvSpPr txBox="1"/>
          <p:nvPr/>
        </p:nvSpPr>
        <p:spPr>
          <a:xfrm>
            <a:off x="6311731" y="1246905"/>
            <a:ext cx="5238585" cy="1817137"/>
          </a:xfrm>
          <a:prstGeom prst="rect">
            <a:avLst/>
          </a:prstGeom>
          <a:solidFill>
            <a:schemeClr val="accent1"/>
          </a:solidFill>
          <a:ln w="3175">
            <a:noFill/>
          </a:ln>
          <a:effectLst>
            <a:glow rad="127000">
              <a:schemeClr val="tx2"/>
            </a:glow>
          </a:effectLst>
          <a:scene3d>
            <a:camera prst="orthographicFront">
              <a:rot lat="0" lon="0" rev="0"/>
            </a:camera>
            <a:lightRig rig="balanced" dir="t">
              <a:rot lat="0" lon="0" rev="8700000"/>
            </a:lightRig>
          </a:scene3d>
          <a:sp3d contourW="12700">
            <a:contourClr>
              <a:schemeClr val="bg1"/>
            </a:contourClr>
          </a:sp3d>
        </p:spPr>
        <p:txBody>
          <a:bodyPr wrap="square" lIns="27000" rIns="27000" rtlCol="0" anchor="ctr">
            <a:noAutofit/>
          </a:bodyPr>
          <a:lstStyle/>
          <a:p>
            <a:pPr marL="257175" marR="0" lvl="1" indent="0" algn="l" defTabSz="3429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Our principles:  </a:t>
            </a:r>
          </a:p>
          <a:p>
            <a:pPr marL="257175" marR="0" lvl="1" indent="0" algn="l" defTabSz="342900" rtl="0" eaLnBrk="1" fontAlgn="auto" latinLnBrk="0" hangingPunct="1">
              <a:lnSpc>
                <a:spcPct val="100000"/>
              </a:lnSpc>
              <a:spcBef>
                <a:spcPts val="0"/>
              </a:spcBef>
              <a:spcAft>
                <a:spcPts val="0"/>
              </a:spcAft>
              <a:buClrTx/>
              <a:buSzTx/>
              <a:buFontTx/>
              <a:buNone/>
              <a:tabLst/>
              <a:defRPr/>
            </a:pPr>
            <a:endParaRPr kumimoji="0" lang="en-GB" sz="1050" b="1" i="0" u="sng"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385763" marR="0" lvl="1" indent="-128588"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Evidence Based practice   </a:t>
            </a:r>
          </a:p>
          <a:p>
            <a:pPr marL="385763" marR="0" lvl="1" indent="-128588"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Outcomes inform treatment and service development </a:t>
            </a:r>
          </a:p>
          <a:p>
            <a:pPr marL="385763" marR="0" lvl="1" indent="-128588"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Supervision </a:t>
            </a:r>
          </a:p>
          <a:p>
            <a:pPr marL="385763" marR="0" lvl="1" indent="-128588"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Authentic Participation </a:t>
            </a:r>
          </a:p>
        </p:txBody>
      </p:sp>
      <p:pic>
        <p:nvPicPr>
          <p:cNvPr id="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22" r="2747" b="494"/>
          <a:stretch/>
        </p:blipFill>
        <p:spPr bwMode="auto">
          <a:xfrm>
            <a:off x="1297316" y="3446928"/>
            <a:ext cx="1632835" cy="248135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4" name="Picture 3" descr="Future in mind - Promoting, protecting and improving our children and young people's mental health and wellbeing - Adobe Reader"/>
          <p:cNvPicPr>
            <a:picLocks noChangeAspect="1"/>
          </p:cNvPicPr>
          <p:nvPr/>
        </p:nvPicPr>
        <p:blipFill rotWithShape="1">
          <a:blip r:embed="rId6" cstate="print">
            <a:extLst>
              <a:ext uri="{28A0092B-C50C-407E-A947-70E740481C1C}">
                <a14:useLocalDpi xmlns:a14="http://schemas.microsoft.com/office/drawing/2010/main" val="0"/>
              </a:ext>
            </a:extLst>
          </a:blip>
          <a:srcRect l="24034" t="22700" r="3632" b="18500"/>
          <a:stretch/>
        </p:blipFill>
        <p:spPr>
          <a:xfrm>
            <a:off x="393542" y="2669020"/>
            <a:ext cx="1632835" cy="2425440"/>
          </a:xfrm>
          <a:prstGeom prst="rect">
            <a:avLst/>
          </a:prstGeom>
          <a:ln>
            <a:solidFill>
              <a:srgbClr val="4472C4"/>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2254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CDD054-B517-4CC2-9A16-6A5624AF4F53}"/>
              </a:ext>
            </a:extLst>
          </p:cNvPr>
          <p:cNvSpPr>
            <a:spLocks noGrp="1"/>
          </p:cNvSpPr>
          <p:nvPr>
            <p:ph type="title"/>
          </p:nvPr>
        </p:nvSpPr>
        <p:spPr>
          <a:xfrm>
            <a:off x="304262" y="379468"/>
            <a:ext cx="4925291" cy="458737"/>
          </a:xfrm>
        </p:spPr>
        <p:txBody>
          <a:bodyPr>
            <a:normAutofit/>
          </a:bodyPr>
          <a:lstStyle/>
          <a:p>
            <a:r>
              <a:rPr lang="en-GB" sz="2400"/>
              <a:t>Demonstrating impact</a:t>
            </a:r>
          </a:p>
        </p:txBody>
      </p:sp>
      <p:grpSp>
        <p:nvGrpSpPr>
          <p:cNvPr id="14" name="Group 13">
            <a:extLst>
              <a:ext uri="{FF2B5EF4-FFF2-40B4-BE49-F238E27FC236}">
                <a16:creationId xmlns:a16="http://schemas.microsoft.com/office/drawing/2014/main" id="{59D86B57-4871-4426-921E-E29AFEC5F420}"/>
              </a:ext>
            </a:extLst>
          </p:cNvPr>
          <p:cNvGrpSpPr/>
          <p:nvPr/>
        </p:nvGrpSpPr>
        <p:grpSpPr>
          <a:xfrm>
            <a:off x="1063488" y="2027341"/>
            <a:ext cx="10281650" cy="3672942"/>
            <a:chOff x="755576" y="1854308"/>
            <a:chExt cx="7967250" cy="3033139"/>
          </a:xfrm>
        </p:grpSpPr>
        <p:sp>
          <p:nvSpPr>
            <p:cNvPr id="5" name="Isosceles Triangle 4">
              <a:extLst>
                <a:ext uri="{FF2B5EF4-FFF2-40B4-BE49-F238E27FC236}">
                  <a16:creationId xmlns:a16="http://schemas.microsoft.com/office/drawing/2014/main" id="{3DE035DD-C242-4583-9AA8-1B071389CC18}"/>
                </a:ext>
              </a:extLst>
            </p:cNvPr>
            <p:cNvSpPr/>
            <p:nvPr/>
          </p:nvSpPr>
          <p:spPr>
            <a:xfrm>
              <a:off x="3281237" y="2143137"/>
              <a:ext cx="2757949" cy="2610464"/>
            </a:xfrm>
            <a:prstGeom prst="triangle">
              <a:avLst/>
            </a:prstGeom>
            <a:solidFill>
              <a:srgbClr val="41B6E6">
                <a:alpha val="30196"/>
              </a:srgbClr>
            </a:solidFill>
            <a:ln>
              <a:noFill/>
            </a:ln>
            <a:effectLst/>
          </p:spPr>
          <p:txBody>
            <a:bodyPr rtlCol="0" anchor="ctr"/>
            <a:lstStyle/>
            <a:p>
              <a:pPr algn="ctr">
                <a:defRPr/>
              </a:pPr>
              <a:endParaRPr lang="en-GB" sz="1013" kern="0">
                <a:solidFill>
                  <a:srgbClr val="FFFFFF"/>
                </a:solidFill>
                <a:latin typeface="Arial"/>
              </a:endParaRPr>
            </a:p>
          </p:txBody>
        </p:sp>
        <p:sp>
          <p:nvSpPr>
            <p:cNvPr id="6" name="Rectangle: Rounded Corners 5">
              <a:extLst>
                <a:ext uri="{FF2B5EF4-FFF2-40B4-BE49-F238E27FC236}">
                  <a16:creationId xmlns:a16="http://schemas.microsoft.com/office/drawing/2014/main" id="{C827F819-5F7F-4D22-9F0D-64421316471A}"/>
                </a:ext>
              </a:extLst>
            </p:cNvPr>
            <p:cNvSpPr/>
            <p:nvPr/>
          </p:nvSpPr>
          <p:spPr>
            <a:xfrm>
              <a:off x="3900669" y="1886227"/>
              <a:ext cx="1437968" cy="409191"/>
            </a:xfrm>
            <a:prstGeom prst="roundRect">
              <a:avLst/>
            </a:prstGeom>
            <a:solidFill>
              <a:schemeClr val="accent1"/>
            </a:solidFill>
            <a:ln w="38100" cap="flat" cmpd="sng" algn="ctr">
              <a:solidFill>
                <a:schemeClr val="accent1"/>
              </a:solidFill>
              <a:prstDash val="solid"/>
              <a:round/>
              <a:headEnd type="none" w="med" len="med"/>
              <a:tailEnd type="none" w="med" len="med"/>
            </a:ln>
            <a:effectLst/>
          </p:spPr>
          <p:txBody>
            <a:bodyPr rtlCol="0" anchor="ctr"/>
            <a:lstStyle/>
            <a:p>
              <a:pPr algn="ctr">
                <a:defRPr/>
              </a:pPr>
              <a:r>
                <a:rPr lang="en-GB" b="1" kern="0">
                  <a:solidFill>
                    <a:schemeClr val="bg1"/>
                  </a:solidFill>
                  <a:latin typeface="Arial"/>
                </a:rPr>
                <a:t>Activity</a:t>
              </a:r>
            </a:p>
          </p:txBody>
        </p:sp>
        <p:sp>
          <p:nvSpPr>
            <p:cNvPr id="7" name="Rectangle: Rounded Corners 6">
              <a:extLst>
                <a:ext uri="{FF2B5EF4-FFF2-40B4-BE49-F238E27FC236}">
                  <a16:creationId xmlns:a16="http://schemas.microsoft.com/office/drawing/2014/main" id="{10C147D6-8A0A-411B-A130-AF8D94CAA679}"/>
                </a:ext>
              </a:extLst>
            </p:cNvPr>
            <p:cNvSpPr/>
            <p:nvPr/>
          </p:nvSpPr>
          <p:spPr>
            <a:xfrm>
              <a:off x="2075556" y="4478256"/>
              <a:ext cx="1437968" cy="409191"/>
            </a:xfrm>
            <a:prstGeom prst="roundRect">
              <a:avLst/>
            </a:prstGeom>
            <a:solidFill>
              <a:schemeClr val="accent1"/>
            </a:solidFill>
            <a:ln w="38100" cap="flat" cmpd="sng" algn="ctr">
              <a:solidFill>
                <a:schemeClr val="accent1"/>
              </a:solidFill>
              <a:prstDash val="solid"/>
              <a:round/>
              <a:headEnd type="none" w="med" len="med"/>
              <a:tailEnd type="none" w="med" len="med"/>
            </a:ln>
            <a:effectLst/>
          </p:spPr>
          <p:txBody>
            <a:bodyPr rtlCol="0" anchor="ctr"/>
            <a:lstStyle/>
            <a:p>
              <a:pPr algn="ctr"/>
              <a:r>
                <a:rPr lang="en-GB" b="1" kern="0">
                  <a:solidFill>
                    <a:schemeClr val="bg1"/>
                  </a:solidFill>
                  <a:latin typeface="Arial"/>
                </a:rPr>
                <a:t>Experience</a:t>
              </a:r>
            </a:p>
          </p:txBody>
        </p:sp>
        <p:sp>
          <p:nvSpPr>
            <p:cNvPr id="8" name="Rectangle: Rounded Corners 7">
              <a:extLst>
                <a:ext uri="{FF2B5EF4-FFF2-40B4-BE49-F238E27FC236}">
                  <a16:creationId xmlns:a16="http://schemas.microsoft.com/office/drawing/2014/main" id="{21C62750-EB00-4294-9675-C773BC9378B5}"/>
                </a:ext>
              </a:extLst>
            </p:cNvPr>
            <p:cNvSpPr/>
            <p:nvPr/>
          </p:nvSpPr>
          <p:spPr>
            <a:xfrm>
              <a:off x="5814272" y="4478256"/>
              <a:ext cx="1437968" cy="409191"/>
            </a:xfrm>
            <a:prstGeom prst="roundRect">
              <a:avLst/>
            </a:prstGeom>
            <a:solidFill>
              <a:schemeClr val="accent1"/>
            </a:solidFill>
            <a:ln w="38100" cap="flat" cmpd="sng" algn="ctr">
              <a:solidFill>
                <a:schemeClr val="accent1"/>
              </a:solidFill>
              <a:prstDash val="solid"/>
              <a:round/>
              <a:headEnd type="none" w="med" len="med"/>
              <a:tailEnd type="none" w="med" len="med"/>
            </a:ln>
            <a:effectLst/>
          </p:spPr>
          <p:txBody>
            <a:bodyPr rtlCol="0" anchor="ctr"/>
            <a:lstStyle/>
            <a:p>
              <a:pPr algn="ctr"/>
              <a:r>
                <a:rPr lang="en-GB" b="1" kern="0">
                  <a:solidFill>
                    <a:schemeClr val="bg1"/>
                  </a:solidFill>
                  <a:latin typeface="Arial"/>
                </a:rPr>
                <a:t>Outcomes</a:t>
              </a:r>
            </a:p>
          </p:txBody>
        </p:sp>
        <p:sp>
          <p:nvSpPr>
            <p:cNvPr id="9" name="Speech Bubble: Rectangle with Corners Rounded 8">
              <a:extLst>
                <a:ext uri="{FF2B5EF4-FFF2-40B4-BE49-F238E27FC236}">
                  <a16:creationId xmlns:a16="http://schemas.microsoft.com/office/drawing/2014/main" id="{C3622BE1-795E-45B2-9C02-C3377D0FA719}"/>
                </a:ext>
              </a:extLst>
            </p:cNvPr>
            <p:cNvSpPr/>
            <p:nvPr/>
          </p:nvSpPr>
          <p:spPr>
            <a:xfrm>
              <a:off x="755576" y="1962605"/>
              <a:ext cx="1825112" cy="2515651"/>
            </a:xfrm>
            <a:prstGeom prst="wedgeRoundRectCallout">
              <a:avLst>
                <a:gd name="adj1" fmla="val -6337"/>
                <a:gd name="adj2" fmla="val 63546"/>
                <a:gd name="adj3" fmla="val 16667"/>
              </a:avLst>
            </a:prstGeom>
            <a:noFill/>
            <a:ln w="38100" cap="flat" cmpd="sng" algn="ctr">
              <a:solidFill>
                <a:schemeClr val="accent1"/>
              </a:solidFill>
              <a:prstDash val="solid"/>
              <a:round/>
              <a:headEnd type="none" w="med" len="med"/>
              <a:tailEnd type="none" w="med" len="med"/>
            </a:ln>
            <a:effectLst/>
          </p:spPr>
          <p:txBody>
            <a:bodyPr rtlCol="0" anchor="ctr"/>
            <a:lstStyle/>
            <a:p>
              <a:pPr marL="160735" indent="-160735">
                <a:buFont typeface="Arial" panose="020B0604020202020204" pitchFamily="34" charset="0"/>
                <a:buChar char="•"/>
                <a:defRPr/>
              </a:pPr>
              <a:r>
                <a:rPr lang="en-GB" sz="1400" kern="0">
                  <a:solidFill>
                    <a:schemeClr val="accent1"/>
                  </a:solidFill>
                  <a:latin typeface="Arial"/>
                </a:rPr>
                <a:t>Engagement indicators e.g. number of DNAs, numbers completing treatment</a:t>
              </a:r>
            </a:p>
            <a:p>
              <a:pPr marL="160735" indent="-160735">
                <a:buFont typeface="Arial" panose="020B0604020202020204" pitchFamily="34" charset="0"/>
                <a:buChar char="•"/>
                <a:defRPr/>
              </a:pPr>
              <a:r>
                <a:rPr lang="en-GB" sz="1400" kern="0">
                  <a:solidFill>
                    <a:schemeClr val="accent1"/>
                  </a:solidFill>
                  <a:latin typeface="Arial"/>
                </a:rPr>
                <a:t>Service user experience e.g. measured through CHI-ESQ</a:t>
              </a:r>
            </a:p>
            <a:p>
              <a:pPr marL="160735" indent="-160735">
                <a:buFont typeface="Arial" panose="020B0604020202020204" pitchFamily="34" charset="0"/>
                <a:buChar char="•"/>
                <a:defRPr/>
              </a:pPr>
              <a:r>
                <a:rPr lang="en-GB" sz="1400" kern="0">
                  <a:solidFill>
                    <a:schemeClr val="accent1"/>
                  </a:solidFill>
                  <a:latin typeface="Arial"/>
                </a:rPr>
                <a:t>Demographic data to support improved analyses</a:t>
              </a:r>
            </a:p>
          </p:txBody>
        </p:sp>
        <p:sp>
          <p:nvSpPr>
            <p:cNvPr id="11" name="Speech Bubble: Rectangle with Corners Rounded 10">
              <a:extLst>
                <a:ext uri="{FF2B5EF4-FFF2-40B4-BE49-F238E27FC236}">
                  <a16:creationId xmlns:a16="http://schemas.microsoft.com/office/drawing/2014/main" id="{CCC18A7E-8BF0-4F46-82D5-26D4948356EB}"/>
                </a:ext>
              </a:extLst>
            </p:cNvPr>
            <p:cNvSpPr/>
            <p:nvPr/>
          </p:nvSpPr>
          <p:spPr>
            <a:xfrm>
              <a:off x="6273427" y="2994396"/>
              <a:ext cx="1969688" cy="1340908"/>
            </a:xfrm>
            <a:prstGeom prst="wedgeRoundRectCallout">
              <a:avLst>
                <a:gd name="adj1" fmla="val 764"/>
                <a:gd name="adj2" fmla="val 64165"/>
                <a:gd name="adj3" fmla="val 16667"/>
              </a:avLst>
            </a:prstGeom>
            <a:noFill/>
            <a:ln w="38100" cap="flat" cmpd="sng" algn="ctr">
              <a:solidFill>
                <a:schemeClr val="accent1"/>
              </a:solidFill>
              <a:prstDash val="solid"/>
              <a:round/>
              <a:headEnd type="none" w="med" len="med"/>
              <a:tailEnd type="none" w="med" len="med"/>
            </a:ln>
            <a:effectLst/>
          </p:spPr>
          <p:txBody>
            <a:bodyPr rtlCol="0" anchor="ctr"/>
            <a:lstStyle/>
            <a:p>
              <a:pPr marL="160735" indent="-160735">
                <a:buFont typeface="Arial" panose="020B0604020202020204" pitchFamily="34" charset="0"/>
                <a:buChar char="•"/>
                <a:defRPr/>
              </a:pPr>
              <a:r>
                <a:rPr lang="en-GB" sz="1400" kern="0">
                  <a:solidFill>
                    <a:schemeClr val="accent1"/>
                  </a:solidFill>
                  <a:latin typeface="Arial"/>
                </a:rPr>
                <a:t>CYPMH Outcomes Metric - Measurable change</a:t>
              </a:r>
            </a:p>
            <a:p>
              <a:pPr marL="160735" indent="-160735">
                <a:buFont typeface="Arial" panose="020B0604020202020204" pitchFamily="34" charset="0"/>
                <a:buChar char="•"/>
                <a:defRPr/>
              </a:pPr>
              <a:r>
                <a:rPr lang="en-GB" sz="1400" kern="0">
                  <a:solidFill>
                    <a:schemeClr val="accent1"/>
                  </a:solidFill>
                  <a:latin typeface="Arial"/>
                </a:rPr>
                <a:t>Avoided hospital admissions</a:t>
              </a:r>
            </a:p>
          </p:txBody>
        </p:sp>
        <p:sp>
          <p:nvSpPr>
            <p:cNvPr id="10" name="Speech Bubble: Rectangle with Corners Rounded 9">
              <a:extLst>
                <a:ext uri="{FF2B5EF4-FFF2-40B4-BE49-F238E27FC236}">
                  <a16:creationId xmlns:a16="http://schemas.microsoft.com/office/drawing/2014/main" id="{A47A2EB9-5057-4B24-BD65-4AD04AAC3D9A}"/>
                </a:ext>
              </a:extLst>
            </p:cNvPr>
            <p:cNvSpPr/>
            <p:nvPr/>
          </p:nvSpPr>
          <p:spPr>
            <a:xfrm>
              <a:off x="5559158" y="1854308"/>
              <a:ext cx="3163668" cy="903165"/>
            </a:xfrm>
            <a:prstGeom prst="wedgeRoundRectCallout">
              <a:avLst>
                <a:gd name="adj1" fmla="val -56167"/>
                <a:gd name="adj2" fmla="val 1059"/>
                <a:gd name="adj3" fmla="val 16667"/>
              </a:avLst>
            </a:prstGeom>
            <a:noFill/>
            <a:ln w="38100" cap="flat" cmpd="sng" algn="ctr">
              <a:solidFill>
                <a:schemeClr val="accent1"/>
              </a:solidFill>
              <a:prstDash val="solid"/>
              <a:round/>
              <a:headEnd type="none" w="med" len="med"/>
              <a:tailEnd type="none" w="med" len="med"/>
            </a:ln>
            <a:effectLst/>
          </p:spPr>
          <p:txBody>
            <a:bodyPr rtlCol="0" anchor="ctr"/>
            <a:lstStyle/>
            <a:p>
              <a:pPr marL="160735" indent="-160735">
                <a:buFont typeface="Arial" panose="020B0604020202020204" pitchFamily="34" charset="0"/>
                <a:buChar char="•"/>
                <a:defRPr/>
              </a:pPr>
              <a:r>
                <a:rPr lang="en-GB" sz="1400" kern="0">
                  <a:solidFill>
                    <a:schemeClr val="accent1"/>
                  </a:solidFill>
                  <a:latin typeface="Arial"/>
                </a:rPr>
                <a:t>Access</a:t>
              </a:r>
            </a:p>
            <a:p>
              <a:pPr marL="160735" indent="-160735">
                <a:buFont typeface="Arial" panose="020B0604020202020204" pitchFamily="34" charset="0"/>
                <a:buChar char="•"/>
                <a:defRPr/>
              </a:pPr>
              <a:r>
                <a:rPr lang="en-GB" sz="1400" kern="0">
                  <a:solidFill>
                    <a:schemeClr val="accent1"/>
                  </a:solidFill>
                  <a:latin typeface="Arial"/>
                </a:rPr>
                <a:t>Waiting times</a:t>
              </a:r>
            </a:p>
            <a:p>
              <a:pPr marL="160735" indent="-160735">
                <a:buFont typeface="Arial" panose="020B0604020202020204" pitchFamily="34" charset="0"/>
                <a:buChar char="•"/>
                <a:defRPr/>
              </a:pPr>
              <a:r>
                <a:rPr lang="en-GB" sz="1400" kern="0">
                  <a:solidFill>
                    <a:schemeClr val="accent1"/>
                  </a:solidFill>
                  <a:latin typeface="Arial"/>
                </a:rPr>
                <a:t>Details of intervention/support offered (through SNOMED)</a:t>
              </a:r>
            </a:p>
          </p:txBody>
        </p:sp>
      </p:grpSp>
      <p:sp>
        <p:nvSpPr>
          <p:cNvPr id="15" name="Rectangle 14">
            <a:extLst>
              <a:ext uri="{FF2B5EF4-FFF2-40B4-BE49-F238E27FC236}">
                <a16:creationId xmlns:a16="http://schemas.microsoft.com/office/drawing/2014/main" id="{735F3890-842F-4E5B-B3C5-9E02A3EE5078}"/>
              </a:ext>
            </a:extLst>
          </p:cNvPr>
          <p:cNvSpPr/>
          <p:nvPr/>
        </p:nvSpPr>
        <p:spPr>
          <a:xfrm>
            <a:off x="484211" y="1719659"/>
            <a:ext cx="11236332" cy="442630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Rectangle: Rounded Corners 18">
            <a:extLst>
              <a:ext uri="{FF2B5EF4-FFF2-40B4-BE49-F238E27FC236}">
                <a16:creationId xmlns:a16="http://schemas.microsoft.com/office/drawing/2014/main" id="{BEA26322-043F-4D2D-9F38-8C2723DA754A}"/>
              </a:ext>
            </a:extLst>
          </p:cNvPr>
          <p:cNvSpPr/>
          <p:nvPr/>
        </p:nvSpPr>
        <p:spPr>
          <a:xfrm>
            <a:off x="484211" y="985125"/>
            <a:ext cx="11229955" cy="478058"/>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a:latin typeface="Arial" panose="020B0604020202020204" pitchFamily="34" charset="0"/>
                <a:cs typeface="Arial" panose="020B0604020202020204" pitchFamily="34" charset="0"/>
              </a:rPr>
              <a:t>Triangulation of data relating to </a:t>
            </a:r>
            <a:r>
              <a:rPr lang="en-GB" sz="1350" b="1">
                <a:solidFill>
                  <a:schemeClr val="bg1"/>
                </a:solidFill>
                <a:latin typeface="Arial" panose="020B0604020202020204" pitchFamily="34" charset="0"/>
                <a:cs typeface="Arial" panose="020B0604020202020204" pitchFamily="34" charset="0"/>
              </a:rPr>
              <a:t>activity, experience and outcomes</a:t>
            </a:r>
            <a:r>
              <a:rPr lang="en-GB" sz="1350">
                <a:solidFill>
                  <a:schemeClr val="bg1"/>
                </a:solidFill>
                <a:latin typeface="Arial" panose="020B0604020202020204" pitchFamily="34" charset="0"/>
                <a:cs typeface="Arial" panose="020B0604020202020204" pitchFamily="34" charset="0"/>
              </a:rPr>
              <a:t>; </a:t>
            </a:r>
          </a:p>
          <a:p>
            <a:pPr algn="ctr"/>
            <a:r>
              <a:rPr lang="en-GB" sz="1350">
                <a:latin typeface="Arial" panose="020B0604020202020204" pitchFamily="34" charset="0"/>
                <a:cs typeface="Arial" panose="020B0604020202020204" pitchFamily="34" charset="0"/>
              </a:rPr>
              <a:t>models need to be able to evidence effectiveness in all domains</a:t>
            </a:r>
          </a:p>
        </p:txBody>
      </p:sp>
    </p:spTree>
    <p:extLst>
      <p:ext uri="{BB962C8B-B14F-4D97-AF65-F5344CB8AC3E}">
        <p14:creationId xmlns:p14="http://schemas.microsoft.com/office/powerpoint/2010/main" val="2617607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9F662-A03A-4E65-821A-33E7DBD64F24}"/>
              </a:ext>
            </a:extLst>
          </p:cNvPr>
          <p:cNvSpPr>
            <a:spLocks noGrp="1"/>
          </p:cNvSpPr>
          <p:nvPr>
            <p:ph type="title"/>
          </p:nvPr>
        </p:nvSpPr>
        <p:spPr>
          <a:xfrm>
            <a:off x="342262" y="317010"/>
            <a:ext cx="9927154" cy="611649"/>
          </a:xfrm>
        </p:spPr>
        <p:txBody>
          <a:bodyPr>
            <a:noAutofit/>
          </a:bodyPr>
          <a:lstStyle/>
          <a:p>
            <a:r>
              <a:rPr lang="en-GB" sz="2400"/>
              <a:t>NHS England’s ambitions for the CYP MH Outcomes and Experience programme </a:t>
            </a:r>
          </a:p>
        </p:txBody>
      </p:sp>
      <p:sp>
        <p:nvSpPr>
          <p:cNvPr id="3" name="Content Placeholder 2">
            <a:extLst>
              <a:ext uri="{FF2B5EF4-FFF2-40B4-BE49-F238E27FC236}">
                <a16:creationId xmlns:a16="http://schemas.microsoft.com/office/drawing/2014/main" id="{98050D3B-C002-4D6E-9962-3AFC24487482}"/>
              </a:ext>
            </a:extLst>
          </p:cNvPr>
          <p:cNvSpPr>
            <a:spLocks noGrp="1"/>
          </p:cNvSpPr>
          <p:nvPr>
            <p:ph sz="quarter" idx="10"/>
          </p:nvPr>
        </p:nvSpPr>
        <p:spPr>
          <a:xfrm>
            <a:off x="805962" y="3322750"/>
            <a:ext cx="11043137" cy="2304327"/>
          </a:xfrm>
          <a:solidFill>
            <a:srgbClr val="E5F2FF"/>
          </a:solidFill>
        </p:spPr>
        <p:txBody>
          <a:bodyPr>
            <a:normAutofit/>
          </a:bodyPr>
          <a:lstStyle/>
          <a:p>
            <a:pPr marL="0" indent="0" fontAlgn="base">
              <a:buNone/>
            </a:pPr>
            <a:endParaRPr lang="en-GB" sz="1600"/>
          </a:p>
          <a:p>
            <a:pPr fontAlgn="base"/>
            <a:r>
              <a:rPr lang="en-GB" sz="1600"/>
              <a:t>Outcome measures should be </a:t>
            </a:r>
            <a:r>
              <a:rPr lang="en-GB" sz="1600" b="1" kern="0">
                <a:solidFill>
                  <a:srgbClr val="50002A"/>
                </a:solidFill>
              </a:rPr>
              <a:t>used routinely in clinical sessions </a:t>
            </a:r>
            <a:r>
              <a:rPr lang="en-GB" sz="1600"/>
              <a:t>between mental health practitioners and/or clinicians, and children and young people and their families or carers to support them, to </a:t>
            </a:r>
            <a:r>
              <a:rPr lang="en-GB" sz="1600" b="1" kern="0">
                <a:solidFill>
                  <a:srgbClr val="50002A"/>
                </a:solidFill>
              </a:rPr>
              <a:t>improve person-centred care</a:t>
            </a:r>
            <a:r>
              <a:rPr lang="en-GB" sz="1600"/>
              <a:t>, and to ensure the care being delivered is appropriate to meet needs.  </a:t>
            </a:r>
          </a:p>
          <a:p>
            <a:pPr fontAlgn="base"/>
            <a:r>
              <a:rPr lang="en-GB" sz="1600"/>
              <a:t>The outcomes </a:t>
            </a:r>
            <a:r>
              <a:rPr lang="en-GB" sz="1600" b="1" kern="0">
                <a:solidFill>
                  <a:srgbClr val="50002A"/>
                </a:solidFill>
              </a:rPr>
              <a:t>data is routinely flowed to the MHSDS </a:t>
            </a:r>
            <a:r>
              <a:rPr lang="en-GB" sz="1600"/>
              <a:t>and the data is used in services to guide discussion in supervision sessions, inform best practice, used with services users and carers to promote shared-decision making, and drive data completeness to improve data quality overall. </a:t>
            </a:r>
          </a:p>
        </p:txBody>
      </p:sp>
      <p:sp>
        <p:nvSpPr>
          <p:cNvPr id="4" name="Rectangle 3">
            <a:extLst>
              <a:ext uri="{FF2B5EF4-FFF2-40B4-BE49-F238E27FC236}">
                <a16:creationId xmlns:a16="http://schemas.microsoft.com/office/drawing/2014/main" id="{3D2552C6-87E4-4C71-887F-3578880EA5F9}"/>
              </a:ext>
            </a:extLst>
          </p:cNvPr>
          <p:cNvSpPr/>
          <p:nvPr/>
        </p:nvSpPr>
        <p:spPr>
          <a:xfrm>
            <a:off x="808892" y="1722216"/>
            <a:ext cx="11043137" cy="861774"/>
          </a:xfrm>
          <a:prstGeom prst="rect">
            <a:avLst/>
          </a:prstGeom>
          <a:solidFill>
            <a:srgbClr val="E5F2FF"/>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Mental health elements of delivery and transformation plans should be: </a:t>
            </a:r>
            <a:r>
              <a:rPr kumimoji="0" lang="en-GB" sz="1600" b="1" i="1" u="none" strike="noStrike" kern="0" cap="none" spc="0" normalizeH="0" baseline="0" noProof="0">
                <a:ln>
                  <a:noFill/>
                </a:ln>
                <a:solidFill>
                  <a:srgbClr val="50002A"/>
                </a:solidFill>
                <a:effectLst/>
                <a:uLnTx/>
                <a:uFillTx/>
                <a:latin typeface="Arial" panose="020B0604020202020204" pitchFamily="34" charset="0"/>
                <a:ea typeface="+mn-ea"/>
                <a:cs typeface="Arial" panose="020B0604020202020204" pitchFamily="34" charset="0"/>
              </a:rPr>
              <a:t>‘Outcome-focused, data-driven strategic commissioning which demonstrates an understanding of local health inequalities and their impact on service delivery and transformation’ </a:t>
            </a:r>
          </a:p>
        </p:txBody>
      </p:sp>
      <p:sp>
        <p:nvSpPr>
          <p:cNvPr id="6" name="Rectangle: Rounded Corners 5">
            <a:extLst>
              <a:ext uri="{FF2B5EF4-FFF2-40B4-BE49-F238E27FC236}">
                <a16:creationId xmlns:a16="http://schemas.microsoft.com/office/drawing/2014/main" id="{A75F9E6E-E377-4254-B3B6-FF4ED38FBCDA}"/>
              </a:ext>
            </a:extLst>
          </p:cNvPr>
          <p:cNvSpPr/>
          <p:nvPr/>
        </p:nvSpPr>
        <p:spPr>
          <a:xfrm>
            <a:off x="339970" y="2998646"/>
            <a:ext cx="2880566" cy="324104"/>
          </a:xfrm>
          <a:prstGeom prst="roundRect">
            <a:avLst/>
          </a:prstGeom>
          <a:solidFill>
            <a:schemeClr val="accent1">
              <a:lumMod val="60000"/>
              <a:lumOff val="40000"/>
            </a:schemeClr>
          </a:solidFill>
          <a:ln w="19050">
            <a:solidFill>
              <a:srgbClr val="0070C0"/>
            </a:solidFill>
            <a:extLst>
              <a:ext uri="{C807C97D-BFC1-408E-A445-0C87EB9F89A2}">
                <ask:lineSketchStyleProps xmlns:ask="http://schemas.microsoft.com/office/drawing/2018/sketchyshapes" sd="2858433680">
                  <a:custGeom>
                    <a:avLst/>
                    <a:gdLst>
                      <a:gd name="connsiteX0" fmla="*/ 0 w 2880566"/>
                      <a:gd name="connsiteY0" fmla="*/ 54018 h 324104"/>
                      <a:gd name="connsiteX1" fmla="*/ 54018 w 2880566"/>
                      <a:gd name="connsiteY1" fmla="*/ 0 h 324104"/>
                      <a:gd name="connsiteX2" fmla="*/ 802601 w 2880566"/>
                      <a:gd name="connsiteY2" fmla="*/ 0 h 324104"/>
                      <a:gd name="connsiteX3" fmla="*/ 1495734 w 2880566"/>
                      <a:gd name="connsiteY3" fmla="*/ 0 h 324104"/>
                      <a:gd name="connsiteX4" fmla="*/ 2161141 w 2880566"/>
                      <a:gd name="connsiteY4" fmla="*/ 0 h 324104"/>
                      <a:gd name="connsiteX5" fmla="*/ 2826548 w 2880566"/>
                      <a:gd name="connsiteY5" fmla="*/ 0 h 324104"/>
                      <a:gd name="connsiteX6" fmla="*/ 2880566 w 2880566"/>
                      <a:gd name="connsiteY6" fmla="*/ 54018 h 324104"/>
                      <a:gd name="connsiteX7" fmla="*/ 2880566 w 2880566"/>
                      <a:gd name="connsiteY7" fmla="*/ 270086 h 324104"/>
                      <a:gd name="connsiteX8" fmla="*/ 2826548 w 2880566"/>
                      <a:gd name="connsiteY8" fmla="*/ 324104 h 324104"/>
                      <a:gd name="connsiteX9" fmla="*/ 2105690 w 2880566"/>
                      <a:gd name="connsiteY9" fmla="*/ 324104 h 324104"/>
                      <a:gd name="connsiteX10" fmla="*/ 1357107 w 2880566"/>
                      <a:gd name="connsiteY10" fmla="*/ 324104 h 324104"/>
                      <a:gd name="connsiteX11" fmla="*/ 54018 w 2880566"/>
                      <a:gd name="connsiteY11" fmla="*/ 324104 h 324104"/>
                      <a:gd name="connsiteX12" fmla="*/ 0 w 2880566"/>
                      <a:gd name="connsiteY12" fmla="*/ 270086 h 324104"/>
                      <a:gd name="connsiteX13" fmla="*/ 0 w 2880566"/>
                      <a:gd name="connsiteY13" fmla="*/ 54018 h 32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80566" h="324104" fill="none" extrusionOk="0">
                        <a:moveTo>
                          <a:pt x="0" y="54018"/>
                        </a:moveTo>
                        <a:cubicBezTo>
                          <a:pt x="2559" y="21110"/>
                          <a:pt x="26095" y="3073"/>
                          <a:pt x="54018" y="0"/>
                        </a:cubicBezTo>
                        <a:cubicBezTo>
                          <a:pt x="377684" y="22476"/>
                          <a:pt x="638272" y="15141"/>
                          <a:pt x="802601" y="0"/>
                        </a:cubicBezTo>
                        <a:cubicBezTo>
                          <a:pt x="966930" y="-15141"/>
                          <a:pt x="1349768" y="-11864"/>
                          <a:pt x="1495734" y="0"/>
                        </a:cubicBezTo>
                        <a:cubicBezTo>
                          <a:pt x="1641700" y="11864"/>
                          <a:pt x="1963279" y="-9312"/>
                          <a:pt x="2161141" y="0"/>
                        </a:cubicBezTo>
                        <a:cubicBezTo>
                          <a:pt x="2359003" y="9312"/>
                          <a:pt x="2532277" y="32802"/>
                          <a:pt x="2826548" y="0"/>
                        </a:cubicBezTo>
                        <a:cubicBezTo>
                          <a:pt x="2854169" y="-2747"/>
                          <a:pt x="2875989" y="20328"/>
                          <a:pt x="2880566" y="54018"/>
                        </a:cubicBezTo>
                        <a:cubicBezTo>
                          <a:pt x="2883145" y="137169"/>
                          <a:pt x="2883728" y="180653"/>
                          <a:pt x="2880566" y="270086"/>
                        </a:cubicBezTo>
                        <a:cubicBezTo>
                          <a:pt x="2879675" y="304348"/>
                          <a:pt x="2855738" y="323723"/>
                          <a:pt x="2826548" y="324104"/>
                        </a:cubicBezTo>
                        <a:cubicBezTo>
                          <a:pt x="2581787" y="289988"/>
                          <a:pt x="2381449" y="342855"/>
                          <a:pt x="2105690" y="324104"/>
                        </a:cubicBezTo>
                        <a:cubicBezTo>
                          <a:pt x="1829931" y="305353"/>
                          <a:pt x="1659310" y="360437"/>
                          <a:pt x="1357107" y="324104"/>
                        </a:cubicBezTo>
                        <a:cubicBezTo>
                          <a:pt x="1054904" y="287771"/>
                          <a:pt x="445981" y="319509"/>
                          <a:pt x="54018" y="324104"/>
                        </a:cubicBezTo>
                        <a:cubicBezTo>
                          <a:pt x="23438" y="321074"/>
                          <a:pt x="2289" y="298608"/>
                          <a:pt x="0" y="270086"/>
                        </a:cubicBezTo>
                        <a:cubicBezTo>
                          <a:pt x="3653" y="171392"/>
                          <a:pt x="-7710" y="116283"/>
                          <a:pt x="0" y="54018"/>
                        </a:cubicBezTo>
                        <a:close/>
                      </a:path>
                      <a:path w="2880566" h="324104" stroke="0" extrusionOk="0">
                        <a:moveTo>
                          <a:pt x="0" y="54018"/>
                        </a:moveTo>
                        <a:cubicBezTo>
                          <a:pt x="1631" y="28526"/>
                          <a:pt x="23864" y="-3890"/>
                          <a:pt x="54018" y="0"/>
                        </a:cubicBezTo>
                        <a:cubicBezTo>
                          <a:pt x="331299" y="-12373"/>
                          <a:pt x="431829" y="-5021"/>
                          <a:pt x="663975" y="0"/>
                        </a:cubicBezTo>
                        <a:cubicBezTo>
                          <a:pt x="896121" y="5021"/>
                          <a:pt x="997990" y="31659"/>
                          <a:pt x="1301657" y="0"/>
                        </a:cubicBezTo>
                        <a:cubicBezTo>
                          <a:pt x="1605324" y="-31659"/>
                          <a:pt x="1733717" y="29260"/>
                          <a:pt x="1911613" y="0"/>
                        </a:cubicBezTo>
                        <a:cubicBezTo>
                          <a:pt x="2089509" y="-29260"/>
                          <a:pt x="2603754" y="-39214"/>
                          <a:pt x="2826548" y="0"/>
                        </a:cubicBezTo>
                        <a:cubicBezTo>
                          <a:pt x="2853111" y="-2865"/>
                          <a:pt x="2879754" y="24071"/>
                          <a:pt x="2880566" y="54018"/>
                        </a:cubicBezTo>
                        <a:cubicBezTo>
                          <a:pt x="2883117" y="139468"/>
                          <a:pt x="2887005" y="175382"/>
                          <a:pt x="2880566" y="270086"/>
                        </a:cubicBezTo>
                        <a:cubicBezTo>
                          <a:pt x="2886490" y="301961"/>
                          <a:pt x="2853449" y="317346"/>
                          <a:pt x="2826548" y="324104"/>
                        </a:cubicBezTo>
                        <a:cubicBezTo>
                          <a:pt x="2590369" y="300393"/>
                          <a:pt x="2304671" y="347750"/>
                          <a:pt x="2133416" y="324104"/>
                        </a:cubicBezTo>
                        <a:cubicBezTo>
                          <a:pt x="1962161" y="300458"/>
                          <a:pt x="1733328" y="332362"/>
                          <a:pt x="1523459" y="324104"/>
                        </a:cubicBezTo>
                        <a:cubicBezTo>
                          <a:pt x="1313590" y="315846"/>
                          <a:pt x="1067401" y="309172"/>
                          <a:pt x="858052" y="324104"/>
                        </a:cubicBezTo>
                        <a:cubicBezTo>
                          <a:pt x="648703" y="339036"/>
                          <a:pt x="279256" y="361203"/>
                          <a:pt x="54018" y="324104"/>
                        </a:cubicBezTo>
                        <a:cubicBezTo>
                          <a:pt x="25237" y="326851"/>
                          <a:pt x="-2795" y="296465"/>
                          <a:pt x="0" y="270086"/>
                        </a:cubicBezTo>
                        <a:cubicBezTo>
                          <a:pt x="-3727" y="223221"/>
                          <a:pt x="-6762" y="120126"/>
                          <a:pt x="0" y="5401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panose="020F0502020204030204"/>
                <a:ea typeface="+mn-ea"/>
                <a:cs typeface="Calibri"/>
              </a:rPr>
              <a:t>Ambitions</a:t>
            </a:r>
          </a:p>
        </p:txBody>
      </p:sp>
      <p:sp>
        <p:nvSpPr>
          <p:cNvPr id="7" name="Rectangle: Rounded Corners 6">
            <a:extLst>
              <a:ext uri="{FF2B5EF4-FFF2-40B4-BE49-F238E27FC236}">
                <a16:creationId xmlns:a16="http://schemas.microsoft.com/office/drawing/2014/main" id="{735E033E-47E6-4156-A503-20E56A3B074D}"/>
              </a:ext>
            </a:extLst>
          </p:cNvPr>
          <p:cNvSpPr/>
          <p:nvPr/>
        </p:nvSpPr>
        <p:spPr>
          <a:xfrm>
            <a:off x="339970" y="1378829"/>
            <a:ext cx="2880567" cy="324104"/>
          </a:xfrm>
          <a:prstGeom prst="roundRect">
            <a:avLst/>
          </a:prstGeom>
          <a:solidFill>
            <a:schemeClr val="accent1">
              <a:lumMod val="60000"/>
              <a:lumOff val="40000"/>
            </a:schemeClr>
          </a:solidFill>
          <a:ln w="19050">
            <a:solidFill>
              <a:srgbClr val="0070C0"/>
            </a:solidFill>
            <a:extLst>
              <a:ext uri="{C807C97D-BFC1-408E-A445-0C87EB9F89A2}">
                <ask:lineSketchStyleProps xmlns:ask="http://schemas.microsoft.com/office/drawing/2018/sketchyshapes" sd="3818829315">
                  <a:custGeom>
                    <a:avLst/>
                    <a:gdLst>
                      <a:gd name="connsiteX0" fmla="*/ 0 w 2880567"/>
                      <a:gd name="connsiteY0" fmla="*/ 54018 h 324104"/>
                      <a:gd name="connsiteX1" fmla="*/ 54018 w 2880567"/>
                      <a:gd name="connsiteY1" fmla="*/ 0 h 324104"/>
                      <a:gd name="connsiteX2" fmla="*/ 719425 w 2880567"/>
                      <a:gd name="connsiteY2" fmla="*/ 0 h 324104"/>
                      <a:gd name="connsiteX3" fmla="*/ 1468009 w 2880567"/>
                      <a:gd name="connsiteY3" fmla="*/ 0 h 324104"/>
                      <a:gd name="connsiteX4" fmla="*/ 2105691 w 2880567"/>
                      <a:gd name="connsiteY4" fmla="*/ 0 h 324104"/>
                      <a:gd name="connsiteX5" fmla="*/ 2826549 w 2880567"/>
                      <a:gd name="connsiteY5" fmla="*/ 0 h 324104"/>
                      <a:gd name="connsiteX6" fmla="*/ 2880567 w 2880567"/>
                      <a:gd name="connsiteY6" fmla="*/ 54018 h 324104"/>
                      <a:gd name="connsiteX7" fmla="*/ 2880567 w 2880567"/>
                      <a:gd name="connsiteY7" fmla="*/ 270086 h 324104"/>
                      <a:gd name="connsiteX8" fmla="*/ 2826549 w 2880567"/>
                      <a:gd name="connsiteY8" fmla="*/ 324104 h 324104"/>
                      <a:gd name="connsiteX9" fmla="*/ 2216592 w 2880567"/>
                      <a:gd name="connsiteY9" fmla="*/ 324104 h 324104"/>
                      <a:gd name="connsiteX10" fmla="*/ 1606635 w 2880567"/>
                      <a:gd name="connsiteY10" fmla="*/ 324104 h 324104"/>
                      <a:gd name="connsiteX11" fmla="*/ 968953 w 2880567"/>
                      <a:gd name="connsiteY11" fmla="*/ 324104 h 324104"/>
                      <a:gd name="connsiteX12" fmla="*/ 54018 w 2880567"/>
                      <a:gd name="connsiteY12" fmla="*/ 324104 h 324104"/>
                      <a:gd name="connsiteX13" fmla="*/ 0 w 2880567"/>
                      <a:gd name="connsiteY13" fmla="*/ 270086 h 324104"/>
                      <a:gd name="connsiteX14" fmla="*/ 0 w 2880567"/>
                      <a:gd name="connsiteY14" fmla="*/ 54018 h 32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80567" h="324104" fill="none" extrusionOk="0">
                        <a:moveTo>
                          <a:pt x="0" y="54018"/>
                        </a:moveTo>
                        <a:cubicBezTo>
                          <a:pt x="-1783" y="23267"/>
                          <a:pt x="20887" y="-5193"/>
                          <a:pt x="54018" y="0"/>
                        </a:cubicBezTo>
                        <a:cubicBezTo>
                          <a:pt x="188796" y="22633"/>
                          <a:pt x="562301" y="155"/>
                          <a:pt x="719425" y="0"/>
                        </a:cubicBezTo>
                        <a:cubicBezTo>
                          <a:pt x="876549" y="-155"/>
                          <a:pt x="1256595" y="6317"/>
                          <a:pt x="1468009" y="0"/>
                        </a:cubicBezTo>
                        <a:cubicBezTo>
                          <a:pt x="1679423" y="-6317"/>
                          <a:pt x="1874087" y="4260"/>
                          <a:pt x="2105691" y="0"/>
                        </a:cubicBezTo>
                        <a:cubicBezTo>
                          <a:pt x="2337295" y="-4260"/>
                          <a:pt x="2467610" y="-29659"/>
                          <a:pt x="2826549" y="0"/>
                        </a:cubicBezTo>
                        <a:cubicBezTo>
                          <a:pt x="2852627" y="-6126"/>
                          <a:pt x="2880814" y="22575"/>
                          <a:pt x="2880567" y="54018"/>
                        </a:cubicBezTo>
                        <a:cubicBezTo>
                          <a:pt x="2891335" y="107522"/>
                          <a:pt x="2876847" y="172459"/>
                          <a:pt x="2880567" y="270086"/>
                        </a:cubicBezTo>
                        <a:cubicBezTo>
                          <a:pt x="2878197" y="298631"/>
                          <a:pt x="2861765" y="324593"/>
                          <a:pt x="2826549" y="324104"/>
                        </a:cubicBezTo>
                        <a:cubicBezTo>
                          <a:pt x="2590385" y="341119"/>
                          <a:pt x="2354415" y="302503"/>
                          <a:pt x="2216592" y="324104"/>
                        </a:cubicBezTo>
                        <a:cubicBezTo>
                          <a:pt x="2078769" y="345705"/>
                          <a:pt x="1822484" y="321647"/>
                          <a:pt x="1606635" y="324104"/>
                        </a:cubicBezTo>
                        <a:cubicBezTo>
                          <a:pt x="1390786" y="326561"/>
                          <a:pt x="1154200" y="340621"/>
                          <a:pt x="968953" y="324104"/>
                        </a:cubicBezTo>
                        <a:cubicBezTo>
                          <a:pt x="783706" y="307587"/>
                          <a:pt x="473055" y="347914"/>
                          <a:pt x="54018" y="324104"/>
                        </a:cubicBezTo>
                        <a:cubicBezTo>
                          <a:pt x="24612" y="325535"/>
                          <a:pt x="5230" y="300323"/>
                          <a:pt x="0" y="270086"/>
                        </a:cubicBezTo>
                        <a:cubicBezTo>
                          <a:pt x="5225" y="196245"/>
                          <a:pt x="-8883" y="133480"/>
                          <a:pt x="0" y="54018"/>
                        </a:cubicBezTo>
                        <a:close/>
                      </a:path>
                      <a:path w="2880567" h="324104" stroke="0" extrusionOk="0">
                        <a:moveTo>
                          <a:pt x="0" y="54018"/>
                        </a:moveTo>
                        <a:cubicBezTo>
                          <a:pt x="-2706" y="21443"/>
                          <a:pt x="23559" y="-6572"/>
                          <a:pt x="54018" y="0"/>
                        </a:cubicBezTo>
                        <a:cubicBezTo>
                          <a:pt x="380595" y="10113"/>
                          <a:pt x="501185" y="-22364"/>
                          <a:pt x="774876" y="0"/>
                        </a:cubicBezTo>
                        <a:cubicBezTo>
                          <a:pt x="1048567" y="22364"/>
                          <a:pt x="1233210" y="-3353"/>
                          <a:pt x="1440284" y="0"/>
                        </a:cubicBezTo>
                        <a:cubicBezTo>
                          <a:pt x="1647358" y="3353"/>
                          <a:pt x="1929724" y="15266"/>
                          <a:pt x="2133416" y="0"/>
                        </a:cubicBezTo>
                        <a:cubicBezTo>
                          <a:pt x="2337108" y="-15266"/>
                          <a:pt x="2498124" y="-17197"/>
                          <a:pt x="2826549" y="0"/>
                        </a:cubicBezTo>
                        <a:cubicBezTo>
                          <a:pt x="2856851" y="-707"/>
                          <a:pt x="2883378" y="17676"/>
                          <a:pt x="2880567" y="54018"/>
                        </a:cubicBezTo>
                        <a:cubicBezTo>
                          <a:pt x="2874262" y="117650"/>
                          <a:pt x="2877203" y="170044"/>
                          <a:pt x="2880567" y="270086"/>
                        </a:cubicBezTo>
                        <a:cubicBezTo>
                          <a:pt x="2879503" y="303543"/>
                          <a:pt x="2855153" y="322055"/>
                          <a:pt x="2826549" y="324104"/>
                        </a:cubicBezTo>
                        <a:cubicBezTo>
                          <a:pt x="2652940" y="349749"/>
                          <a:pt x="2397557" y="329636"/>
                          <a:pt x="2216592" y="324104"/>
                        </a:cubicBezTo>
                        <a:cubicBezTo>
                          <a:pt x="2035627" y="318572"/>
                          <a:pt x="1756639" y="312449"/>
                          <a:pt x="1578910" y="324104"/>
                        </a:cubicBezTo>
                        <a:cubicBezTo>
                          <a:pt x="1401181" y="335759"/>
                          <a:pt x="1184101" y="310129"/>
                          <a:pt x="885777" y="324104"/>
                        </a:cubicBezTo>
                        <a:cubicBezTo>
                          <a:pt x="587453" y="338079"/>
                          <a:pt x="260607" y="307116"/>
                          <a:pt x="54018" y="324104"/>
                        </a:cubicBezTo>
                        <a:cubicBezTo>
                          <a:pt x="19365" y="329420"/>
                          <a:pt x="3349" y="298176"/>
                          <a:pt x="0" y="270086"/>
                        </a:cubicBezTo>
                        <a:cubicBezTo>
                          <a:pt x="3790" y="215870"/>
                          <a:pt x="7001" y="152233"/>
                          <a:pt x="0" y="5401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Arial"/>
                <a:cs typeface="Calibri"/>
              </a:rPr>
              <a:t>NHS Long Term plan</a:t>
            </a:r>
            <a:endParaRPr lang="en-GB" sz="1600" b="1" i="0" u="none" strike="noStrike" kern="1200" cap="none" spc="0" normalizeH="0" baseline="0" noProof="0">
              <a:ln>
                <a:noFill/>
              </a:ln>
              <a:solidFill>
                <a:srgbClr val="000000"/>
              </a:solidFill>
              <a:effectLst/>
              <a:uLnTx/>
              <a:uFillTx/>
              <a:latin typeface="Arial"/>
              <a:cs typeface="Calibri"/>
            </a:endParaRPr>
          </a:p>
        </p:txBody>
      </p:sp>
    </p:spTree>
    <p:extLst>
      <p:ext uri="{BB962C8B-B14F-4D97-AF65-F5344CB8AC3E}">
        <p14:creationId xmlns:p14="http://schemas.microsoft.com/office/powerpoint/2010/main" val="270201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0E365E-B14D-4459-A37F-51C6E11B8EF0}"/>
              </a:ext>
            </a:extLst>
          </p:cNvPr>
          <p:cNvSpPr>
            <a:spLocks noGrp="1"/>
          </p:cNvSpPr>
          <p:nvPr>
            <p:ph type="title"/>
          </p:nvPr>
        </p:nvSpPr>
        <p:spPr>
          <a:xfrm>
            <a:off x="178779" y="130701"/>
            <a:ext cx="10178560" cy="611649"/>
          </a:xfrm>
        </p:spPr>
        <p:txBody>
          <a:bodyPr anchor="ctr">
            <a:noAutofit/>
          </a:bodyPr>
          <a:lstStyle/>
          <a:p>
            <a:r>
              <a:rPr lang="en-GB" sz="2400"/>
              <a:t>Why is using outcomes and experience measures important for Children and Young People’s Mental Health services? </a:t>
            </a:r>
          </a:p>
        </p:txBody>
      </p:sp>
      <p:sp>
        <p:nvSpPr>
          <p:cNvPr id="14" name="Content Placeholder 2">
            <a:extLst>
              <a:ext uri="{FF2B5EF4-FFF2-40B4-BE49-F238E27FC236}">
                <a16:creationId xmlns:a16="http://schemas.microsoft.com/office/drawing/2014/main" id="{FD1BA2DB-80D4-465A-8A19-7A3C2C51D242}"/>
              </a:ext>
            </a:extLst>
          </p:cNvPr>
          <p:cNvSpPr>
            <a:spLocks noGrp="1"/>
          </p:cNvSpPr>
          <p:nvPr>
            <p:ph sz="quarter" idx="10"/>
          </p:nvPr>
        </p:nvSpPr>
        <p:spPr>
          <a:xfrm>
            <a:off x="6730857" y="1067493"/>
            <a:ext cx="4906086" cy="2744111"/>
          </a:xfrm>
          <a:prstGeom prst="rect">
            <a:avLst/>
          </a:prstGeom>
          <a:solidFill>
            <a:srgbClr val="EBF0F9"/>
          </a:solidFill>
          <a:ln w="12700">
            <a:solidFill>
              <a:srgbClr val="EBF0F9"/>
            </a:solidFill>
            <a:extLst>
              <a:ext uri="{C807C97D-BFC1-408E-A445-0C87EB9F89A2}">
                <ask:lineSketchStyleProps xmlns:ask="http://schemas.microsoft.com/office/drawing/2018/sketchyshapes" sd="2291845649">
                  <a:custGeom>
                    <a:avLst/>
                    <a:gdLst>
                      <a:gd name="connsiteX0" fmla="*/ 0 w 4624002"/>
                      <a:gd name="connsiteY0" fmla="*/ 0 h 2744111"/>
                      <a:gd name="connsiteX1" fmla="*/ 4624002 w 4624002"/>
                      <a:gd name="connsiteY1" fmla="*/ 0 h 2744111"/>
                      <a:gd name="connsiteX2" fmla="*/ 4624002 w 4624002"/>
                      <a:gd name="connsiteY2" fmla="*/ 2744111 h 2744111"/>
                      <a:gd name="connsiteX3" fmla="*/ 0 w 4624002"/>
                      <a:gd name="connsiteY3" fmla="*/ 2744111 h 2744111"/>
                      <a:gd name="connsiteX4" fmla="*/ 0 w 4624002"/>
                      <a:gd name="connsiteY4" fmla="*/ 0 h 2744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4002" h="2744111" fill="none" extrusionOk="0">
                        <a:moveTo>
                          <a:pt x="0" y="0"/>
                        </a:moveTo>
                        <a:cubicBezTo>
                          <a:pt x="798076" y="-35876"/>
                          <a:pt x="3885449" y="-11926"/>
                          <a:pt x="4624002" y="0"/>
                        </a:cubicBezTo>
                        <a:cubicBezTo>
                          <a:pt x="4497828" y="1321688"/>
                          <a:pt x="4751248" y="2119282"/>
                          <a:pt x="4624002" y="2744111"/>
                        </a:cubicBezTo>
                        <a:cubicBezTo>
                          <a:pt x="2922082" y="2766791"/>
                          <a:pt x="1282728" y="2619907"/>
                          <a:pt x="0" y="2744111"/>
                        </a:cubicBezTo>
                        <a:cubicBezTo>
                          <a:pt x="166172" y="1720034"/>
                          <a:pt x="132582" y="996920"/>
                          <a:pt x="0" y="0"/>
                        </a:cubicBezTo>
                        <a:close/>
                      </a:path>
                      <a:path w="4624002" h="2744111" stroke="0" extrusionOk="0">
                        <a:moveTo>
                          <a:pt x="0" y="0"/>
                        </a:moveTo>
                        <a:cubicBezTo>
                          <a:pt x="1948919" y="64129"/>
                          <a:pt x="3393306" y="-156453"/>
                          <a:pt x="4624002" y="0"/>
                        </a:cubicBezTo>
                        <a:cubicBezTo>
                          <a:pt x="4567318" y="768243"/>
                          <a:pt x="4647562" y="1378351"/>
                          <a:pt x="4624002" y="2744111"/>
                        </a:cubicBezTo>
                        <a:cubicBezTo>
                          <a:pt x="4104799" y="2898535"/>
                          <a:pt x="1763230" y="2787921"/>
                          <a:pt x="0" y="2744111"/>
                        </a:cubicBezTo>
                        <a:cubicBezTo>
                          <a:pt x="118521" y="1787305"/>
                          <a:pt x="-169985" y="462115"/>
                          <a:pt x="0" y="0"/>
                        </a:cubicBezTo>
                        <a:close/>
                      </a:path>
                    </a:pathLst>
                  </a:custGeom>
                  <ask:type>
                    <ask:lineSketchNone/>
                  </ask:type>
                </ask:lineSketchStyleProps>
              </a:ext>
            </a:extLst>
          </a:ln>
        </p:spPr>
        <p:txBody>
          <a:bodyPr vert="horz" lIns="91440" tIns="45720" rIns="91440" bIns="45720" rtlCol="0" anchor="t">
            <a:noAutofit/>
          </a:bodyPr>
          <a:lstStyle/>
          <a:p>
            <a:pPr marL="0" indent="0">
              <a:lnSpc>
                <a:spcPct val="100000"/>
              </a:lnSpc>
              <a:spcBef>
                <a:spcPts val="0"/>
              </a:spcBef>
              <a:buNone/>
            </a:pPr>
            <a:r>
              <a:rPr lang="en-GB" b="1" kern="0">
                <a:solidFill>
                  <a:srgbClr val="50002A"/>
                </a:solidFill>
              </a:rPr>
              <a:t>Experience measures: </a:t>
            </a:r>
          </a:p>
          <a:p>
            <a:pPr marL="0" indent="0">
              <a:lnSpc>
                <a:spcPct val="100000"/>
              </a:lnSpc>
              <a:spcBef>
                <a:spcPts val="0"/>
              </a:spcBef>
              <a:buNone/>
            </a:pPr>
            <a:endParaRPr lang="en-US">
              <a:solidFill>
                <a:schemeClr val="accent6">
                  <a:lumMod val="50000"/>
                </a:schemeClr>
              </a:solidFill>
            </a:endParaRPr>
          </a:p>
          <a:p>
            <a:pPr marL="227965" indent="-227965"/>
            <a:r>
              <a:rPr lang="en-GB"/>
              <a:t>Listening to </a:t>
            </a:r>
            <a:r>
              <a:rPr lang="en-GB" b="1" kern="0">
                <a:solidFill>
                  <a:srgbClr val="50002A"/>
                </a:solidFill>
              </a:rPr>
              <a:t>the views of CYP, their families </a:t>
            </a:r>
            <a:r>
              <a:rPr lang="en-GB"/>
              <a:t>as well as </a:t>
            </a:r>
            <a:r>
              <a:rPr lang="en-GB" b="1" kern="0">
                <a:solidFill>
                  <a:srgbClr val="50002A"/>
                </a:solidFill>
              </a:rPr>
              <a:t>staff working in MH services </a:t>
            </a:r>
            <a:r>
              <a:rPr lang="en-GB"/>
              <a:t>helps identify what is working well, what can be improved and how.</a:t>
            </a:r>
          </a:p>
          <a:p>
            <a:pPr marL="227965" indent="-227965"/>
            <a:r>
              <a:rPr lang="en-GB"/>
              <a:t>Feedback from these forms can be used as evidence of a </a:t>
            </a:r>
            <a:r>
              <a:rPr lang="en-GB" b="1" kern="0">
                <a:solidFill>
                  <a:srgbClr val="50002A"/>
                </a:solidFill>
              </a:rPr>
              <a:t>responsive service</a:t>
            </a:r>
            <a:r>
              <a:rPr lang="en-GB"/>
              <a:t>.</a:t>
            </a:r>
          </a:p>
          <a:p>
            <a:pPr marL="227965" indent="-227965"/>
            <a:r>
              <a:rPr lang="en-GB"/>
              <a:t>These tools helps us make sure we have a much better understanding of how to get the best outcomes for children, young people and families/carers and </a:t>
            </a:r>
            <a:r>
              <a:rPr lang="en-GB" b="1" kern="0">
                <a:solidFill>
                  <a:srgbClr val="50002A"/>
                </a:solidFill>
              </a:rPr>
              <a:t>value from our investment</a:t>
            </a:r>
            <a:r>
              <a:rPr lang="en-GB"/>
              <a:t>.</a:t>
            </a:r>
          </a:p>
          <a:p>
            <a:pPr marL="227965" indent="-227965"/>
            <a:endParaRPr lang="en-US"/>
          </a:p>
        </p:txBody>
      </p:sp>
      <p:graphicFrame>
        <p:nvGraphicFramePr>
          <p:cNvPr id="6" name="Diagram 5">
            <a:extLst>
              <a:ext uri="{FF2B5EF4-FFF2-40B4-BE49-F238E27FC236}">
                <a16:creationId xmlns:a16="http://schemas.microsoft.com/office/drawing/2014/main" id="{2B1ABAFD-6252-4FE4-BAA3-43B4636A2726}"/>
              </a:ext>
            </a:extLst>
          </p:cNvPr>
          <p:cNvGraphicFramePr/>
          <p:nvPr>
            <p:extLst>
              <p:ext uri="{D42A27DB-BD31-4B8C-83A1-F6EECF244321}">
                <p14:modId xmlns:p14="http://schemas.microsoft.com/office/powerpoint/2010/main" val="2631038251"/>
              </p:ext>
            </p:extLst>
          </p:nvPr>
        </p:nvGraphicFramePr>
        <p:xfrm>
          <a:off x="-276642" y="833146"/>
          <a:ext cx="7873195" cy="58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Content Placeholder 2">
            <a:extLst>
              <a:ext uri="{FF2B5EF4-FFF2-40B4-BE49-F238E27FC236}">
                <a16:creationId xmlns:a16="http://schemas.microsoft.com/office/drawing/2014/main" id="{58ABA557-8871-4939-BC1C-A8CFAD238285}"/>
              </a:ext>
            </a:extLst>
          </p:cNvPr>
          <p:cNvSpPr txBox="1">
            <a:spLocks/>
          </p:cNvSpPr>
          <p:nvPr/>
        </p:nvSpPr>
        <p:spPr>
          <a:xfrm>
            <a:off x="7596553" y="4078075"/>
            <a:ext cx="4331615" cy="2384839"/>
          </a:xfrm>
          <a:prstGeom prst="rect">
            <a:avLst/>
          </a:prstGeom>
          <a:solidFill>
            <a:srgbClr val="EBF0F9"/>
          </a:solidFill>
          <a:ln w="12700">
            <a:solidFill>
              <a:srgbClr val="EBF0F9"/>
            </a:solidFill>
            <a:extLst>
              <a:ext uri="{C807C97D-BFC1-408E-A445-0C87EB9F89A2}">
                <ask:lineSketchStyleProps xmlns:ask="http://schemas.microsoft.com/office/drawing/2018/sketchyshapes" sd="2291845649">
                  <a:custGeom>
                    <a:avLst/>
                    <a:gdLst>
                      <a:gd name="connsiteX0" fmla="*/ 0 w 4082561"/>
                      <a:gd name="connsiteY0" fmla="*/ 0 h 2384839"/>
                      <a:gd name="connsiteX1" fmla="*/ 4082561 w 4082561"/>
                      <a:gd name="connsiteY1" fmla="*/ 0 h 2384839"/>
                      <a:gd name="connsiteX2" fmla="*/ 4082561 w 4082561"/>
                      <a:gd name="connsiteY2" fmla="*/ 2384839 h 2384839"/>
                      <a:gd name="connsiteX3" fmla="*/ 0 w 4082561"/>
                      <a:gd name="connsiteY3" fmla="*/ 2384839 h 2384839"/>
                      <a:gd name="connsiteX4" fmla="*/ 0 w 4082561"/>
                      <a:gd name="connsiteY4" fmla="*/ 0 h 238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2561" h="2384839" fill="none" extrusionOk="0">
                        <a:moveTo>
                          <a:pt x="0" y="0"/>
                        </a:moveTo>
                        <a:cubicBezTo>
                          <a:pt x="784493" y="-35876"/>
                          <a:pt x="2832421" y="-11926"/>
                          <a:pt x="4082561" y="0"/>
                        </a:cubicBezTo>
                        <a:cubicBezTo>
                          <a:pt x="3956387" y="1133067"/>
                          <a:pt x="4209807" y="1458620"/>
                          <a:pt x="4082561" y="2384839"/>
                        </a:cubicBezTo>
                        <a:cubicBezTo>
                          <a:pt x="3059391" y="2407519"/>
                          <a:pt x="1344665" y="2260635"/>
                          <a:pt x="0" y="2384839"/>
                        </a:cubicBezTo>
                        <a:cubicBezTo>
                          <a:pt x="166172" y="1892255"/>
                          <a:pt x="132582" y="1012245"/>
                          <a:pt x="0" y="0"/>
                        </a:cubicBezTo>
                        <a:close/>
                      </a:path>
                      <a:path w="4082561" h="2384839" stroke="0" extrusionOk="0">
                        <a:moveTo>
                          <a:pt x="0" y="0"/>
                        </a:moveTo>
                        <a:cubicBezTo>
                          <a:pt x="1200400" y="64129"/>
                          <a:pt x="3659109" y="-156453"/>
                          <a:pt x="4082561" y="0"/>
                        </a:cubicBezTo>
                        <a:cubicBezTo>
                          <a:pt x="4025877" y="811150"/>
                          <a:pt x="4106121" y="2025511"/>
                          <a:pt x="4082561" y="2384839"/>
                        </a:cubicBezTo>
                        <a:cubicBezTo>
                          <a:pt x="2842155" y="2539263"/>
                          <a:pt x="1851350" y="2428649"/>
                          <a:pt x="0" y="2384839"/>
                        </a:cubicBezTo>
                        <a:cubicBezTo>
                          <a:pt x="118521" y="2116423"/>
                          <a:pt x="-169985" y="853112"/>
                          <a:pt x="0" y="0"/>
                        </a:cubicBezTo>
                        <a:close/>
                      </a:path>
                    </a:pathLst>
                  </a:custGeom>
                  <ask:type>
                    <ask:lineSketchNone/>
                  </ask:type>
                </ask:lineSketchStyleProps>
              </a:ext>
            </a:extLst>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0" cap="none" spc="0" normalizeH="0" baseline="0" noProof="0">
                <a:ln>
                  <a:noFill/>
                </a:ln>
                <a:solidFill>
                  <a:srgbClr val="50002A"/>
                </a:solidFill>
                <a:effectLst/>
                <a:uLnTx/>
                <a:uFillTx/>
                <a:latin typeface="Arial" panose="020B0604020202020204" pitchFamily="34" charset="0"/>
                <a:ea typeface="+mn-ea"/>
                <a:cs typeface="Arial" panose="020B0604020202020204" pitchFamily="34" charset="0"/>
              </a:rPr>
              <a:t>Addressing health inequalities: </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lt"/>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lt"/>
                <a:cs typeface="Arial" panose="020B0604020202020204" pitchFamily="34" charset="0"/>
              </a:rPr>
              <a:t>With </a:t>
            </a:r>
            <a:r>
              <a:rPr kumimoji="0" lang="en-GB" sz="1400" b="1" i="0" u="none" strike="noStrike" kern="0" cap="none" spc="0" normalizeH="0" baseline="0" noProof="0">
                <a:ln>
                  <a:noFill/>
                </a:ln>
                <a:solidFill>
                  <a:srgbClr val="50002A"/>
                </a:solidFill>
                <a:effectLst/>
                <a:uLnTx/>
                <a:uFillTx/>
                <a:latin typeface="Arial" panose="020B0604020202020204" pitchFamily="34" charset="0"/>
                <a:ea typeface="+mn-ea"/>
                <a:cs typeface="Arial" panose="020B0604020202020204" pitchFamily="34" charset="0"/>
              </a:rPr>
              <a:t>good quality and completeness of data</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lt"/>
                <a:cs typeface="Arial" panose="020B0604020202020204" pitchFamily="34" charset="0"/>
              </a:rPr>
              <a:t>, we can start to link outcomes data with demographic data, including protected characteristics.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lt"/>
                <a:cs typeface="Arial" panose="020B0604020202020204" pitchFamily="34" charset="0"/>
              </a:rPr>
              <a:t>Future ambition is to develop</a:t>
            </a:r>
            <a:r>
              <a:rPr kumimoji="0" lang="en-GB" sz="1400" b="1" i="0" u="none" strike="noStrike" kern="1200" cap="none" spc="0" normalizeH="0" baseline="0" noProof="0">
                <a:ln>
                  <a:noFill/>
                </a:ln>
                <a:solidFill>
                  <a:srgbClr val="50002A"/>
                </a:solidFill>
                <a:effectLst/>
                <a:uLnTx/>
                <a:uFillTx/>
                <a:latin typeface="Arial" panose="020B0604020202020204" pitchFamily="34" charset="0"/>
                <a:ea typeface="+mn-lt"/>
                <a:cs typeface="Arial" panose="020B0604020202020204" pitchFamily="34" charset="0"/>
              </a:rPr>
              <a:t>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lt"/>
                <a:cs typeface="Arial" panose="020B0604020202020204" pitchFamily="34" charset="0"/>
              </a:rPr>
              <a:t>further</a:t>
            </a:r>
            <a:r>
              <a:rPr kumimoji="0" lang="en-GB" sz="1400" b="1" i="0" u="none" strike="noStrike" kern="1200" cap="none" spc="0" normalizeH="0" baseline="0" noProof="0">
                <a:ln>
                  <a:noFill/>
                </a:ln>
                <a:solidFill>
                  <a:srgbClr val="50002A"/>
                </a:solidFill>
                <a:effectLst/>
                <a:uLnTx/>
                <a:uFillTx/>
                <a:latin typeface="Arial" panose="020B0604020202020204" pitchFamily="34" charset="0"/>
                <a:ea typeface="+mn-lt"/>
                <a:cs typeface="Arial" panose="020B0604020202020204" pitchFamily="34" charset="0"/>
              </a:rPr>
              <a:t> </a:t>
            </a:r>
            <a:r>
              <a:rPr kumimoji="0" lang="en-GB" sz="1400" b="1" i="0" u="none" strike="noStrike" kern="0" cap="none" spc="0" normalizeH="0" baseline="0" noProof="0">
                <a:ln>
                  <a:noFill/>
                </a:ln>
                <a:solidFill>
                  <a:srgbClr val="50002A"/>
                </a:solidFill>
                <a:effectLst/>
                <a:uLnTx/>
                <a:uFillTx/>
                <a:latin typeface="Arial" panose="020B0604020202020204" pitchFamily="34" charset="0"/>
                <a:ea typeface="+mn-ea"/>
                <a:cs typeface="Arial" panose="020B0604020202020204" pitchFamily="34" charset="0"/>
              </a:rPr>
              <a:t>metrics on equality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lt"/>
                <a:cs typeface="Arial" panose="020B0604020202020204" pitchFamily="34" charset="0"/>
              </a:rPr>
              <a:t>and ensure we are achieving good outcomes and experience for all CYP and families in contact with our mental health services. </a:t>
            </a:r>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41178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E75CA4-A67C-A900-BB87-7406F6899BBE}"/>
              </a:ext>
            </a:extLst>
          </p:cNvPr>
          <p:cNvSpPr>
            <a:spLocks noGrp="1"/>
          </p:cNvSpPr>
          <p:nvPr>
            <p:ph type="title"/>
          </p:nvPr>
        </p:nvSpPr>
        <p:spPr>
          <a:xfrm>
            <a:off x="163691" y="205842"/>
            <a:ext cx="10176063" cy="611649"/>
          </a:xfrm>
        </p:spPr>
        <p:txBody>
          <a:bodyPr>
            <a:noAutofit/>
          </a:bodyPr>
          <a:lstStyle/>
          <a:p>
            <a:r>
              <a:rPr lang="en-GB" sz="2400"/>
              <a:t>A national CYP MH Outcomes metric has been developed to measure progress against the Long Term Plan deliverables</a:t>
            </a:r>
          </a:p>
        </p:txBody>
      </p:sp>
      <p:sp>
        <p:nvSpPr>
          <p:cNvPr id="5" name="Rounded Rectangle 8">
            <a:extLst>
              <a:ext uri="{FF2B5EF4-FFF2-40B4-BE49-F238E27FC236}">
                <a16:creationId xmlns:a16="http://schemas.microsoft.com/office/drawing/2014/main" id="{E37E5076-EFF4-45C6-96D1-D67C0E1CFD31}"/>
              </a:ext>
            </a:extLst>
          </p:cNvPr>
          <p:cNvSpPr/>
          <p:nvPr/>
        </p:nvSpPr>
        <p:spPr>
          <a:xfrm>
            <a:off x="316524" y="992805"/>
            <a:ext cx="11568729" cy="1025171"/>
          </a:xfrm>
          <a:prstGeom prst="roundRect">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
                <a:srgbClr val="005EB8"/>
              </a:buClr>
              <a:buSzTx/>
              <a:buFontTx/>
              <a:buNone/>
              <a:tabLst/>
              <a:defRPr/>
            </a:pPr>
            <a:r>
              <a:rPr kumimoji="0" lang="en-GB" sz="1600" b="1" i="0" u="none" strike="noStrike" kern="1200" cap="none" spc="0" normalizeH="0" baseline="0" noProof="0">
                <a:ln>
                  <a:noFill/>
                </a:ln>
                <a:solidFill>
                  <a:srgbClr val="50002A"/>
                </a:solidFill>
                <a:effectLst/>
                <a:uLnTx/>
                <a:uFillTx/>
                <a:latin typeface="Arial"/>
                <a:ea typeface="Calibri"/>
                <a:cs typeface="Calibri"/>
              </a:rPr>
              <a:t>CYP MH Outcomes Metric: </a:t>
            </a:r>
            <a:r>
              <a:rPr kumimoji="0" lang="en-GB" sz="1600" b="1" i="0" u="none" strike="noStrike" kern="0" cap="none" spc="0" normalizeH="0" baseline="0" noProof="0">
                <a:ln>
                  <a:noFill/>
                </a:ln>
                <a:solidFill>
                  <a:srgbClr val="50002A"/>
                </a:solidFill>
                <a:effectLst/>
                <a:uLnTx/>
                <a:uFillTx/>
                <a:latin typeface="Arial" panose="020B0604020202020204" pitchFamily="34" charset="0"/>
                <a:ea typeface="+mn-ea"/>
                <a:cs typeface="Arial" panose="020B0604020202020204" pitchFamily="34" charset="0"/>
              </a:rPr>
              <a:t>To be able to measure how many children and young people under the age of 18 discharged after at least 2 contacts from a CYP MH service show measurable improvement.</a:t>
            </a:r>
            <a:endParaRPr kumimoji="0" lang="en-GB" sz="1600" b="0" i="0" u="none" strike="noStrike" kern="0" cap="none" spc="0" normalizeH="0" baseline="0" noProof="0">
              <a:ln>
                <a:noFill/>
              </a:ln>
              <a:solidFill>
                <a:srgbClr val="50002A"/>
              </a:solidFill>
              <a:effectLst/>
              <a:uLnTx/>
              <a:uFillTx/>
              <a:latin typeface="Arial" panose="020B0604020202020204" pitchFamily="34" charset="0"/>
              <a:ea typeface="Calibri"/>
              <a:cs typeface="Arial" panose="020B0604020202020204" pitchFamily="34" charset="0"/>
            </a:endParaRPr>
          </a:p>
          <a:p>
            <a:pPr marL="0" marR="0" lvl="0" indent="0" algn="ctr" defTabSz="342892" rtl="0" eaLnBrk="1" fontAlgn="auto" latinLnBrk="0" hangingPunct="1">
              <a:lnSpc>
                <a:spcPct val="115000"/>
              </a:lnSpc>
              <a:spcBef>
                <a:spcPts val="0"/>
              </a:spcBef>
              <a:spcAft>
                <a:spcPts val="0"/>
              </a:spcAft>
              <a:buClr>
                <a:srgbClr val="005EB8"/>
              </a:buClr>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rPr>
              <a:t>(</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measuring movement towards goals and reported alongside the access and waiting time standards</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rPr>
              <a:t>)</a:t>
            </a:r>
          </a:p>
        </p:txBody>
      </p:sp>
      <p:sp>
        <p:nvSpPr>
          <p:cNvPr id="6" name="Rectangle 5">
            <a:extLst>
              <a:ext uri="{FF2B5EF4-FFF2-40B4-BE49-F238E27FC236}">
                <a16:creationId xmlns:a16="http://schemas.microsoft.com/office/drawing/2014/main" id="{B023F816-5F1F-477B-810D-9927F9869E07}"/>
              </a:ext>
            </a:extLst>
          </p:cNvPr>
          <p:cNvSpPr/>
          <p:nvPr/>
        </p:nvSpPr>
        <p:spPr>
          <a:xfrm>
            <a:off x="316522" y="3429001"/>
            <a:ext cx="2154053" cy="294542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Expert Reference Group convened to support development of CYPMH outcomes metric.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Recommendation to look at measurable change across paired scores. </a:t>
            </a:r>
          </a:p>
        </p:txBody>
      </p:sp>
      <p:sp>
        <p:nvSpPr>
          <p:cNvPr id="7" name="Rectangle 6">
            <a:extLst>
              <a:ext uri="{FF2B5EF4-FFF2-40B4-BE49-F238E27FC236}">
                <a16:creationId xmlns:a16="http://schemas.microsoft.com/office/drawing/2014/main" id="{6E69DECE-F148-4A86-A642-CF4493306E9C}"/>
              </a:ext>
            </a:extLst>
          </p:cNvPr>
          <p:cNvSpPr/>
          <p:nvPr/>
        </p:nvSpPr>
        <p:spPr>
          <a:xfrm>
            <a:off x="2565060" y="3429001"/>
            <a:ext cx="2294232" cy="294542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Workshops delivered across England to test and refine metric.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3087"/>
                </a:solidFill>
                <a:effectLst/>
                <a:uLnTx/>
                <a:uFillTx/>
                <a:latin typeface="Arial"/>
                <a:ea typeface="+mn-ea"/>
                <a:cs typeface="Arial"/>
              </a:rPr>
              <a:t>Interactive dashboard with guidance launched to support Providers report against the metric on </a:t>
            </a:r>
            <a:r>
              <a:rPr kumimoji="0" lang="en-GB" sz="1400" b="0" i="0" u="none" strike="noStrike" kern="1200" cap="none" spc="0" normalizeH="0" baseline="0" noProof="0" err="1">
                <a:ln>
                  <a:noFill/>
                </a:ln>
                <a:solidFill>
                  <a:srgbClr val="003087"/>
                </a:solidFill>
                <a:effectLst/>
                <a:uLnTx/>
                <a:uFillTx/>
                <a:latin typeface="Arial"/>
                <a:ea typeface="+mn-ea"/>
                <a:cs typeface="Arial"/>
              </a:rPr>
              <a:t>FutureNHS</a:t>
            </a:r>
            <a:r>
              <a:rPr kumimoji="0" lang="en-GB" sz="1400" b="0" i="0" u="none" strike="noStrike" kern="1200" cap="none" spc="0" normalizeH="0" baseline="0" noProof="0">
                <a:ln>
                  <a:noFill/>
                </a:ln>
                <a:solidFill>
                  <a:srgbClr val="003087"/>
                </a:solidFill>
                <a:effectLst/>
                <a:uLnTx/>
                <a:uFillTx/>
                <a:latin typeface="Arial"/>
                <a:ea typeface="+mn-ea"/>
                <a:cs typeface="Arial"/>
              </a:rPr>
              <a:t> platform.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3087"/>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3087"/>
                </a:solidFill>
                <a:effectLst/>
                <a:uLnTx/>
                <a:uFillTx/>
                <a:latin typeface="Arial"/>
                <a:ea typeface="+mn-ea"/>
                <a:cs typeface="Arial"/>
              </a:rPr>
              <a:t>Reliable Change Index (RCI) developed to measure change. </a:t>
            </a:r>
          </a:p>
        </p:txBody>
      </p:sp>
      <p:sp>
        <p:nvSpPr>
          <p:cNvPr id="8" name="Rectangle 7">
            <a:extLst>
              <a:ext uri="{FF2B5EF4-FFF2-40B4-BE49-F238E27FC236}">
                <a16:creationId xmlns:a16="http://schemas.microsoft.com/office/drawing/2014/main" id="{B3E33753-76CA-4D13-8CB7-A30DB18C4064}"/>
              </a:ext>
            </a:extLst>
          </p:cNvPr>
          <p:cNvSpPr/>
          <p:nvPr/>
        </p:nvSpPr>
        <p:spPr>
          <a:xfrm>
            <a:off x="4953774" y="3429000"/>
            <a:ext cx="2294230" cy="2945422"/>
          </a:xfrm>
          <a:prstGeom prst="rect">
            <a:avLst/>
          </a:prstGeom>
          <a:solidFill>
            <a:schemeClr val="accent3">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Supporting metrics developed to improve flow of paired scores (data quality) to MHSDS including: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Data Quality KPI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CQUIN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Inclusion of paired score data in monthly MHSDS publications</a:t>
            </a:r>
          </a:p>
        </p:txBody>
      </p:sp>
      <p:sp>
        <p:nvSpPr>
          <p:cNvPr id="9" name="Rectangle 8">
            <a:extLst>
              <a:ext uri="{FF2B5EF4-FFF2-40B4-BE49-F238E27FC236}">
                <a16:creationId xmlns:a16="http://schemas.microsoft.com/office/drawing/2014/main" id="{38134FC9-1BC2-46E2-88FB-8290D25F0271}"/>
              </a:ext>
            </a:extLst>
          </p:cNvPr>
          <p:cNvSpPr/>
          <p:nvPr/>
        </p:nvSpPr>
        <p:spPr>
          <a:xfrm>
            <a:off x="7342488" y="3429001"/>
            <a:ext cx="2209259" cy="294542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Full publication of the CYPMH Outcomes Metric – proportion of closed referrals with a paired score showing measurable change – to be included in routine MHSDS monthly publications (this would mean the data being shared publicly). </a:t>
            </a:r>
          </a:p>
        </p:txBody>
      </p:sp>
      <p:sp>
        <p:nvSpPr>
          <p:cNvPr id="10" name="Rectangle 9">
            <a:extLst>
              <a:ext uri="{FF2B5EF4-FFF2-40B4-BE49-F238E27FC236}">
                <a16:creationId xmlns:a16="http://schemas.microsoft.com/office/drawing/2014/main" id="{E6BC494C-9B8D-4251-88C4-78C5F8B86A31}"/>
              </a:ext>
            </a:extLst>
          </p:cNvPr>
          <p:cNvSpPr/>
          <p:nvPr/>
        </p:nvSpPr>
        <p:spPr>
          <a:xfrm>
            <a:off x="9646231" y="3429001"/>
            <a:ext cx="2239022" cy="294542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Future analyses potentially could allow for better triangulation with demographic data, presenting need, intervention type to support further research and improvement for equalities and health inequalities.</a:t>
            </a:r>
          </a:p>
        </p:txBody>
      </p:sp>
      <p:sp>
        <p:nvSpPr>
          <p:cNvPr id="11" name="Arrow: Right 10">
            <a:extLst>
              <a:ext uri="{FF2B5EF4-FFF2-40B4-BE49-F238E27FC236}">
                <a16:creationId xmlns:a16="http://schemas.microsoft.com/office/drawing/2014/main" id="{D960CB1B-E56F-4C57-B822-733604FC8B51}"/>
              </a:ext>
            </a:extLst>
          </p:cNvPr>
          <p:cNvSpPr/>
          <p:nvPr/>
        </p:nvSpPr>
        <p:spPr>
          <a:xfrm>
            <a:off x="344848" y="2053001"/>
            <a:ext cx="11568729" cy="6611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E6A412D-4E4D-4E54-9B28-5998FD494399}"/>
              </a:ext>
            </a:extLst>
          </p:cNvPr>
          <p:cNvSpPr txBox="1"/>
          <p:nvPr/>
        </p:nvSpPr>
        <p:spPr>
          <a:xfrm>
            <a:off x="344849" y="2199723"/>
            <a:ext cx="21304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2018</a:t>
            </a:r>
          </a:p>
        </p:txBody>
      </p:sp>
      <p:sp>
        <p:nvSpPr>
          <p:cNvPr id="13" name="TextBox 12">
            <a:extLst>
              <a:ext uri="{FF2B5EF4-FFF2-40B4-BE49-F238E27FC236}">
                <a16:creationId xmlns:a16="http://schemas.microsoft.com/office/drawing/2014/main" id="{EA4D3FDB-AEFB-4BDA-879B-3B2848AC9BD4}"/>
              </a:ext>
            </a:extLst>
          </p:cNvPr>
          <p:cNvSpPr txBox="1"/>
          <p:nvPr/>
        </p:nvSpPr>
        <p:spPr>
          <a:xfrm>
            <a:off x="2619240" y="2192986"/>
            <a:ext cx="17887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2019</a:t>
            </a:r>
          </a:p>
        </p:txBody>
      </p:sp>
      <p:sp>
        <p:nvSpPr>
          <p:cNvPr id="14" name="TextBox 13">
            <a:extLst>
              <a:ext uri="{FF2B5EF4-FFF2-40B4-BE49-F238E27FC236}">
                <a16:creationId xmlns:a16="http://schemas.microsoft.com/office/drawing/2014/main" id="{82A27968-25BD-41D2-BC42-ACD2824E21B0}"/>
              </a:ext>
            </a:extLst>
          </p:cNvPr>
          <p:cNvSpPr txBox="1"/>
          <p:nvPr/>
        </p:nvSpPr>
        <p:spPr>
          <a:xfrm>
            <a:off x="5067698" y="2218668"/>
            <a:ext cx="25633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2020 and 2021</a:t>
            </a:r>
          </a:p>
        </p:txBody>
      </p:sp>
      <p:sp>
        <p:nvSpPr>
          <p:cNvPr id="15" name="TextBox 14">
            <a:extLst>
              <a:ext uri="{FF2B5EF4-FFF2-40B4-BE49-F238E27FC236}">
                <a16:creationId xmlns:a16="http://schemas.microsoft.com/office/drawing/2014/main" id="{A0605E68-4454-447D-A3E7-F7A4F54EC2B4}"/>
              </a:ext>
            </a:extLst>
          </p:cNvPr>
          <p:cNvSpPr txBox="1"/>
          <p:nvPr/>
        </p:nvSpPr>
        <p:spPr>
          <a:xfrm>
            <a:off x="7321378" y="2205227"/>
            <a:ext cx="1886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2022 and 2023 </a:t>
            </a:r>
          </a:p>
        </p:txBody>
      </p:sp>
      <p:sp>
        <p:nvSpPr>
          <p:cNvPr id="16" name="TextBox 15">
            <a:extLst>
              <a:ext uri="{FF2B5EF4-FFF2-40B4-BE49-F238E27FC236}">
                <a16:creationId xmlns:a16="http://schemas.microsoft.com/office/drawing/2014/main" id="{CC99C326-7D94-46D5-83A6-B0F360222CE0}"/>
              </a:ext>
            </a:extLst>
          </p:cNvPr>
          <p:cNvSpPr txBox="1"/>
          <p:nvPr/>
        </p:nvSpPr>
        <p:spPr>
          <a:xfrm>
            <a:off x="9591024" y="2218668"/>
            <a:ext cx="15436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Future</a:t>
            </a:r>
          </a:p>
        </p:txBody>
      </p:sp>
      <p:sp>
        <p:nvSpPr>
          <p:cNvPr id="18" name="Rectangle: Rounded Corners 17">
            <a:extLst>
              <a:ext uri="{FF2B5EF4-FFF2-40B4-BE49-F238E27FC236}">
                <a16:creationId xmlns:a16="http://schemas.microsoft.com/office/drawing/2014/main" id="{C4E8BEDA-5B3E-4E84-9882-E550DA2328A0}"/>
              </a:ext>
            </a:extLst>
          </p:cNvPr>
          <p:cNvSpPr/>
          <p:nvPr/>
        </p:nvSpPr>
        <p:spPr>
          <a:xfrm>
            <a:off x="344847" y="2754858"/>
            <a:ext cx="2122710" cy="523220"/>
          </a:xfrm>
          <a:prstGeom prst="roundRect">
            <a:avLst/>
          </a:prstGeom>
          <a:solidFill>
            <a:schemeClr val="accent1"/>
          </a:solidFill>
          <a:ln w="19050">
            <a:solidFill>
              <a:schemeClr val="accent1"/>
            </a:solidFill>
            <a:extLst>
              <a:ext uri="{C807C97D-BFC1-408E-A445-0C87EB9F89A2}">
                <ask:lineSketchStyleProps xmlns:ask="http://schemas.microsoft.com/office/drawing/2018/sketchyshapes" sd="3818829315">
                  <a:custGeom>
                    <a:avLst/>
                    <a:gdLst>
                      <a:gd name="connsiteX0" fmla="*/ 0 w 2122710"/>
                      <a:gd name="connsiteY0" fmla="*/ 87205 h 523220"/>
                      <a:gd name="connsiteX1" fmla="*/ 87205 w 2122710"/>
                      <a:gd name="connsiteY1" fmla="*/ 0 h 523220"/>
                      <a:gd name="connsiteX2" fmla="*/ 697672 w 2122710"/>
                      <a:gd name="connsiteY2" fmla="*/ 0 h 523220"/>
                      <a:gd name="connsiteX3" fmla="*/ 1327623 w 2122710"/>
                      <a:gd name="connsiteY3" fmla="*/ 0 h 523220"/>
                      <a:gd name="connsiteX4" fmla="*/ 2035505 w 2122710"/>
                      <a:gd name="connsiteY4" fmla="*/ 0 h 523220"/>
                      <a:gd name="connsiteX5" fmla="*/ 2122710 w 2122710"/>
                      <a:gd name="connsiteY5" fmla="*/ 87205 h 523220"/>
                      <a:gd name="connsiteX6" fmla="*/ 2122710 w 2122710"/>
                      <a:gd name="connsiteY6" fmla="*/ 436015 h 523220"/>
                      <a:gd name="connsiteX7" fmla="*/ 2035505 w 2122710"/>
                      <a:gd name="connsiteY7" fmla="*/ 523220 h 523220"/>
                      <a:gd name="connsiteX8" fmla="*/ 1366589 w 2122710"/>
                      <a:gd name="connsiteY8" fmla="*/ 523220 h 523220"/>
                      <a:gd name="connsiteX9" fmla="*/ 678189 w 2122710"/>
                      <a:gd name="connsiteY9" fmla="*/ 523220 h 523220"/>
                      <a:gd name="connsiteX10" fmla="*/ 87205 w 2122710"/>
                      <a:gd name="connsiteY10" fmla="*/ 523220 h 523220"/>
                      <a:gd name="connsiteX11" fmla="*/ 0 w 2122710"/>
                      <a:gd name="connsiteY11" fmla="*/ 436015 h 523220"/>
                      <a:gd name="connsiteX12" fmla="*/ 0 w 2122710"/>
                      <a:gd name="connsiteY12" fmla="*/ 87205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2710" h="523220" fill="none" extrusionOk="0">
                        <a:moveTo>
                          <a:pt x="0" y="87205"/>
                        </a:moveTo>
                        <a:cubicBezTo>
                          <a:pt x="9406" y="38682"/>
                          <a:pt x="45854" y="-9406"/>
                          <a:pt x="87205" y="0"/>
                        </a:cubicBezTo>
                        <a:cubicBezTo>
                          <a:pt x="392066" y="-18736"/>
                          <a:pt x="410481" y="-29887"/>
                          <a:pt x="697672" y="0"/>
                        </a:cubicBezTo>
                        <a:cubicBezTo>
                          <a:pt x="984863" y="29887"/>
                          <a:pt x="1198202" y="-14195"/>
                          <a:pt x="1327623" y="0"/>
                        </a:cubicBezTo>
                        <a:cubicBezTo>
                          <a:pt x="1457044" y="14195"/>
                          <a:pt x="1867207" y="34426"/>
                          <a:pt x="2035505" y="0"/>
                        </a:cubicBezTo>
                        <a:cubicBezTo>
                          <a:pt x="2083827" y="-2514"/>
                          <a:pt x="2123279" y="40423"/>
                          <a:pt x="2122710" y="87205"/>
                        </a:cubicBezTo>
                        <a:cubicBezTo>
                          <a:pt x="2130217" y="204064"/>
                          <a:pt x="2121885" y="309554"/>
                          <a:pt x="2122710" y="436015"/>
                        </a:cubicBezTo>
                        <a:cubicBezTo>
                          <a:pt x="2118361" y="477081"/>
                          <a:pt x="2084408" y="518382"/>
                          <a:pt x="2035505" y="523220"/>
                        </a:cubicBezTo>
                        <a:cubicBezTo>
                          <a:pt x="1869421" y="521561"/>
                          <a:pt x="1552925" y="545019"/>
                          <a:pt x="1366589" y="523220"/>
                        </a:cubicBezTo>
                        <a:cubicBezTo>
                          <a:pt x="1180253" y="501421"/>
                          <a:pt x="988771" y="542334"/>
                          <a:pt x="678189" y="523220"/>
                        </a:cubicBezTo>
                        <a:cubicBezTo>
                          <a:pt x="367607" y="504106"/>
                          <a:pt x="278314" y="523376"/>
                          <a:pt x="87205" y="523220"/>
                        </a:cubicBezTo>
                        <a:cubicBezTo>
                          <a:pt x="32197" y="520564"/>
                          <a:pt x="-3112" y="485300"/>
                          <a:pt x="0" y="436015"/>
                        </a:cubicBezTo>
                        <a:cubicBezTo>
                          <a:pt x="-9526" y="288547"/>
                          <a:pt x="15402" y="240032"/>
                          <a:pt x="0" y="87205"/>
                        </a:cubicBezTo>
                        <a:close/>
                      </a:path>
                      <a:path w="2122710" h="523220" stroke="0" extrusionOk="0">
                        <a:moveTo>
                          <a:pt x="0" y="87205"/>
                        </a:moveTo>
                        <a:cubicBezTo>
                          <a:pt x="-5482" y="33488"/>
                          <a:pt x="38227" y="-8564"/>
                          <a:pt x="87205" y="0"/>
                        </a:cubicBezTo>
                        <a:cubicBezTo>
                          <a:pt x="261383" y="-22611"/>
                          <a:pt x="503180" y="-7988"/>
                          <a:pt x="756121" y="0"/>
                        </a:cubicBezTo>
                        <a:cubicBezTo>
                          <a:pt x="1009062" y="7988"/>
                          <a:pt x="1238736" y="-22906"/>
                          <a:pt x="1386072" y="0"/>
                        </a:cubicBezTo>
                        <a:cubicBezTo>
                          <a:pt x="1533408" y="22906"/>
                          <a:pt x="1806514" y="3522"/>
                          <a:pt x="2035505" y="0"/>
                        </a:cubicBezTo>
                        <a:cubicBezTo>
                          <a:pt x="2075756" y="-1683"/>
                          <a:pt x="2121471" y="50286"/>
                          <a:pt x="2122710" y="87205"/>
                        </a:cubicBezTo>
                        <a:cubicBezTo>
                          <a:pt x="2112850" y="244954"/>
                          <a:pt x="2128637" y="310795"/>
                          <a:pt x="2122710" y="436015"/>
                        </a:cubicBezTo>
                        <a:cubicBezTo>
                          <a:pt x="2118741" y="485456"/>
                          <a:pt x="2086878" y="520119"/>
                          <a:pt x="2035505" y="523220"/>
                        </a:cubicBezTo>
                        <a:cubicBezTo>
                          <a:pt x="1869959" y="494403"/>
                          <a:pt x="1688618" y="551278"/>
                          <a:pt x="1405555" y="523220"/>
                        </a:cubicBezTo>
                        <a:cubicBezTo>
                          <a:pt x="1122492" y="495163"/>
                          <a:pt x="972582" y="534645"/>
                          <a:pt x="717155" y="523220"/>
                        </a:cubicBezTo>
                        <a:cubicBezTo>
                          <a:pt x="461728" y="511795"/>
                          <a:pt x="214785" y="504075"/>
                          <a:pt x="87205" y="523220"/>
                        </a:cubicBezTo>
                        <a:cubicBezTo>
                          <a:pt x="40143" y="522557"/>
                          <a:pt x="4002" y="491794"/>
                          <a:pt x="0" y="436015"/>
                        </a:cubicBezTo>
                        <a:cubicBezTo>
                          <a:pt x="-11066" y="293690"/>
                          <a:pt x="16370" y="235223"/>
                          <a:pt x="0" y="8720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Calibri"/>
              </a:rPr>
              <a:t>Metric development</a:t>
            </a:r>
          </a:p>
        </p:txBody>
      </p:sp>
      <p:sp>
        <p:nvSpPr>
          <p:cNvPr id="19" name="Rectangle: Rounded Corners 18">
            <a:extLst>
              <a:ext uri="{FF2B5EF4-FFF2-40B4-BE49-F238E27FC236}">
                <a16:creationId xmlns:a16="http://schemas.microsoft.com/office/drawing/2014/main" id="{E8597311-089E-4A43-9D78-54CC18565129}"/>
              </a:ext>
            </a:extLst>
          </p:cNvPr>
          <p:cNvSpPr/>
          <p:nvPr/>
        </p:nvSpPr>
        <p:spPr>
          <a:xfrm>
            <a:off x="2559774" y="2754858"/>
            <a:ext cx="2294232" cy="523220"/>
          </a:xfrm>
          <a:prstGeom prst="roundRect">
            <a:avLst/>
          </a:prstGeom>
          <a:solidFill>
            <a:schemeClr val="accent1"/>
          </a:solidFill>
          <a:ln w="19050">
            <a:solidFill>
              <a:schemeClr val="accent1"/>
            </a:solidFill>
            <a:extLst>
              <a:ext uri="{C807C97D-BFC1-408E-A445-0C87EB9F89A2}">
                <ask:lineSketchStyleProps xmlns:ask="http://schemas.microsoft.com/office/drawing/2018/sketchyshapes" sd="3818829315">
                  <a:custGeom>
                    <a:avLst/>
                    <a:gdLst>
                      <a:gd name="connsiteX0" fmla="*/ 0 w 2294232"/>
                      <a:gd name="connsiteY0" fmla="*/ 87205 h 523220"/>
                      <a:gd name="connsiteX1" fmla="*/ 87205 w 2294232"/>
                      <a:gd name="connsiteY1" fmla="*/ 0 h 523220"/>
                      <a:gd name="connsiteX2" fmla="*/ 595962 w 2294232"/>
                      <a:gd name="connsiteY2" fmla="*/ 0 h 523220"/>
                      <a:gd name="connsiteX3" fmla="*/ 1168314 w 2294232"/>
                      <a:gd name="connsiteY3" fmla="*/ 0 h 523220"/>
                      <a:gd name="connsiteX4" fmla="*/ 1655873 w 2294232"/>
                      <a:gd name="connsiteY4" fmla="*/ 0 h 523220"/>
                      <a:gd name="connsiteX5" fmla="*/ 2207027 w 2294232"/>
                      <a:gd name="connsiteY5" fmla="*/ 0 h 523220"/>
                      <a:gd name="connsiteX6" fmla="*/ 2294232 w 2294232"/>
                      <a:gd name="connsiteY6" fmla="*/ 87205 h 523220"/>
                      <a:gd name="connsiteX7" fmla="*/ 2294232 w 2294232"/>
                      <a:gd name="connsiteY7" fmla="*/ 436015 h 523220"/>
                      <a:gd name="connsiteX8" fmla="*/ 2207027 w 2294232"/>
                      <a:gd name="connsiteY8" fmla="*/ 523220 h 523220"/>
                      <a:gd name="connsiteX9" fmla="*/ 1740666 w 2294232"/>
                      <a:gd name="connsiteY9" fmla="*/ 523220 h 523220"/>
                      <a:gd name="connsiteX10" fmla="*/ 1274305 w 2294232"/>
                      <a:gd name="connsiteY10" fmla="*/ 523220 h 523220"/>
                      <a:gd name="connsiteX11" fmla="*/ 786746 w 2294232"/>
                      <a:gd name="connsiteY11" fmla="*/ 523220 h 523220"/>
                      <a:gd name="connsiteX12" fmla="*/ 87205 w 2294232"/>
                      <a:gd name="connsiteY12" fmla="*/ 523220 h 523220"/>
                      <a:gd name="connsiteX13" fmla="*/ 0 w 2294232"/>
                      <a:gd name="connsiteY13" fmla="*/ 436015 h 523220"/>
                      <a:gd name="connsiteX14" fmla="*/ 0 w 2294232"/>
                      <a:gd name="connsiteY14" fmla="*/ 87205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94232" h="523220" fill="none" extrusionOk="0">
                        <a:moveTo>
                          <a:pt x="0" y="87205"/>
                        </a:moveTo>
                        <a:cubicBezTo>
                          <a:pt x="-1477" y="38282"/>
                          <a:pt x="38420" y="-981"/>
                          <a:pt x="87205" y="0"/>
                        </a:cubicBezTo>
                        <a:cubicBezTo>
                          <a:pt x="203709" y="24286"/>
                          <a:pt x="401507" y="-8446"/>
                          <a:pt x="595962" y="0"/>
                        </a:cubicBezTo>
                        <a:cubicBezTo>
                          <a:pt x="790417" y="8446"/>
                          <a:pt x="1001043" y="17797"/>
                          <a:pt x="1168314" y="0"/>
                        </a:cubicBezTo>
                        <a:cubicBezTo>
                          <a:pt x="1335585" y="-17797"/>
                          <a:pt x="1500890" y="-18018"/>
                          <a:pt x="1655873" y="0"/>
                        </a:cubicBezTo>
                        <a:cubicBezTo>
                          <a:pt x="1810856" y="18018"/>
                          <a:pt x="1967171" y="-21774"/>
                          <a:pt x="2207027" y="0"/>
                        </a:cubicBezTo>
                        <a:cubicBezTo>
                          <a:pt x="2250840" y="-7096"/>
                          <a:pt x="2294973" y="34205"/>
                          <a:pt x="2294232" y="87205"/>
                        </a:cubicBezTo>
                        <a:cubicBezTo>
                          <a:pt x="2277527" y="212446"/>
                          <a:pt x="2278891" y="361462"/>
                          <a:pt x="2294232" y="436015"/>
                        </a:cubicBezTo>
                        <a:cubicBezTo>
                          <a:pt x="2290902" y="482367"/>
                          <a:pt x="2264788" y="524092"/>
                          <a:pt x="2207027" y="523220"/>
                        </a:cubicBezTo>
                        <a:cubicBezTo>
                          <a:pt x="2005405" y="545922"/>
                          <a:pt x="1840641" y="520361"/>
                          <a:pt x="1740666" y="523220"/>
                        </a:cubicBezTo>
                        <a:cubicBezTo>
                          <a:pt x="1640691" y="526079"/>
                          <a:pt x="1501024" y="511303"/>
                          <a:pt x="1274305" y="523220"/>
                        </a:cubicBezTo>
                        <a:cubicBezTo>
                          <a:pt x="1047586" y="535137"/>
                          <a:pt x="890467" y="508489"/>
                          <a:pt x="786746" y="523220"/>
                        </a:cubicBezTo>
                        <a:cubicBezTo>
                          <a:pt x="683025" y="537951"/>
                          <a:pt x="327980" y="516028"/>
                          <a:pt x="87205" y="523220"/>
                        </a:cubicBezTo>
                        <a:cubicBezTo>
                          <a:pt x="40355" y="527621"/>
                          <a:pt x="11003" y="485028"/>
                          <a:pt x="0" y="436015"/>
                        </a:cubicBezTo>
                        <a:cubicBezTo>
                          <a:pt x="7023" y="268028"/>
                          <a:pt x="10140" y="230516"/>
                          <a:pt x="0" y="87205"/>
                        </a:cubicBezTo>
                        <a:close/>
                      </a:path>
                      <a:path w="2294232" h="523220" stroke="0" extrusionOk="0">
                        <a:moveTo>
                          <a:pt x="0" y="87205"/>
                        </a:moveTo>
                        <a:cubicBezTo>
                          <a:pt x="-5482" y="33488"/>
                          <a:pt x="38227" y="-8564"/>
                          <a:pt x="87205" y="0"/>
                        </a:cubicBezTo>
                        <a:cubicBezTo>
                          <a:pt x="262708" y="-5748"/>
                          <a:pt x="383490" y="-1894"/>
                          <a:pt x="638359" y="0"/>
                        </a:cubicBezTo>
                        <a:cubicBezTo>
                          <a:pt x="893228" y="1894"/>
                          <a:pt x="956470" y="13500"/>
                          <a:pt x="1147116" y="0"/>
                        </a:cubicBezTo>
                        <a:cubicBezTo>
                          <a:pt x="1337762" y="-13500"/>
                          <a:pt x="1453329" y="13167"/>
                          <a:pt x="1677072" y="0"/>
                        </a:cubicBezTo>
                        <a:cubicBezTo>
                          <a:pt x="1900815" y="-13167"/>
                          <a:pt x="1944906" y="9745"/>
                          <a:pt x="2207027" y="0"/>
                        </a:cubicBezTo>
                        <a:cubicBezTo>
                          <a:pt x="2256704" y="-2285"/>
                          <a:pt x="2297759" y="30876"/>
                          <a:pt x="2294232" y="87205"/>
                        </a:cubicBezTo>
                        <a:cubicBezTo>
                          <a:pt x="2299581" y="172625"/>
                          <a:pt x="2299460" y="298430"/>
                          <a:pt x="2294232" y="436015"/>
                        </a:cubicBezTo>
                        <a:cubicBezTo>
                          <a:pt x="2291540" y="493348"/>
                          <a:pt x="2249900" y="514404"/>
                          <a:pt x="2207027" y="523220"/>
                        </a:cubicBezTo>
                        <a:cubicBezTo>
                          <a:pt x="2089421" y="512531"/>
                          <a:pt x="1963980" y="533506"/>
                          <a:pt x="1740666" y="523220"/>
                        </a:cubicBezTo>
                        <a:cubicBezTo>
                          <a:pt x="1517352" y="512934"/>
                          <a:pt x="1466326" y="499650"/>
                          <a:pt x="1253107" y="523220"/>
                        </a:cubicBezTo>
                        <a:cubicBezTo>
                          <a:pt x="1039888" y="546790"/>
                          <a:pt x="965592" y="535174"/>
                          <a:pt x="723152" y="523220"/>
                        </a:cubicBezTo>
                        <a:cubicBezTo>
                          <a:pt x="480713" y="511266"/>
                          <a:pt x="391198" y="541429"/>
                          <a:pt x="87205" y="523220"/>
                        </a:cubicBezTo>
                        <a:cubicBezTo>
                          <a:pt x="31832" y="531173"/>
                          <a:pt x="4174" y="482005"/>
                          <a:pt x="0" y="436015"/>
                        </a:cubicBezTo>
                        <a:cubicBezTo>
                          <a:pt x="9702" y="316949"/>
                          <a:pt x="14076" y="167143"/>
                          <a:pt x="0" y="8720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Calibri"/>
              </a:rPr>
              <a:t>Shadow monitoring</a:t>
            </a:r>
          </a:p>
        </p:txBody>
      </p:sp>
      <p:sp>
        <p:nvSpPr>
          <p:cNvPr id="20" name="Rectangle: Rounded Corners 19">
            <a:extLst>
              <a:ext uri="{FF2B5EF4-FFF2-40B4-BE49-F238E27FC236}">
                <a16:creationId xmlns:a16="http://schemas.microsoft.com/office/drawing/2014/main" id="{10517313-EC88-46FE-8EA6-A15DBB37AC9C}"/>
              </a:ext>
            </a:extLst>
          </p:cNvPr>
          <p:cNvSpPr/>
          <p:nvPr/>
        </p:nvSpPr>
        <p:spPr>
          <a:xfrm>
            <a:off x="4942442" y="2754858"/>
            <a:ext cx="2305561" cy="523220"/>
          </a:xfrm>
          <a:prstGeom prst="roundRect">
            <a:avLst/>
          </a:prstGeom>
          <a:solidFill>
            <a:schemeClr val="accent1"/>
          </a:solidFill>
          <a:ln w="19050">
            <a:solidFill>
              <a:schemeClr val="accent1"/>
            </a:solidFill>
            <a:extLst>
              <a:ext uri="{C807C97D-BFC1-408E-A445-0C87EB9F89A2}">
                <ask:lineSketchStyleProps xmlns:ask="http://schemas.microsoft.com/office/drawing/2018/sketchyshapes" sd="3818829315">
                  <a:custGeom>
                    <a:avLst/>
                    <a:gdLst>
                      <a:gd name="connsiteX0" fmla="*/ 0 w 2305561"/>
                      <a:gd name="connsiteY0" fmla="*/ 87205 h 523220"/>
                      <a:gd name="connsiteX1" fmla="*/ 87205 w 2305561"/>
                      <a:gd name="connsiteY1" fmla="*/ 0 h 523220"/>
                      <a:gd name="connsiteX2" fmla="*/ 598681 w 2305561"/>
                      <a:gd name="connsiteY2" fmla="*/ 0 h 523220"/>
                      <a:gd name="connsiteX3" fmla="*/ 1174092 w 2305561"/>
                      <a:gd name="connsiteY3" fmla="*/ 0 h 523220"/>
                      <a:gd name="connsiteX4" fmla="*/ 1664257 w 2305561"/>
                      <a:gd name="connsiteY4" fmla="*/ 0 h 523220"/>
                      <a:gd name="connsiteX5" fmla="*/ 2218356 w 2305561"/>
                      <a:gd name="connsiteY5" fmla="*/ 0 h 523220"/>
                      <a:gd name="connsiteX6" fmla="*/ 2305561 w 2305561"/>
                      <a:gd name="connsiteY6" fmla="*/ 87205 h 523220"/>
                      <a:gd name="connsiteX7" fmla="*/ 2305561 w 2305561"/>
                      <a:gd name="connsiteY7" fmla="*/ 436015 h 523220"/>
                      <a:gd name="connsiteX8" fmla="*/ 2218356 w 2305561"/>
                      <a:gd name="connsiteY8" fmla="*/ 523220 h 523220"/>
                      <a:gd name="connsiteX9" fmla="*/ 1749503 w 2305561"/>
                      <a:gd name="connsiteY9" fmla="*/ 523220 h 523220"/>
                      <a:gd name="connsiteX10" fmla="*/ 1280650 w 2305561"/>
                      <a:gd name="connsiteY10" fmla="*/ 523220 h 523220"/>
                      <a:gd name="connsiteX11" fmla="*/ 790485 w 2305561"/>
                      <a:gd name="connsiteY11" fmla="*/ 523220 h 523220"/>
                      <a:gd name="connsiteX12" fmla="*/ 87205 w 2305561"/>
                      <a:gd name="connsiteY12" fmla="*/ 523220 h 523220"/>
                      <a:gd name="connsiteX13" fmla="*/ 0 w 2305561"/>
                      <a:gd name="connsiteY13" fmla="*/ 436015 h 523220"/>
                      <a:gd name="connsiteX14" fmla="*/ 0 w 2305561"/>
                      <a:gd name="connsiteY14" fmla="*/ 87205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05561" h="523220" fill="none" extrusionOk="0">
                        <a:moveTo>
                          <a:pt x="0" y="87205"/>
                        </a:moveTo>
                        <a:cubicBezTo>
                          <a:pt x="-1477" y="38282"/>
                          <a:pt x="38420" y="-981"/>
                          <a:pt x="87205" y="0"/>
                        </a:cubicBezTo>
                        <a:cubicBezTo>
                          <a:pt x="226119" y="-13613"/>
                          <a:pt x="399384" y="1531"/>
                          <a:pt x="598681" y="0"/>
                        </a:cubicBezTo>
                        <a:cubicBezTo>
                          <a:pt x="797978" y="-1531"/>
                          <a:pt x="923821" y="-6408"/>
                          <a:pt x="1174092" y="0"/>
                        </a:cubicBezTo>
                        <a:cubicBezTo>
                          <a:pt x="1424363" y="6408"/>
                          <a:pt x="1421669" y="17178"/>
                          <a:pt x="1664257" y="0"/>
                        </a:cubicBezTo>
                        <a:cubicBezTo>
                          <a:pt x="1906845" y="-17178"/>
                          <a:pt x="2084818" y="5157"/>
                          <a:pt x="2218356" y="0"/>
                        </a:cubicBezTo>
                        <a:cubicBezTo>
                          <a:pt x="2262169" y="-7096"/>
                          <a:pt x="2306302" y="34205"/>
                          <a:pt x="2305561" y="87205"/>
                        </a:cubicBezTo>
                        <a:cubicBezTo>
                          <a:pt x="2288856" y="212446"/>
                          <a:pt x="2290220" y="361462"/>
                          <a:pt x="2305561" y="436015"/>
                        </a:cubicBezTo>
                        <a:cubicBezTo>
                          <a:pt x="2302231" y="482367"/>
                          <a:pt x="2276117" y="524092"/>
                          <a:pt x="2218356" y="523220"/>
                        </a:cubicBezTo>
                        <a:cubicBezTo>
                          <a:pt x="1987221" y="506453"/>
                          <a:pt x="1899757" y="519658"/>
                          <a:pt x="1749503" y="523220"/>
                        </a:cubicBezTo>
                        <a:cubicBezTo>
                          <a:pt x="1599249" y="526782"/>
                          <a:pt x="1443797" y="531093"/>
                          <a:pt x="1280650" y="523220"/>
                        </a:cubicBezTo>
                        <a:cubicBezTo>
                          <a:pt x="1117503" y="515347"/>
                          <a:pt x="992263" y="521408"/>
                          <a:pt x="790485" y="523220"/>
                        </a:cubicBezTo>
                        <a:cubicBezTo>
                          <a:pt x="588708" y="525032"/>
                          <a:pt x="319987" y="506637"/>
                          <a:pt x="87205" y="523220"/>
                        </a:cubicBezTo>
                        <a:cubicBezTo>
                          <a:pt x="40355" y="527621"/>
                          <a:pt x="11003" y="485028"/>
                          <a:pt x="0" y="436015"/>
                        </a:cubicBezTo>
                        <a:cubicBezTo>
                          <a:pt x="7023" y="268028"/>
                          <a:pt x="10140" y="230516"/>
                          <a:pt x="0" y="87205"/>
                        </a:cubicBezTo>
                        <a:close/>
                      </a:path>
                      <a:path w="2305561" h="523220" stroke="0" extrusionOk="0">
                        <a:moveTo>
                          <a:pt x="0" y="87205"/>
                        </a:moveTo>
                        <a:cubicBezTo>
                          <a:pt x="-5482" y="33488"/>
                          <a:pt x="38227" y="-8564"/>
                          <a:pt x="87205" y="0"/>
                        </a:cubicBezTo>
                        <a:cubicBezTo>
                          <a:pt x="328428" y="-3402"/>
                          <a:pt x="405513" y="17140"/>
                          <a:pt x="641304" y="0"/>
                        </a:cubicBezTo>
                        <a:cubicBezTo>
                          <a:pt x="877095" y="-17140"/>
                          <a:pt x="1019592" y="17924"/>
                          <a:pt x="1152781" y="0"/>
                        </a:cubicBezTo>
                        <a:cubicBezTo>
                          <a:pt x="1285970" y="-17924"/>
                          <a:pt x="1437786" y="19910"/>
                          <a:pt x="1685568" y="0"/>
                        </a:cubicBezTo>
                        <a:cubicBezTo>
                          <a:pt x="1933350" y="-19910"/>
                          <a:pt x="1986370" y="-18813"/>
                          <a:pt x="2218356" y="0"/>
                        </a:cubicBezTo>
                        <a:cubicBezTo>
                          <a:pt x="2268033" y="-2285"/>
                          <a:pt x="2309088" y="30876"/>
                          <a:pt x="2305561" y="87205"/>
                        </a:cubicBezTo>
                        <a:cubicBezTo>
                          <a:pt x="2310910" y="172625"/>
                          <a:pt x="2310789" y="298430"/>
                          <a:pt x="2305561" y="436015"/>
                        </a:cubicBezTo>
                        <a:cubicBezTo>
                          <a:pt x="2302869" y="493348"/>
                          <a:pt x="2261229" y="514404"/>
                          <a:pt x="2218356" y="523220"/>
                        </a:cubicBezTo>
                        <a:cubicBezTo>
                          <a:pt x="2003342" y="527243"/>
                          <a:pt x="1931179" y="545869"/>
                          <a:pt x="1749503" y="523220"/>
                        </a:cubicBezTo>
                        <a:cubicBezTo>
                          <a:pt x="1567827" y="500571"/>
                          <a:pt x="1405893" y="535337"/>
                          <a:pt x="1259338" y="523220"/>
                        </a:cubicBezTo>
                        <a:cubicBezTo>
                          <a:pt x="1112784" y="511103"/>
                          <a:pt x="853737" y="536106"/>
                          <a:pt x="726550" y="523220"/>
                        </a:cubicBezTo>
                        <a:cubicBezTo>
                          <a:pt x="599363" y="510334"/>
                          <a:pt x="259821" y="510654"/>
                          <a:pt x="87205" y="523220"/>
                        </a:cubicBezTo>
                        <a:cubicBezTo>
                          <a:pt x="31832" y="531173"/>
                          <a:pt x="4174" y="482005"/>
                          <a:pt x="0" y="436015"/>
                        </a:cubicBezTo>
                        <a:cubicBezTo>
                          <a:pt x="9702" y="316949"/>
                          <a:pt x="14076" y="167143"/>
                          <a:pt x="0" y="8720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Calibri"/>
              </a:rPr>
              <a:t>Improving data flow</a:t>
            </a:r>
          </a:p>
        </p:txBody>
      </p:sp>
      <p:sp>
        <p:nvSpPr>
          <p:cNvPr id="22" name="Rectangle: Rounded Corners 21">
            <a:extLst>
              <a:ext uri="{FF2B5EF4-FFF2-40B4-BE49-F238E27FC236}">
                <a16:creationId xmlns:a16="http://schemas.microsoft.com/office/drawing/2014/main" id="{347E35B8-AE25-4B50-B8E0-2BA31D65278C}"/>
              </a:ext>
            </a:extLst>
          </p:cNvPr>
          <p:cNvSpPr/>
          <p:nvPr/>
        </p:nvSpPr>
        <p:spPr>
          <a:xfrm>
            <a:off x="7340220" y="2754858"/>
            <a:ext cx="2209259" cy="523220"/>
          </a:xfrm>
          <a:prstGeom prst="roundRect">
            <a:avLst/>
          </a:prstGeom>
          <a:solidFill>
            <a:schemeClr val="accent1"/>
          </a:solidFill>
          <a:ln w="19050">
            <a:solidFill>
              <a:schemeClr val="accent1"/>
            </a:solidFill>
            <a:extLst>
              <a:ext uri="{C807C97D-BFC1-408E-A445-0C87EB9F89A2}">
                <ask:lineSketchStyleProps xmlns:ask="http://schemas.microsoft.com/office/drawing/2018/sketchyshapes" sd="3818829315">
                  <a:custGeom>
                    <a:avLst/>
                    <a:gdLst>
                      <a:gd name="connsiteX0" fmla="*/ 0 w 2209259"/>
                      <a:gd name="connsiteY0" fmla="*/ 87205 h 523220"/>
                      <a:gd name="connsiteX1" fmla="*/ 87205 w 2209259"/>
                      <a:gd name="connsiteY1" fmla="*/ 0 h 523220"/>
                      <a:gd name="connsiteX2" fmla="*/ 724791 w 2209259"/>
                      <a:gd name="connsiteY2" fmla="*/ 0 h 523220"/>
                      <a:gd name="connsiteX3" fmla="*/ 1382726 w 2209259"/>
                      <a:gd name="connsiteY3" fmla="*/ 0 h 523220"/>
                      <a:gd name="connsiteX4" fmla="*/ 2122054 w 2209259"/>
                      <a:gd name="connsiteY4" fmla="*/ 0 h 523220"/>
                      <a:gd name="connsiteX5" fmla="*/ 2209259 w 2209259"/>
                      <a:gd name="connsiteY5" fmla="*/ 87205 h 523220"/>
                      <a:gd name="connsiteX6" fmla="*/ 2209259 w 2209259"/>
                      <a:gd name="connsiteY6" fmla="*/ 436015 h 523220"/>
                      <a:gd name="connsiteX7" fmla="*/ 2122054 w 2209259"/>
                      <a:gd name="connsiteY7" fmla="*/ 523220 h 523220"/>
                      <a:gd name="connsiteX8" fmla="*/ 1423423 w 2209259"/>
                      <a:gd name="connsiteY8" fmla="*/ 523220 h 523220"/>
                      <a:gd name="connsiteX9" fmla="*/ 704443 w 2209259"/>
                      <a:gd name="connsiteY9" fmla="*/ 523220 h 523220"/>
                      <a:gd name="connsiteX10" fmla="*/ 87205 w 2209259"/>
                      <a:gd name="connsiteY10" fmla="*/ 523220 h 523220"/>
                      <a:gd name="connsiteX11" fmla="*/ 0 w 2209259"/>
                      <a:gd name="connsiteY11" fmla="*/ 436015 h 523220"/>
                      <a:gd name="connsiteX12" fmla="*/ 0 w 2209259"/>
                      <a:gd name="connsiteY12" fmla="*/ 87205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9259" h="523220" fill="none" extrusionOk="0">
                        <a:moveTo>
                          <a:pt x="0" y="87205"/>
                        </a:moveTo>
                        <a:cubicBezTo>
                          <a:pt x="9406" y="38682"/>
                          <a:pt x="45854" y="-9406"/>
                          <a:pt x="87205" y="0"/>
                        </a:cubicBezTo>
                        <a:cubicBezTo>
                          <a:pt x="366979" y="-5717"/>
                          <a:pt x="497804" y="5632"/>
                          <a:pt x="724791" y="0"/>
                        </a:cubicBezTo>
                        <a:cubicBezTo>
                          <a:pt x="951778" y="-5632"/>
                          <a:pt x="1159118" y="3141"/>
                          <a:pt x="1382726" y="0"/>
                        </a:cubicBezTo>
                        <a:cubicBezTo>
                          <a:pt x="1606334" y="-3141"/>
                          <a:pt x="1967435" y="34134"/>
                          <a:pt x="2122054" y="0"/>
                        </a:cubicBezTo>
                        <a:cubicBezTo>
                          <a:pt x="2170376" y="-2514"/>
                          <a:pt x="2209828" y="40423"/>
                          <a:pt x="2209259" y="87205"/>
                        </a:cubicBezTo>
                        <a:cubicBezTo>
                          <a:pt x="2216766" y="204064"/>
                          <a:pt x="2208434" y="309554"/>
                          <a:pt x="2209259" y="436015"/>
                        </a:cubicBezTo>
                        <a:cubicBezTo>
                          <a:pt x="2204910" y="477081"/>
                          <a:pt x="2170957" y="518382"/>
                          <a:pt x="2122054" y="523220"/>
                        </a:cubicBezTo>
                        <a:cubicBezTo>
                          <a:pt x="1949070" y="556651"/>
                          <a:pt x="1755524" y="519459"/>
                          <a:pt x="1423423" y="523220"/>
                        </a:cubicBezTo>
                        <a:cubicBezTo>
                          <a:pt x="1091322" y="526981"/>
                          <a:pt x="943500" y="542199"/>
                          <a:pt x="704443" y="523220"/>
                        </a:cubicBezTo>
                        <a:cubicBezTo>
                          <a:pt x="465386" y="504241"/>
                          <a:pt x="392298" y="504846"/>
                          <a:pt x="87205" y="523220"/>
                        </a:cubicBezTo>
                        <a:cubicBezTo>
                          <a:pt x="32197" y="520564"/>
                          <a:pt x="-3112" y="485300"/>
                          <a:pt x="0" y="436015"/>
                        </a:cubicBezTo>
                        <a:cubicBezTo>
                          <a:pt x="-9526" y="288547"/>
                          <a:pt x="15402" y="240032"/>
                          <a:pt x="0" y="87205"/>
                        </a:cubicBezTo>
                        <a:close/>
                      </a:path>
                      <a:path w="2209259" h="523220" stroke="0" extrusionOk="0">
                        <a:moveTo>
                          <a:pt x="0" y="87205"/>
                        </a:moveTo>
                        <a:cubicBezTo>
                          <a:pt x="-5482" y="33488"/>
                          <a:pt x="38227" y="-8564"/>
                          <a:pt x="87205" y="0"/>
                        </a:cubicBezTo>
                        <a:cubicBezTo>
                          <a:pt x="349265" y="-10037"/>
                          <a:pt x="554075" y="6108"/>
                          <a:pt x="785836" y="0"/>
                        </a:cubicBezTo>
                        <a:cubicBezTo>
                          <a:pt x="1017597" y="-6108"/>
                          <a:pt x="1264654" y="-23989"/>
                          <a:pt x="1443771" y="0"/>
                        </a:cubicBezTo>
                        <a:cubicBezTo>
                          <a:pt x="1622889" y="23989"/>
                          <a:pt x="1821603" y="-16336"/>
                          <a:pt x="2122054" y="0"/>
                        </a:cubicBezTo>
                        <a:cubicBezTo>
                          <a:pt x="2162305" y="-1683"/>
                          <a:pt x="2208020" y="50286"/>
                          <a:pt x="2209259" y="87205"/>
                        </a:cubicBezTo>
                        <a:cubicBezTo>
                          <a:pt x="2199399" y="244954"/>
                          <a:pt x="2215186" y="310795"/>
                          <a:pt x="2209259" y="436015"/>
                        </a:cubicBezTo>
                        <a:cubicBezTo>
                          <a:pt x="2205290" y="485456"/>
                          <a:pt x="2173427" y="520119"/>
                          <a:pt x="2122054" y="523220"/>
                        </a:cubicBezTo>
                        <a:cubicBezTo>
                          <a:pt x="1828237" y="534984"/>
                          <a:pt x="1747758" y="521271"/>
                          <a:pt x="1464119" y="523220"/>
                        </a:cubicBezTo>
                        <a:cubicBezTo>
                          <a:pt x="1180481" y="525169"/>
                          <a:pt x="984548" y="493231"/>
                          <a:pt x="745140" y="523220"/>
                        </a:cubicBezTo>
                        <a:cubicBezTo>
                          <a:pt x="505732" y="553209"/>
                          <a:pt x="255477" y="506264"/>
                          <a:pt x="87205" y="523220"/>
                        </a:cubicBezTo>
                        <a:cubicBezTo>
                          <a:pt x="40143" y="522557"/>
                          <a:pt x="4002" y="491794"/>
                          <a:pt x="0" y="436015"/>
                        </a:cubicBezTo>
                        <a:cubicBezTo>
                          <a:pt x="-11066" y="293690"/>
                          <a:pt x="16370" y="235223"/>
                          <a:pt x="0" y="8720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Calibri"/>
              </a:rPr>
              <a:t>Improving transparency</a:t>
            </a:r>
          </a:p>
        </p:txBody>
      </p:sp>
      <p:sp>
        <p:nvSpPr>
          <p:cNvPr id="23" name="Rectangle: Rounded Corners 22">
            <a:extLst>
              <a:ext uri="{FF2B5EF4-FFF2-40B4-BE49-F238E27FC236}">
                <a16:creationId xmlns:a16="http://schemas.microsoft.com/office/drawing/2014/main" id="{D9020764-3887-40FA-8312-676B8B9209A5}"/>
              </a:ext>
            </a:extLst>
          </p:cNvPr>
          <p:cNvSpPr/>
          <p:nvPr/>
        </p:nvSpPr>
        <p:spPr>
          <a:xfrm>
            <a:off x="9641696" y="2754858"/>
            <a:ext cx="2239022" cy="523220"/>
          </a:xfrm>
          <a:prstGeom prst="roundRect">
            <a:avLst/>
          </a:prstGeom>
          <a:solidFill>
            <a:schemeClr val="accent1"/>
          </a:solidFill>
          <a:ln w="19050">
            <a:solidFill>
              <a:schemeClr val="accent1"/>
            </a:solidFill>
            <a:extLst>
              <a:ext uri="{C807C97D-BFC1-408E-A445-0C87EB9F89A2}">
                <ask:lineSketchStyleProps xmlns:ask="http://schemas.microsoft.com/office/drawing/2018/sketchyshapes" sd="3818829315">
                  <a:custGeom>
                    <a:avLst/>
                    <a:gdLst>
                      <a:gd name="connsiteX0" fmla="*/ 0 w 2239022"/>
                      <a:gd name="connsiteY0" fmla="*/ 87205 h 523220"/>
                      <a:gd name="connsiteX1" fmla="*/ 87205 w 2239022"/>
                      <a:gd name="connsiteY1" fmla="*/ 0 h 523220"/>
                      <a:gd name="connsiteX2" fmla="*/ 734117 w 2239022"/>
                      <a:gd name="connsiteY2" fmla="*/ 0 h 523220"/>
                      <a:gd name="connsiteX3" fmla="*/ 1401675 w 2239022"/>
                      <a:gd name="connsiteY3" fmla="*/ 0 h 523220"/>
                      <a:gd name="connsiteX4" fmla="*/ 2151817 w 2239022"/>
                      <a:gd name="connsiteY4" fmla="*/ 0 h 523220"/>
                      <a:gd name="connsiteX5" fmla="*/ 2239022 w 2239022"/>
                      <a:gd name="connsiteY5" fmla="*/ 87205 h 523220"/>
                      <a:gd name="connsiteX6" fmla="*/ 2239022 w 2239022"/>
                      <a:gd name="connsiteY6" fmla="*/ 436015 h 523220"/>
                      <a:gd name="connsiteX7" fmla="*/ 2151817 w 2239022"/>
                      <a:gd name="connsiteY7" fmla="*/ 523220 h 523220"/>
                      <a:gd name="connsiteX8" fmla="*/ 1442967 w 2239022"/>
                      <a:gd name="connsiteY8" fmla="*/ 523220 h 523220"/>
                      <a:gd name="connsiteX9" fmla="*/ 713471 w 2239022"/>
                      <a:gd name="connsiteY9" fmla="*/ 523220 h 523220"/>
                      <a:gd name="connsiteX10" fmla="*/ 87205 w 2239022"/>
                      <a:gd name="connsiteY10" fmla="*/ 523220 h 523220"/>
                      <a:gd name="connsiteX11" fmla="*/ 0 w 2239022"/>
                      <a:gd name="connsiteY11" fmla="*/ 436015 h 523220"/>
                      <a:gd name="connsiteX12" fmla="*/ 0 w 2239022"/>
                      <a:gd name="connsiteY12" fmla="*/ 87205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9022" h="523220" fill="none" extrusionOk="0">
                        <a:moveTo>
                          <a:pt x="0" y="87205"/>
                        </a:moveTo>
                        <a:cubicBezTo>
                          <a:pt x="9406" y="38682"/>
                          <a:pt x="45854" y="-9406"/>
                          <a:pt x="87205" y="0"/>
                        </a:cubicBezTo>
                        <a:cubicBezTo>
                          <a:pt x="371589" y="-23160"/>
                          <a:pt x="496175" y="-17869"/>
                          <a:pt x="734117" y="0"/>
                        </a:cubicBezTo>
                        <a:cubicBezTo>
                          <a:pt x="972059" y="17869"/>
                          <a:pt x="1092674" y="-8496"/>
                          <a:pt x="1401675" y="0"/>
                        </a:cubicBezTo>
                        <a:cubicBezTo>
                          <a:pt x="1710676" y="8496"/>
                          <a:pt x="1853740" y="-18865"/>
                          <a:pt x="2151817" y="0"/>
                        </a:cubicBezTo>
                        <a:cubicBezTo>
                          <a:pt x="2200139" y="-2514"/>
                          <a:pt x="2239591" y="40423"/>
                          <a:pt x="2239022" y="87205"/>
                        </a:cubicBezTo>
                        <a:cubicBezTo>
                          <a:pt x="2246529" y="204064"/>
                          <a:pt x="2238197" y="309554"/>
                          <a:pt x="2239022" y="436015"/>
                        </a:cubicBezTo>
                        <a:cubicBezTo>
                          <a:pt x="2234673" y="477081"/>
                          <a:pt x="2200720" y="518382"/>
                          <a:pt x="2151817" y="523220"/>
                        </a:cubicBezTo>
                        <a:cubicBezTo>
                          <a:pt x="1892708" y="537260"/>
                          <a:pt x="1759364" y="506832"/>
                          <a:pt x="1442967" y="523220"/>
                        </a:cubicBezTo>
                        <a:cubicBezTo>
                          <a:pt x="1126570" y="539609"/>
                          <a:pt x="995276" y="517742"/>
                          <a:pt x="713471" y="523220"/>
                        </a:cubicBezTo>
                        <a:cubicBezTo>
                          <a:pt x="431666" y="528698"/>
                          <a:pt x="310133" y="504776"/>
                          <a:pt x="87205" y="523220"/>
                        </a:cubicBezTo>
                        <a:cubicBezTo>
                          <a:pt x="32197" y="520564"/>
                          <a:pt x="-3112" y="485300"/>
                          <a:pt x="0" y="436015"/>
                        </a:cubicBezTo>
                        <a:cubicBezTo>
                          <a:pt x="-9526" y="288547"/>
                          <a:pt x="15402" y="240032"/>
                          <a:pt x="0" y="87205"/>
                        </a:cubicBezTo>
                        <a:close/>
                      </a:path>
                      <a:path w="2239022" h="523220" stroke="0" extrusionOk="0">
                        <a:moveTo>
                          <a:pt x="0" y="87205"/>
                        </a:moveTo>
                        <a:cubicBezTo>
                          <a:pt x="-5482" y="33488"/>
                          <a:pt x="38227" y="-8564"/>
                          <a:pt x="87205" y="0"/>
                        </a:cubicBezTo>
                        <a:cubicBezTo>
                          <a:pt x="380551" y="21054"/>
                          <a:pt x="469810" y="26373"/>
                          <a:pt x="796055" y="0"/>
                        </a:cubicBezTo>
                        <a:cubicBezTo>
                          <a:pt x="1122300" y="-26373"/>
                          <a:pt x="1138311" y="-3996"/>
                          <a:pt x="1463613" y="0"/>
                        </a:cubicBezTo>
                        <a:cubicBezTo>
                          <a:pt x="1788915" y="3996"/>
                          <a:pt x="1942799" y="-27700"/>
                          <a:pt x="2151817" y="0"/>
                        </a:cubicBezTo>
                        <a:cubicBezTo>
                          <a:pt x="2192068" y="-1683"/>
                          <a:pt x="2237783" y="50286"/>
                          <a:pt x="2239022" y="87205"/>
                        </a:cubicBezTo>
                        <a:cubicBezTo>
                          <a:pt x="2229162" y="244954"/>
                          <a:pt x="2244949" y="310795"/>
                          <a:pt x="2239022" y="436015"/>
                        </a:cubicBezTo>
                        <a:cubicBezTo>
                          <a:pt x="2235053" y="485456"/>
                          <a:pt x="2203190" y="520119"/>
                          <a:pt x="2151817" y="523220"/>
                        </a:cubicBezTo>
                        <a:cubicBezTo>
                          <a:pt x="1858958" y="516074"/>
                          <a:pt x="1792668" y="493685"/>
                          <a:pt x="1484259" y="523220"/>
                        </a:cubicBezTo>
                        <a:cubicBezTo>
                          <a:pt x="1175850" y="552755"/>
                          <a:pt x="970988" y="505631"/>
                          <a:pt x="754763" y="523220"/>
                        </a:cubicBezTo>
                        <a:cubicBezTo>
                          <a:pt x="538538" y="540809"/>
                          <a:pt x="311591" y="538786"/>
                          <a:pt x="87205" y="523220"/>
                        </a:cubicBezTo>
                        <a:cubicBezTo>
                          <a:pt x="40143" y="522557"/>
                          <a:pt x="4002" y="491794"/>
                          <a:pt x="0" y="436015"/>
                        </a:cubicBezTo>
                        <a:cubicBezTo>
                          <a:pt x="-11066" y="293690"/>
                          <a:pt x="16370" y="235223"/>
                          <a:pt x="0" y="8720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Calibri"/>
              </a:rPr>
              <a:t>Improving outcomes and experience </a:t>
            </a:r>
          </a:p>
        </p:txBody>
      </p:sp>
    </p:spTree>
    <p:extLst>
      <p:ext uri="{BB962C8B-B14F-4D97-AF65-F5344CB8AC3E}">
        <p14:creationId xmlns:p14="http://schemas.microsoft.com/office/powerpoint/2010/main" val="4028993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a:extLst>
              <a:ext uri="{FF2B5EF4-FFF2-40B4-BE49-F238E27FC236}">
                <a16:creationId xmlns:a16="http://schemas.microsoft.com/office/drawing/2014/main" id="{8AD446DB-F193-4C98-B396-38DF74A957F4}"/>
              </a:ext>
            </a:extLst>
          </p:cNvPr>
          <p:cNvSpPr txBox="1">
            <a:spLocks/>
          </p:cNvSpPr>
          <p:nvPr/>
        </p:nvSpPr>
        <p:spPr>
          <a:xfrm>
            <a:off x="266330" y="128955"/>
            <a:ext cx="10475650" cy="803606"/>
          </a:xfrm>
          <a:prstGeom prst="rect">
            <a:avLst/>
          </a:prstGeom>
        </p:spPr>
        <p:txBody>
          <a:bodyPr/>
          <a:lstStyle>
            <a:lvl1pPr algn="l" defTabSz="914400" rtl="0" eaLnBrk="1" latinLnBrk="0" hangingPunct="1">
              <a:lnSpc>
                <a:spcPct val="90000"/>
              </a:lnSpc>
              <a:spcBef>
                <a:spcPct val="0"/>
              </a:spcBef>
              <a:buNone/>
              <a:defRPr sz="3200" b="0" kern="1200">
                <a:solidFill>
                  <a:srgbClr val="005EB8"/>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a:ln>
                  <a:noFill/>
                </a:ln>
                <a:solidFill>
                  <a:srgbClr val="005EB8"/>
                </a:solidFill>
                <a:effectLst/>
                <a:uLnTx/>
                <a:uFillTx/>
                <a:latin typeface="Arial" panose="020B0604020202020204" pitchFamily="34" charset="0"/>
                <a:ea typeface="+mj-ea"/>
                <a:cs typeface="Arial" panose="020B0604020202020204" pitchFamily="34" charset="0"/>
              </a:rPr>
              <a:t>Overview of CYP MH outcomes data in the MHSDS, within the various dashboards on FutureNHS Collaboration platform</a:t>
            </a:r>
          </a:p>
        </p:txBody>
      </p:sp>
      <p:graphicFrame>
        <p:nvGraphicFramePr>
          <p:cNvPr id="12" name="Content Placeholder 5">
            <a:extLst>
              <a:ext uri="{FF2B5EF4-FFF2-40B4-BE49-F238E27FC236}">
                <a16:creationId xmlns:a16="http://schemas.microsoft.com/office/drawing/2014/main" id="{57B1532F-208E-47B2-99FD-289D0BB1D57E}"/>
              </a:ext>
            </a:extLst>
          </p:cNvPr>
          <p:cNvGraphicFramePr>
            <a:graphicFrameLocks noGrp="1"/>
          </p:cNvGraphicFramePr>
          <p:nvPr>
            <p:ph sz="quarter" idx="10"/>
            <p:extLst>
              <p:ext uri="{D42A27DB-BD31-4B8C-83A1-F6EECF244321}">
                <p14:modId xmlns:p14="http://schemas.microsoft.com/office/powerpoint/2010/main" val="1961469662"/>
              </p:ext>
            </p:extLst>
          </p:nvPr>
        </p:nvGraphicFramePr>
        <p:xfrm>
          <a:off x="392020" y="1025696"/>
          <a:ext cx="11441913" cy="4581455"/>
        </p:xfrm>
        <a:graphic>
          <a:graphicData uri="http://schemas.openxmlformats.org/drawingml/2006/table">
            <a:tbl>
              <a:tblPr firstCol="1">
                <a:tableStyleId>{BC89EF96-8CEA-46FF-86C4-4CE0E7609802}</a:tableStyleId>
              </a:tblPr>
              <a:tblGrid>
                <a:gridCol w="2369614">
                  <a:extLst>
                    <a:ext uri="{9D8B030D-6E8A-4147-A177-3AD203B41FA5}">
                      <a16:colId xmlns:a16="http://schemas.microsoft.com/office/drawing/2014/main" val="36721128"/>
                    </a:ext>
                  </a:extLst>
                </a:gridCol>
                <a:gridCol w="4491422">
                  <a:extLst>
                    <a:ext uri="{9D8B030D-6E8A-4147-A177-3AD203B41FA5}">
                      <a16:colId xmlns:a16="http://schemas.microsoft.com/office/drawing/2014/main" val="2553203786"/>
                    </a:ext>
                  </a:extLst>
                </a:gridCol>
                <a:gridCol w="4580877">
                  <a:extLst>
                    <a:ext uri="{9D8B030D-6E8A-4147-A177-3AD203B41FA5}">
                      <a16:colId xmlns:a16="http://schemas.microsoft.com/office/drawing/2014/main" val="4077860958"/>
                    </a:ext>
                  </a:extLst>
                </a:gridCol>
              </a:tblGrid>
              <a:tr h="268369">
                <a:tc>
                  <a:txBody>
                    <a:bodyPr/>
                    <a:lstStyle/>
                    <a:p>
                      <a:pPr algn="ctr"/>
                      <a:endParaRPr lang="en-GB" sz="1100">
                        <a:latin typeface="Arial" panose="020B0604020202020204" pitchFamily="34" charset="0"/>
                        <a:cs typeface="Arial" panose="020B0604020202020204" pitchFamily="34" charset="0"/>
                      </a:endParaRPr>
                    </a:p>
                  </a:txBody>
                  <a:tcPr marL="84123" marR="84123" anchor="ctr">
                    <a:solidFill>
                      <a:schemeClr val="accent1">
                        <a:lumMod val="40000"/>
                        <a:lumOff val="60000"/>
                      </a:schemeClr>
                    </a:solidFill>
                  </a:tcPr>
                </a:tc>
                <a:tc>
                  <a:txBody>
                    <a:bodyPr/>
                    <a:lstStyle/>
                    <a:p>
                      <a:pPr marL="0" indent="0" algn="ctr">
                        <a:buFont typeface="Arial" panose="020B0604020202020204" pitchFamily="34" charset="0"/>
                        <a:buNone/>
                      </a:pPr>
                      <a:r>
                        <a:rPr lang="en-GB" sz="1100" b="1" i="0">
                          <a:solidFill>
                            <a:schemeClr val="tx1"/>
                          </a:solidFill>
                          <a:latin typeface="Arial"/>
                          <a:cs typeface="Arial"/>
                        </a:rPr>
                        <a:t>Ambition</a:t>
                      </a:r>
                    </a:p>
                  </a:txBody>
                  <a:tcPr marL="84123" marR="84123" anchor="ctr">
                    <a:solidFill>
                      <a:schemeClr val="accent1">
                        <a:lumMod val="40000"/>
                        <a:lumOff val="60000"/>
                      </a:schemeClr>
                    </a:solidFill>
                  </a:tcPr>
                </a:tc>
                <a:tc>
                  <a:txBody>
                    <a:bodyPr/>
                    <a:lstStyle/>
                    <a:p>
                      <a:pPr marL="0" indent="0" algn="ctr">
                        <a:buFont typeface="Arial" panose="020B0604020202020204" pitchFamily="34" charset="0"/>
                        <a:buNone/>
                      </a:pPr>
                      <a:r>
                        <a:rPr lang="en-GB" sz="1100" b="1" i="0">
                          <a:solidFill>
                            <a:schemeClr val="tx1"/>
                          </a:solidFill>
                          <a:latin typeface="Arial"/>
                          <a:cs typeface="Arial"/>
                        </a:rPr>
                        <a:t>Latest data – National </a:t>
                      </a:r>
                      <a:endParaRPr lang="en-GB" sz="1100" b="1" i="0">
                        <a:solidFill>
                          <a:schemeClr val="tx1"/>
                        </a:solidFill>
                        <a:latin typeface="Arial" panose="020B0604020202020204" pitchFamily="34" charset="0"/>
                        <a:cs typeface="Arial" panose="020B0604020202020204" pitchFamily="34" charset="0"/>
                      </a:endParaRPr>
                    </a:p>
                  </a:txBody>
                  <a:tcPr marL="84123" marR="84123" anchor="ctr">
                    <a:solidFill>
                      <a:schemeClr val="accent1">
                        <a:lumMod val="40000"/>
                        <a:lumOff val="60000"/>
                      </a:schemeClr>
                    </a:solidFill>
                  </a:tcPr>
                </a:tc>
                <a:extLst>
                  <a:ext uri="{0D108BD9-81ED-4DB2-BD59-A6C34878D82A}">
                    <a16:rowId xmlns:a16="http://schemas.microsoft.com/office/drawing/2014/main" val="599939886"/>
                  </a:ext>
                </a:extLst>
              </a:tr>
              <a:tr h="1322683">
                <a:tc>
                  <a:txBody>
                    <a:bodyPr/>
                    <a:lstStyle/>
                    <a:p>
                      <a:pPr algn="ctr"/>
                      <a:r>
                        <a:rPr lang="en-GB" sz="1100" i="0">
                          <a:latin typeface="Arial"/>
                          <a:cs typeface="Arial"/>
                        </a:rPr>
                        <a:t>CYP MH Outcomes Metric</a:t>
                      </a:r>
                    </a:p>
                    <a:p>
                      <a:pPr algn="ctr"/>
                      <a:r>
                        <a:rPr lang="en-GB" sz="1100" b="0" i="0">
                          <a:latin typeface="Arial"/>
                          <a:cs typeface="Arial"/>
                        </a:rPr>
                        <a:t>(CYP only)</a:t>
                      </a:r>
                    </a:p>
                    <a:p>
                      <a:pPr algn="ctr"/>
                      <a:endParaRPr lang="en-GB" sz="1100" b="0" i="1">
                        <a:latin typeface="Arial" panose="020B0604020202020204" pitchFamily="34" charset="0"/>
                        <a:cs typeface="Arial" panose="020B0604020202020204" pitchFamily="34" charset="0"/>
                      </a:endParaRPr>
                    </a:p>
                    <a:p>
                      <a:pPr algn="ctr"/>
                      <a:r>
                        <a:rPr lang="en-GB" sz="1100" b="0" i="1">
                          <a:latin typeface="Arial"/>
                          <a:cs typeface="Arial"/>
                        </a:rPr>
                        <a:t>Source: </a:t>
                      </a:r>
                      <a:r>
                        <a:rPr lang="en-GB" sz="1100" b="0" i="1">
                          <a:latin typeface="Arial"/>
                          <a:cs typeface="Arial"/>
                          <a:hlinkClick r:id="rId3"/>
                        </a:rPr>
                        <a:t>Dashboard report - Mental Health Outcomes - FutureNHS Collaboration Platform</a:t>
                      </a:r>
                      <a:endParaRPr lang="en-GB" sz="1100" b="0" i="1">
                        <a:latin typeface="Arial"/>
                        <a:cs typeface="Arial"/>
                      </a:endParaRPr>
                    </a:p>
                  </a:txBody>
                  <a:tcPr marL="84123" marR="84123" anchor="ctr">
                    <a:solidFill>
                      <a:schemeClr val="accent1">
                        <a:lumMod val="40000"/>
                        <a:lumOff val="60000"/>
                      </a:schemeClr>
                    </a:solidFill>
                  </a:tcPr>
                </a:tc>
                <a:tc>
                  <a:txBody>
                    <a:bodyPr/>
                    <a:lstStyle/>
                    <a:p>
                      <a:pPr marL="0" indent="0">
                        <a:buFont typeface="Arial" panose="020B0604020202020204" pitchFamily="34" charset="0"/>
                        <a:buNone/>
                      </a:pPr>
                      <a:r>
                        <a:rPr lang="en-GB" sz="1100" i="0">
                          <a:solidFill>
                            <a:schemeClr val="tx1"/>
                          </a:solidFill>
                          <a:latin typeface="Arial"/>
                          <a:cs typeface="Arial"/>
                        </a:rPr>
                        <a:t>To be able to measure how many &lt;18s discharged after at least 2 contacts from a CYP MH service show measurable improvement.</a:t>
                      </a:r>
                    </a:p>
                    <a:p>
                      <a:pPr marL="0" indent="0">
                        <a:buFont typeface="Arial" panose="020B0604020202020204" pitchFamily="34" charset="0"/>
                        <a:buNone/>
                      </a:pPr>
                      <a:endParaRPr lang="en-GB" sz="1100" i="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100" b="1" i="0">
                          <a:solidFill>
                            <a:schemeClr val="tx1"/>
                          </a:solidFill>
                          <a:latin typeface="Arial"/>
                          <a:cs typeface="Arial"/>
                        </a:rPr>
                        <a:t>Note</a:t>
                      </a:r>
                      <a:r>
                        <a:rPr lang="en-GB" sz="1100" b="1" i="0" baseline="30000">
                          <a:solidFill>
                            <a:schemeClr val="tx1"/>
                          </a:solidFill>
                          <a:latin typeface="Arial"/>
                          <a:cs typeface="Arial"/>
                        </a:rPr>
                        <a:t>*1</a:t>
                      </a:r>
                      <a:r>
                        <a:rPr lang="en-GB" sz="1100" i="0">
                          <a:solidFill>
                            <a:schemeClr val="tx1"/>
                          </a:solidFill>
                          <a:latin typeface="Arial"/>
                          <a:cs typeface="Arial"/>
                        </a:rPr>
                        <a:t>:All the Outcome measures listed in the CYP MH Outcomes Technical Guidance count towards the metric.</a:t>
                      </a:r>
                    </a:p>
                  </a:txBody>
                  <a:tcPr marL="84123" marR="84123" anchor="ctr"/>
                </a:tc>
                <a:tc>
                  <a:txBody>
                    <a:bodyPr/>
                    <a:lstStyle/>
                    <a:p>
                      <a:pPr marL="0" indent="0" algn="ctr" rtl="0" eaLnBrk="1" latinLnBrk="0" hangingPunct="1">
                        <a:buFont typeface="Arial" panose="020B0604020202020204" pitchFamily="34" charset="0"/>
                        <a:buNone/>
                      </a:pPr>
                      <a:r>
                        <a:rPr lang="en-GB" sz="1100" i="0" kern="1200">
                          <a:solidFill>
                            <a:schemeClr val="tx1"/>
                          </a:solidFill>
                          <a:latin typeface="Arial"/>
                          <a:ea typeface="+mn-ea"/>
                          <a:cs typeface="Arial"/>
                        </a:rPr>
                        <a:t>Jul 22: </a:t>
                      </a:r>
                      <a:r>
                        <a:rPr lang="en-GB" sz="1100" b="1" i="0" kern="1200">
                          <a:solidFill>
                            <a:schemeClr val="tx1"/>
                          </a:solidFill>
                          <a:latin typeface="Arial"/>
                          <a:ea typeface="+mn-ea"/>
                          <a:cs typeface="Arial"/>
                        </a:rPr>
                        <a:t>18% </a:t>
                      </a:r>
                      <a:r>
                        <a:rPr lang="en-GB" sz="1100" i="0" kern="1200">
                          <a:solidFill>
                            <a:schemeClr val="tx1"/>
                          </a:solidFill>
                          <a:latin typeface="Arial"/>
                          <a:ea typeface="+mn-ea"/>
                          <a:cs typeface="Arial"/>
                        </a:rPr>
                        <a:t>of closed CYP referrals, with 2+ contacts (n=1,089,075) and an assessment (n=197,590) </a:t>
                      </a:r>
                      <a:r>
                        <a:rPr lang="en-GB" sz="1100" b="0" i="0" baseline="30000">
                          <a:solidFill>
                            <a:schemeClr val="tx1"/>
                          </a:solidFill>
                          <a:latin typeface="Arial"/>
                          <a:cs typeface="Arial"/>
                        </a:rPr>
                        <a:t>*1</a:t>
                      </a:r>
                      <a:r>
                        <a:rPr lang="en-GB" sz="1100" i="0" kern="1200" baseline="30000">
                          <a:solidFill>
                            <a:schemeClr val="tx1"/>
                          </a:solidFill>
                          <a:latin typeface="Arial"/>
                          <a:ea typeface="+mn-ea"/>
                          <a:cs typeface="Arial"/>
                        </a:rPr>
                        <a:t> </a:t>
                      </a:r>
                    </a:p>
                    <a:p>
                      <a:pPr marL="0" indent="0" algn="ctr" defTabSz="914400" rtl="0" eaLnBrk="1" latinLnBrk="0" hangingPunct="1">
                        <a:buFont typeface="Arial" panose="020B0604020202020204" pitchFamily="34" charset="0"/>
                        <a:buNone/>
                      </a:pPr>
                      <a:endParaRPr lang="en-GB" sz="1100" i="0" kern="1200">
                        <a:solidFill>
                          <a:schemeClr val="tx1"/>
                        </a:solidFill>
                        <a:latin typeface="Arial" panose="020B0604020202020204" pitchFamily="34" charset="0"/>
                        <a:ea typeface="+mn-ea"/>
                        <a:cs typeface="Arial" panose="020B0604020202020204" pitchFamily="34" charset="0"/>
                      </a:endParaRPr>
                    </a:p>
                    <a:p>
                      <a:pPr marL="0" indent="0" algn="ctr" rtl="0" eaLnBrk="1" latinLnBrk="0" hangingPunct="1">
                        <a:buFont typeface="Arial" panose="020B0604020202020204" pitchFamily="34" charset="0"/>
                        <a:buNone/>
                      </a:pPr>
                      <a:r>
                        <a:rPr lang="en-GB" sz="1100" i="0" kern="1200">
                          <a:solidFill>
                            <a:schemeClr val="tx1"/>
                          </a:solidFill>
                          <a:latin typeface="Arial"/>
                          <a:ea typeface="+mn-ea"/>
                          <a:cs typeface="Arial"/>
                        </a:rPr>
                        <a:t>Of those 18</a:t>
                      </a:r>
                      <a:r>
                        <a:rPr lang="en-GB" sz="1100" b="1" i="0" kern="1200">
                          <a:solidFill>
                            <a:schemeClr val="tx1"/>
                          </a:solidFill>
                          <a:latin typeface="Arial"/>
                          <a:ea typeface="+mn-ea"/>
                          <a:cs typeface="Arial"/>
                        </a:rPr>
                        <a:t>%, 52% </a:t>
                      </a:r>
                      <a:r>
                        <a:rPr lang="en-GB" sz="1100" b="0" i="0" kern="1200">
                          <a:solidFill>
                            <a:schemeClr val="tx1"/>
                          </a:solidFill>
                          <a:latin typeface="Arial"/>
                          <a:ea typeface="+mn-ea"/>
                          <a:cs typeface="Arial"/>
                        </a:rPr>
                        <a:t>(n=103,060)</a:t>
                      </a:r>
                      <a:r>
                        <a:rPr lang="en-GB" sz="1100" b="1" i="0" kern="1200">
                          <a:solidFill>
                            <a:schemeClr val="tx1"/>
                          </a:solidFill>
                          <a:latin typeface="Arial"/>
                          <a:ea typeface="+mn-ea"/>
                          <a:cs typeface="Arial"/>
                        </a:rPr>
                        <a:t> </a:t>
                      </a:r>
                      <a:r>
                        <a:rPr lang="en-GB" sz="1100" i="0" kern="1200">
                          <a:solidFill>
                            <a:schemeClr val="tx1"/>
                          </a:solidFill>
                          <a:latin typeface="Arial"/>
                          <a:ea typeface="+mn-ea"/>
                          <a:cs typeface="Arial"/>
                        </a:rPr>
                        <a:t>have a paired score. </a:t>
                      </a:r>
                    </a:p>
                    <a:p>
                      <a:pPr marL="0" indent="0" algn="ctr" rtl="0" eaLnBrk="1" latinLnBrk="0" hangingPunct="1">
                        <a:buFont typeface="Arial" panose="020B0604020202020204" pitchFamily="34" charset="0"/>
                        <a:buNone/>
                      </a:pPr>
                      <a:endParaRPr lang="en-GB" sz="1100" i="0" kern="1200">
                        <a:solidFill>
                          <a:schemeClr val="tx1"/>
                        </a:solidFill>
                        <a:latin typeface="Arial" panose="020B0604020202020204" pitchFamily="34" charset="0"/>
                        <a:ea typeface="+mn-ea"/>
                        <a:cs typeface="Arial" panose="020B0604020202020204" pitchFamily="34" charset="0"/>
                      </a:endParaRPr>
                    </a:p>
                    <a:p>
                      <a:pPr marL="0" indent="0" algn="ctr" defTabSz="914400" rtl="0" eaLnBrk="1" latinLnBrk="0" hangingPunct="1">
                        <a:buFont typeface="Arial" panose="020B0604020202020204" pitchFamily="34" charset="0"/>
                        <a:buNone/>
                      </a:pPr>
                      <a:r>
                        <a:rPr lang="en-GB" sz="1100" b="1" i="0" kern="1200">
                          <a:solidFill>
                            <a:schemeClr val="tx1"/>
                          </a:solidFill>
                          <a:latin typeface="Arial"/>
                          <a:ea typeface="+mn-ea"/>
                          <a:cs typeface="Arial"/>
                        </a:rPr>
                        <a:t>Of those paired scores, 35% </a:t>
                      </a:r>
                      <a:r>
                        <a:rPr lang="en-GB" sz="1100" b="0" i="0" kern="1200">
                          <a:solidFill>
                            <a:schemeClr val="tx1"/>
                          </a:solidFill>
                          <a:latin typeface="Arial"/>
                          <a:ea typeface="+mn-ea"/>
                          <a:cs typeface="Arial"/>
                        </a:rPr>
                        <a:t>(n=36,075) </a:t>
                      </a:r>
                      <a:r>
                        <a:rPr lang="en-GB" sz="1100" b="1" i="0" kern="1200">
                          <a:solidFill>
                            <a:schemeClr val="tx1"/>
                          </a:solidFill>
                          <a:latin typeface="Arial"/>
                          <a:ea typeface="+mn-ea"/>
                          <a:cs typeface="Arial"/>
                        </a:rPr>
                        <a:t>have measurably improved. </a:t>
                      </a:r>
                    </a:p>
                  </a:txBody>
                  <a:tcPr marL="84123" marR="84123" anchor="ctr"/>
                </a:tc>
                <a:extLst>
                  <a:ext uri="{0D108BD9-81ED-4DB2-BD59-A6C34878D82A}">
                    <a16:rowId xmlns:a16="http://schemas.microsoft.com/office/drawing/2014/main" val="3911190854"/>
                  </a:ext>
                </a:extLst>
              </a:tr>
              <a:tr h="1341844">
                <a:tc>
                  <a:txBody>
                    <a:bodyPr/>
                    <a:lstStyle/>
                    <a:p>
                      <a:pPr algn="ctr"/>
                      <a:r>
                        <a:rPr lang="en-GB" sz="1100">
                          <a:latin typeface="Arial"/>
                          <a:cs typeface="Arial"/>
                        </a:rPr>
                        <a:t>Data Quality KPI </a:t>
                      </a:r>
                      <a:r>
                        <a:rPr lang="en-GB" sz="1100" b="0">
                          <a:latin typeface="Arial"/>
                          <a:cs typeface="Arial"/>
                        </a:rPr>
                        <a:t>(across CYP, PMH and CMH)</a:t>
                      </a:r>
                    </a:p>
                    <a:p>
                      <a:pPr algn="ctr"/>
                      <a:endParaRPr lang="en-GB" sz="1100" b="0" i="1">
                        <a:latin typeface="Arial" panose="020B0604020202020204" pitchFamily="34" charset="0"/>
                        <a:cs typeface="Arial" panose="020B0604020202020204" pitchFamily="34" charset="0"/>
                      </a:endParaRPr>
                    </a:p>
                    <a:p>
                      <a:pPr algn="ctr"/>
                      <a:r>
                        <a:rPr lang="en-GB" sz="1100" b="0" i="1">
                          <a:latin typeface="Arial"/>
                          <a:cs typeface="Arial"/>
                        </a:rPr>
                        <a:t>Source: </a:t>
                      </a:r>
                      <a:r>
                        <a:rPr lang="en-GB" sz="1100" b="0" i="1">
                          <a:latin typeface="Arial"/>
                          <a:cs typeface="Arial"/>
                          <a:hlinkClick r:id="rId4"/>
                        </a:rPr>
                        <a:t>MHSDS Data Quality Dashboard - Improving Mental Health Data Quality - FutureNHS Collaboration Platform</a:t>
                      </a:r>
                      <a:endParaRPr lang="en-GB" sz="1100" b="0" i="1">
                        <a:latin typeface="Arial"/>
                        <a:cs typeface="Arial"/>
                      </a:endParaRPr>
                    </a:p>
                  </a:txBody>
                  <a:tcPr marL="84123" marR="84123" anchor="ctr">
                    <a:solidFill>
                      <a:schemeClr val="accent1">
                        <a:lumMod val="40000"/>
                        <a:lumOff val="60000"/>
                      </a:schemeClr>
                    </a:solidFill>
                  </a:tcPr>
                </a:tc>
                <a:tc>
                  <a:txBody>
                    <a:bodyPr/>
                    <a:lstStyle/>
                    <a:p>
                      <a:pPr marL="0" indent="0">
                        <a:buFont typeface="Arial" panose="020B0604020202020204" pitchFamily="34" charset="0"/>
                        <a:buNone/>
                      </a:pPr>
                      <a:r>
                        <a:rPr lang="en-GB" sz="1100" i="0">
                          <a:solidFill>
                            <a:schemeClr val="tx1"/>
                          </a:solidFill>
                          <a:latin typeface="Arial"/>
                          <a:cs typeface="Arial"/>
                        </a:rPr>
                        <a:t>Achieving incremental improvement in reporting outcome paired scores to support routine monitoring of service user outcomes (aligning ambitions with the CQUIN). This is a combined score across CYP, PMH and CMH services. </a:t>
                      </a:r>
                      <a:endParaRPr lang="en-GB" sz="1100" i="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100" i="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100" b="1" i="0">
                          <a:solidFill>
                            <a:schemeClr val="tx1"/>
                          </a:solidFill>
                          <a:latin typeface="Arial"/>
                          <a:cs typeface="Arial"/>
                        </a:rPr>
                        <a:t>Measure:</a:t>
                      </a:r>
                      <a:r>
                        <a:rPr lang="en-GB" sz="1100" i="0">
                          <a:solidFill>
                            <a:schemeClr val="tx1"/>
                          </a:solidFill>
                          <a:latin typeface="Arial"/>
                          <a:cs typeface="Arial"/>
                        </a:rPr>
                        <a:t> % paired scores of all closed referrals with at least two contacts in a financial year.</a:t>
                      </a:r>
                    </a:p>
                  </a:txBody>
                  <a:tcPr marL="84123" marR="841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a:solidFill>
                            <a:schemeClr val="tx1"/>
                          </a:solidFill>
                          <a:latin typeface="Arial"/>
                          <a:cs typeface="Arial"/>
                        </a:rPr>
                        <a:t>Outcomes (40% in 21/22)</a:t>
                      </a:r>
                      <a:endParaRPr lang="en-GB" sz="1100" b="1" i="0" baseline="30000">
                        <a:solidFill>
                          <a:schemeClr val="tx1"/>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a:solidFill>
                            <a:schemeClr val="tx1"/>
                          </a:solidFill>
                          <a:latin typeface="Arial"/>
                          <a:cs typeface="Arial"/>
                        </a:rPr>
                        <a:t>Q1 (Jul 22):</a:t>
                      </a:r>
                      <a:br>
                        <a:rPr lang="en-GB" sz="1100" b="0" i="0">
                          <a:solidFill>
                            <a:srgbClr val="000000"/>
                          </a:solidFill>
                          <a:latin typeface="Arial"/>
                          <a:cs typeface="Arial"/>
                        </a:rPr>
                      </a:br>
                      <a:br>
                        <a:rPr lang="en-GB" sz="1100" b="0" i="0">
                          <a:solidFill>
                            <a:srgbClr val="000000"/>
                          </a:solidFill>
                          <a:latin typeface="Arial"/>
                          <a:cs typeface="Arial"/>
                        </a:rPr>
                      </a:br>
                      <a:r>
                        <a:rPr lang="en-GB" sz="1100" b="1" i="0">
                          <a:solidFill>
                            <a:schemeClr val="tx1"/>
                          </a:solidFill>
                          <a:latin typeface="Arial"/>
                          <a:cs typeface="Arial"/>
                        </a:rPr>
                        <a:t>National – 37.0%</a:t>
                      </a:r>
                    </a:p>
                  </a:txBody>
                  <a:tcPr marL="84123" marR="84123" anchor="ctr">
                    <a:noFill/>
                  </a:tcPr>
                </a:tc>
                <a:extLst>
                  <a:ext uri="{0D108BD9-81ED-4DB2-BD59-A6C34878D82A}">
                    <a16:rowId xmlns:a16="http://schemas.microsoft.com/office/drawing/2014/main" val="3968676273"/>
                  </a:ext>
                </a:extLst>
              </a:tr>
              <a:tr h="16485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Arial"/>
                          <a:cs typeface="Arial"/>
                        </a:rPr>
                        <a:t>CQUIN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a:latin typeface="Arial"/>
                          <a:cs typeface="Arial"/>
                        </a:rPr>
                        <a:t>(CYP only indicated)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1">
                          <a:latin typeface="Arial"/>
                          <a:cs typeface="Arial"/>
                        </a:rPr>
                        <a:t>Source: </a:t>
                      </a:r>
                      <a:r>
                        <a:rPr lang="en-GB" sz="1100" b="0" i="1">
                          <a:latin typeface="Arial"/>
                          <a:cs typeface="Arial"/>
                          <a:hlinkClick r:id="rId5"/>
                        </a:rPr>
                        <a:t>22/23 Outcomes reporting - Mental Health CQUIN - FutureNHS Collaboration Platform</a:t>
                      </a:r>
                      <a:endParaRPr lang="en-GB" sz="1100" b="0" i="1">
                        <a:latin typeface="Arial"/>
                        <a:cs typeface="Arial"/>
                      </a:endParaRPr>
                    </a:p>
                  </a:txBody>
                  <a:tcPr marL="84123" marR="84123" anchor="ctr">
                    <a:solidFill>
                      <a:schemeClr val="accent1">
                        <a:lumMod val="40000"/>
                        <a:lumOff val="60000"/>
                      </a:schemeClr>
                    </a:solidFill>
                  </a:tcPr>
                </a:tc>
                <a:tc>
                  <a:txBody>
                    <a:bodyPr/>
                    <a:lstStyle/>
                    <a:p>
                      <a:pPr marL="0" indent="0">
                        <a:buFont typeface="Arial" panose="020B0604020202020204" pitchFamily="34" charset="0"/>
                        <a:buNone/>
                      </a:pPr>
                      <a:r>
                        <a:rPr lang="en-GB" sz="1100" i="0">
                          <a:solidFill>
                            <a:schemeClr val="tx1"/>
                          </a:solidFill>
                          <a:latin typeface="Arial"/>
                          <a:cs typeface="Arial"/>
                        </a:rPr>
                        <a:t>Achieving 40% of children and young people and women in the perinatal period accessing mental health services, having their outcomes measured at least twice.</a:t>
                      </a:r>
                    </a:p>
                    <a:p>
                      <a:pPr marL="0" indent="0">
                        <a:buFont typeface="Arial" panose="020B0604020202020204" pitchFamily="34" charset="0"/>
                        <a:buNone/>
                      </a:pPr>
                      <a:endParaRPr lang="en-GB" sz="1100" i="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100" b="1" i="0">
                          <a:solidFill>
                            <a:schemeClr val="tx1"/>
                          </a:solidFill>
                          <a:latin typeface="Arial"/>
                          <a:cs typeface="Arial"/>
                        </a:rPr>
                        <a:t>Measure:</a:t>
                      </a:r>
                      <a:r>
                        <a:rPr lang="en-GB" sz="1100" i="0">
                          <a:solidFill>
                            <a:schemeClr val="tx1"/>
                          </a:solidFill>
                          <a:latin typeface="Arial"/>
                          <a:cs typeface="Arial"/>
                        </a:rPr>
                        <a:t> % paired scores of all closed referrals with at least two contacts in a financial year for &lt;18s &amp; women in the perinatal period.</a:t>
                      </a:r>
                    </a:p>
                    <a:p>
                      <a:pPr marL="0" indent="0">
                        <a:buFont typeface="Arial" panose="020B0604020202020204" pitchFamily="34" charset="0"/>
                        <a:buNone/>
                      </a:pPr>
                      <a:endParaRPr lang="en-GB" sz="1100" i="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100" i="0">
                          <a:solidFill>
                            <a:schemeClr val="tx1"/>
                          </a:solidFill>
                          <a:latin typeface="Arial"/>
                          <a:cs typeface="Arial"/>
                        </a:rPr>
                        <a:t>For the 22/23 CQUIN, the denominator has been updated to include open referrals that have been opened for at least six months. </a:t>
                      </a:r>
                    </a:p>
                  </a:txBody>
                  <a:tcPr marL="84123" marR="841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a:solidFill>
                            <a:schemeClr val="tx1"/>
                          </a:solidFill>
                          <a:latin typeface="Arial"/>
                          <a:cs typeface="Arial"/>
                        </a:rPr>
                        <a:t>Outcomes (40% target in 21/22 across both CYP, PMH, and CMH)</a:t>
                      </a:r>
                    </a:p>
                    <a:p>
                      <a:pPr marL="0" marR="0" lvl="0" indent="0" algn="ctr" rtl="0" eaLnBrk="1" fontAlgn="auto" latinLnBrk="0" hangingPunct="1">
                        <a:lnSpc>
                          <a:spcPct val="100000"/>
                        </a:lnSpc>
                        <a:spcBef>
                          <a:spcPts val="0"/>
                        </a:spcBef>
                        <a:spcAft>
                          <a:spcPts val="0"/>
                        </a:spcAft>
                        <a:buClrTx/>
                        <a:buSzTx/>
                        <a:buFontTx/>
                        <a:buNone/>
                      </a:pPr>
                      <a:r>
                        <a:rPr lang="en-GB" sz="1100" b="0" i="0">
                          <a:solidFill>
                            <a:schemeClr val="tx1"/>
                          </a:solidFill>
                          <a:latin typeface="Arial"/>
                          <a:cs typeface="Arial"/>
                        </a:rPr>
                        <a:t>Cumulative performance data: April 19 – Jul 22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0" i="0">
                        <a:solidFill>
                          <a:schemeClr val="tx1"/>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0" i="0">
                        <a:solidFill>
                          <a:schemeClr val="tx1"/>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i="0">
                          <a:solidFill>
                            <a:schemeClr val="tx1"/>
                          </a:solidFill>
                          <a:latin typeface="Arial"/>
                          <a:cs typeface="Arial"/>
                        </a:rPr>
                        <a:t>National - 17%</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i="0">
                        <a:solidFill>
                          <a:schemeClr val="tx1"/>
                        </a:solidFill>
                        <a:latin typeface="Arial"/>
                        <a:cs typeface="Arial"/>
                      </a:endParaRPr>
                    </a:p>
                    <a:p>
                      <a:pPr marL="0" indent="0" algn="ctr">
                        <a:buFont typeface="Arial" panose="020B0604020202020204" pitchFamily="34" charset="0"/>
                        <a:buNone/>
                      </a:pPr>
                      <a:r>
                        <a:rPr lang="en-GB" sz="1100" i="0">
                          <a:solidFill>
                            <a:schemeClr val="tx1"/>
                          </a:solidFill>
                          <a:latin typeface="Arial"/>
                          <a:cs typeface="Arial"/>
                        </a:rPr>
                        <a:t>Referrals with two contacts and a paired score: 22,849</a:t>
                      </a:r>
                    </a:p>
                    <a:p>
                      <a:pPr marL="0" indent="0" algn="ctr">
                        <a:buFont typeface="Arial" panose="020B0604020202020204" pitchFamily="34" charset="0"/>
                        <a:buNone/>
                      </a:pPr>
                      <a:r>
                        <a:rPr lang="en-GB" sz="1100" i="0">
                          <a:solidFill>
                            <a:schemeClr val="tx1"/>
                          </a:solidFill>
                          <a:latin typeface="Arial"/>
                          <a:cs typeface="Arial"/>
                        </a:rPr>
                        <a:t>Referrals with two contacts: 131,524</a:t>
                      </a:r>
                      <a:endParaRPr lang="en-GB" sz="1100" b="1" i="0">
                        <a:solidFill>
                          <a:schemeClr val="tx1"/>
                        </a:solidFill>
                        <a:latin typeface="Arial"/>
                        <a:cs typeface="Arial"/>
                      </a:endParaRPr>
                    </a:p>
                  </a:txBody>
                  <a:tcPr marL="84123" marR="84123">
                    <a:noFill/>
                  </a:tcPr>
                </a:tc>
                <a:extLst>
                  <a:ext uri="{0D108BD9-81ED-4DB2-BD59-A6C34878D82A}">
                    <a16:rowId xmlns:a16="http://schemas.microsoft.com/office/drawing/2014/main" val="3430940745"/>
                  </a:ext>
                </a:extLst>
              </a:tr>
            </a:tbl>
          </a:graphicData>
        </a:graphic>
      </p:graphicFrame>
      <p:sp>
        <p:nvSpPr>
          <p:cNvPr id="3" name="Rectangle 2">
            <a:extLst>
              <a:ext uri="{FF2B5EF4-FFF2-40B4-BE49-F238E27FC236}">
                <a16:creationId xmlns:a16="http://schemas.microsoft.com/office/drawing/2014/main" id="{6D15339A-79F7-4CB1-BD36-022E1EDCD76A}"/>
              </a:ext>
            </a:extLst>
          </p:cNvPr>
          <p:cNvSpPr/>
          <p:nvPr/>
        </p:nvSpPr>
        <p:spPr>
          <a:xfrm>
            <a:off x="392020" y="5719377"/>
            <a:ext cx="11441913" cy="646331"/>
          </a:xfrm>
          <a:prstGeom prst="rect">
            <a:avLst/>
          </a:prstGeom>
          <a:solidFill>
            <a:schemeClr val="accent6">
              <a:lumMod val="20000"/>
              <a:lumOff val="80000"/>
            </a:schemeClr>
          </a:solidFill>
        </p:spPr>
        <p:txBody>
          <a:bodyPr wrap="square" lIns="91440" tIns="45720" rIns="91440" bIns="45720" anchor="t">
            <a:spAutoFit/>
          </a:bodyPr>
          <a:lstStyle/>
          <a:p>
            <a:pPr marL="285750" indent="-285750" defTabSz="666734">
              <a:buFont typeface="Arial"/>
              <a:buChar char="•"/>
              <a:defRPr/>
            </a:pPr>
            <a:r>
              <a:rPr lang="en-GB" sz="1200" kern="0">
                <a:latin typeface="Arial"/>
                <a:cs typeface="Arial"/>
              </a:rPr>
              <a:t>High quality and timely data underpins our ability to demonstrate the extent to which we are meeting commitments set out in the Long Term Plan. Whilst focus has been on improving data quality, the core ambition to ensure that more CYP access support from NHS funded service in an equitable way. </a:t>
            </a:r>
          </a:p>
          <a:p>
            <a:pPr marL="285750" indent="-285750" defTabSz="666734">
              <a:buFont typeface="Arial"/>
              <a:buChar char="•"/>
              <a:defRPr/>
            </a:pPr>
            <a:r>
              <a:rPr lang="en-GB" sz="1200" kern="0">
                <a:latin typeface="Arial"/>
                <a:cs typeface="Arial"/>
              </a:rPr>
              <a:t>Capturing best practice and case studies help us to fully understand the data we're seeing in the MHSDS and  how outcomes are being used in a meaningful way. </a:t>
            </a:r>
          </a:p>
        </p:txBody>
      </p:sp>
    </p:spTree>
    <p:extLst>
      <p:ext uri="{BB962C8B-B14F-4D97-AF65-F5344CB8AC3E}">
        <p14:creationId xmlns:p14="http://schemas.microsoft.com/office/powerpoint/2010/main" val="32511546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7ryc_RQCRKGRyA0RCKfEw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HS_England_Nov15">
  <a:themeElements>
    <a:clrScheme name="NHS England 2014 v2">
      <a:dk1>
        <a:srgbClr val="000000"/>
      </a:dk1>
      <a:lt1>
        <a:srgbClr val="FFFFFF"/>
      </a:lt1>
      <a:dk2>
        <a:srgbClr val="0072C6"/>
      </a:dk2>
      <a:lt2>
        <a:srgbClr val="808080"/>
      </a:lt2>
      <a:accent1>
        <a:srgbClr val="E2E2E2"/>
      </a:accent1>
      <a:accent2>
        <a:srgbClr val="C5DCDF"/>
      </a:accent2>
      <a:accent3>
        <a:srgbClr val="FFFFFF"/>
      </a:accent3>
      <a:accent4>
        <a:srgbClr val="0072C6"/>
      </a:accent4>
      <a:accent5>
        <a:srgbClr val="003893"/>
      </a:accent5>
      <a:accent6>
        <a:srgbClr val="B2C7CA"/>
      </a:accent6>
      <a:hlink>
        <a:srgbClr val="0072C6"/>
      </a:hlink>
      <a:folHlink>
        <a:srgbClr val="9CBDC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B22DC1E8BC6E4E8B57DA957D7DF0A8" ma:contentTypeVersion="56" ma:contentTypeDescription="Create a new document." ma:contentTypeScope="" ma:versionID="e22cfc7b4d26da54def76d6f1888a945">
  <xsd:schema xmlns:xsd="http://www.w3.org/2001/XMLSchema" xmlns:xs="http://www.w3.org/2001/XMLSchema" xmlns:p="http://schemas.microsoft.com/office/2006/metadata/properties" xmlns:ns1="http://schemas.microsoft.com/sharepoint/v3" xmlns:ns2="b4d41b3b-a1ae-4716-bfd0-bd5bf22e0291" xmlns:ns3="9c8eaae8-1391-4d0d-a54d-cad297cbbcb8" xmlns:ns4="cccaf3ac-2de9-44d4-aa31-54302fceb5f7" targetNamespace="http://schemas.microsoft.com/office/2006/metadata/properties" ma:root="true" ma:fieldsID="49a9b08d83c61e6287f0c8243967b4f2" ns1:_="" ns2:_="" ns3:_="" ns4:_="">
    <xsd:import namespace="http://schemas.microsoft.com/sharepoint/v3"/>
    <xsd:import namespace="b4d41b3b-a1ae-4716-bfd0-bd5bf22e0291"/>
    <xsd:import namespace="9c8eaae8-1391-4d0d-a54d-cad297cbbcb8"/>
    <xsd:import namespace="cccaf3ac-2de9-44d4-aa31-54302fceb5f7"/>
    <xsd:element name="properties">
      <xsd:complexType>
        <xsd:sequence>
          <xsd:element name="documentManagement">
            <xsd:complexType>
              <xsd:all>
                <xsd:element ref="ns1:_ip_UnifiedCompliancePolicyProperties" minOccurs="0"/>
                <xsd:element ref="ns1:_ip_UnifiedCompliancePolicyUIAction" minOccurs="0"/>
                <xsd:element ref="ns2:Contact" minOccurs="0"/>
                <xsd:element ref="ns3:SharedWithUsers" minOccurs="0"/>
                <xsd:element ref="ns3:SharedWithDetails" minOccurs="0"/>
                <xsd:element ref="ns1:MediaLengthInSeconds" minOccurs="0"/>
                <xsd:element ref="ns2:Review_x0020_Dat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element name="MediaLengthInSeconds" ma:index="1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d41b3b-a1ae-4716-bfd0-bd5bf22e0291" elementFormDefault="qualified">
    <xsd:import namespace="http://schemas.microsoft.com/office/2006/documentManagement/types"/>
    <xsd:import namespace="http://schemas.microsoft.com/office/infopath/2007/PartnerControls"/>
    <xsd:element name="Contact" ma:index="10" nillable="true" ma:displayName="Contact" ma:internalName="Contact">
      <xsd:simpleType>
        <xsd:restriction base="dms:Text">
          <xsd:maxLength value="255"/>
        </xsd:restriction>
      </xsd:simpleType>
    </xsd:element>
    <xsd:element name="Review_x0020_Date" ma:index="14" nillable="true" ma:displayName="Review date" ma:indexed="true" ma:internalName="Review_x0020_Dat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8eaae8-1391-4d0d-a54d-cad297cbbcb8"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1d7d862-90c4-479f-9c9e-a83ff5c9712d}" ma:internalName="TaxCatchAll" ma:showField="CatchAllData" ma:web="ebd64cbd-6cf5-435c-bd4a-b8fc9bc14a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Contact xmlns="b4d41b3b-a1ae-4716-bfd0-bd5bf22e0291" xsi:nil="true"/>
    <_ip_UnifiedCompliancePolicyProperties xmlns="http://schemas.microsoft.com/sharepoint/v3" xsi:nil="true"/>
    <TaxCatchAll xmlns="cccaf3ac-2de9-44d4-aa31-54302fceb5f7" xsi:nil="true"/>
    <Review_x0020_Date xmlns="b4d41b3b-a1ae-4716-bfd0-bd5bf22e0291" xsi:nil="true"/>
    <lcf76f155ced4ddcb4097134ff3c332f xmlns="b4d41b3b-a1ae-4716-bfd0-bd5bf22e029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6F04BF-B4C9-4E58-B4F4-9B9E0A863F4E}">
  <ds:schemaRefs>
    <ds:schemaRef ds:uri="9c8eaae8-1391-4d0d-a54d-cad297cbbcb8"/>
    <ds:schemaRef ds:uri="b4d41b3b-a1ae-4716-bfd0-bd5bf22e0291"/>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52FA19D-DF27-4A4D-8750-E41E8009721F}">
  <ds:schemaRefs>
    <ds:schemaRef ds:uri="http://schemas.microsoft.com/office/2006/metadata/properties"/>
    <ds:schemaRef ds:uri="9c8eaae8-1391-4d0d-a54d-cad297cbbcb8"/>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cccaf3ac-2de9-44d4-aa31-54302fceb5f7"/>
    <ds:schemaRef ds:uri="b4d41b3b-a1ae-4716-bfd0-bd5bf22e0291"/>
    <ds:schemaRef ds:uri="http://purl.org/dc/elements/1.1/"/>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77FE67F5-9A1B-42AE-8C0C-C7B009247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3438</Words>
  <Application>Microsoft Office PowerPoint</Application>
  <PresentationFormat>Widescreen</PresentationFormat>
  <Paragraphs>301</Paragraphs>
  <Slides>19</Slides>
  <Notes>5</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19</vt:i4>
      </vt:variant>
    </vt:vector>
  </HeadingPairs>
  <TitlesOfParts>
    <vt:vector size="32" baseType="lpstr">
      <vt:lpstr>Arial</vt:lpstr>
      <vt:lpstr>Calibri</vt:lpstr>
      <vt:lpstr>Calibri Light</vt:lpstr>
      <vt:lpstr>Courier New</vt:lpstr>
      <vt:lpstr>Helvetica Neue</vt:lpstr>
      <vt:lpstr>Trebuchet MS</vt:lpstr>
      <vt:lpstr>Wingdings</vt:lpstr>
      <vt:lpstr>Office Theme</vt:lpstr>
      <vt:lpstr>1_NHS_England_Nov15</vt:lpstr>
      <vt:lpstr>Custom Design</vt:lpstr>
      <vt:lpstr>1_Custom Design</vt:lpstr>
      <vt:lpstr>1_Office Theme</vt:lpstr>
      <vt:lpstr>think-cell Slide</vt:lpstr>
      <vt:lpstr>CYPMH Outcomes Digital Discovery  Aradhana Rana (she/her), Programme Manager, Children and Young People’s MH team  Emma Storey (she/her), Programme Manager, Digital MH team NHS England    CORC Annual Conference  24th November 2022</vt:lpstr>
      <vt:lpstr>Contents</vt:lpstr>
      <vt:lpstr>Part 1: CYP MH Programme</vt:lpstr>
      <vt:lpstr>PowerPoint Presentation</vt:lpstr>
      <vt:lpstr>Demonstrating impact</vt:lpstr>
      <vt:lpstr>NHS England’s ambitions for the CYP MH Outcomes and Experience programme </vt:lpstr>
      <vt:lpstr>Why is using outcomes and experience measures important for Children and Young People’s Mental Health services? </vt:lpstr>
      <vt:lpstr>A national CYP MH Outcomes metric has been developed to measure progress against the Long Term Plan deliverables</vt:lpstr>
      <vt:lpstr>PowerPoint Presentation</vt:lpstr>
      <vt:lpstr>Part 2: CYP MH Outcomes Digital Discovery</vt:lpstr>
      <vt:lpstr>Using service design to improve the use of collection and reporting and flowing of outcome measures to the national Mental Health Services Dataset (MHSDS) ​</vt:lpstr>
      <vt:lpstr>How might we… improve the utilisation of routine outcome measures?  Over 12 weeks the local sites completed discovery work into this problem statement:</vt:lpstr>
      <vt:lpstr>Initial findings and continuing work </vt:lpstr>
      <vt:lpstr>Summary and next steps</vt:lpstr>
      <vt:lpstr>Q&amp;A and feedback </vt:lpstr>
      <vt:lpstr>Appendix</vt:lpstr>
      <vt:lpstr>Comprehensive Resources are available!</vt:lpstr>
      <vt:lpstr>National and regional overview of MH outcomes data in the MHSDS, within the various dashboards on FutureNHS Collaboration platform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Sharp</dc:creator>
  <cp:lastModifiedBy>Georgina Mutton</cp:lastModifiedBy>
  <cp:revision>5</cp:revision>
  <dcterms:created xsi:type="dcterms:W3CDTF">2022-09-21T12:51:44Z</dcterms:created>
  <dcterms:modified xsi:type="dcterms:W3CDTF">2022-11-23T16:06:46Z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0x0101005CB22DC1E8BC6E4E8B57DA957D7DF0A8</vt:lpwstr>
  </property>
  <property fmtid="{D5CDD505-2E9C-101B-9397-08002B2CF9AE}" pid="3" name="MediaServiceImageTags">
    <vt:lpwstr/>
  </property>
</Properties>
</file>