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12"/>
  </p:notesMasterIdLst>
  <p:sldIdLst>
    <p:sldId id="266" r:id="rId3"/>
    <p:sldId id="312" r:id="rId4"/>
    <p:sldId id="313" r:id="rId5"/>
    <p:sldId id="314" r:id="rId6"/>
    <p:sldId id="315" r:id="rId7"/>
    <p:sldId id="316" r:id="rId8"/>
    <p:sldId id="317" r:id="rId9"/>
    <p:sldId id="267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6767"/>
    <a:srgbClr val="D6A0C7"/>
    <a:srgbClr val="63554F"/>
    <a:srgbClr val="00CFB8"/>
    <a:srgbClr val="00947A"/>
    <a:srgbClr val="6254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43F561-8900-402D-9D50-9692CB9F011C}" v="1" dt="2022-11-23T09:14:34.2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74031" autoAdjust="0"/>
  </p:normalViewPr>
  <p:slideViewPr>
    <p:cSldViewPr snapToGrid="0">
      <p:cViewPr varScale="1">
        <p:scale>
          <a:sx n="59" d="100"/>
          <a:sy n="59" d="100"/>
        </p:scale>
        <p:origin x="96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560D1-C975-4C71-B6CF-024DEA446C27}" type="datetimeFigureOut">
              <a:rPr lang="en-GB" smtClean="0"/>
              <a:t>23/11/2022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7C9C23-C86B-4013-AB26-1EAD33D49A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198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7595F-78C2-4DB4-82CE-0A38D12424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7D197C-608B-4174-B74F-4FB2046526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0F4FF8-9CD1-48D5-9F40-E44CC1C9F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BADCF-1CFA-4208-B88C-49E70E96FF38}" type="datetimeFigureOut">
              <a:rPr lang="en-GB" smtClean="0"/>
              <a:t>23/11/2022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7E2690-298A-4580-B72F-87002BB0F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7E5838-130C-4D9D-868C-8A691314E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7239B-D92C-4983-8961-E025388BF6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6689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1000">
        <p14:prism/>
      </p:transition>
    </mc:Choice>
    <mc:Fallback xmlns="">
      <p:transition spd="slow" advClick="0" advTm="1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67B31-32F2-49BB-B746-DF5134603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69324F-9D8D-4F32-8B45-FC13E33A91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C9B6A-303A-496A-8C6F-AFAD7E897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BADCF-1CFA-4208-B88C-49E70E96FF38}" type="datetimeFigureOut">
              <a:rPr lang="en-GB" smtClean="0"/>
              <a:t>23/11/2022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A32275-DAE8-44EF-B700-54894ADC5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92414C-DA38-45D9-B014-5B3B21282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7239B-D92C-4983-8961-E025388BF6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465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1000">
        <p14:prism/>
      </p:transition>
    </mc:Choice>
    <mc:Fallback xmlns="">
      <p:transition spd="slow" advClick="0" advTm="1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5A41FB-8F4C-4707-8B27-F593FCB0C9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65641F-C1D9-43E9-B868-270ABB7F7C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6068A8-579B-46CD-BDBF-E5A659A77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BADCF-1CFA-4208-B88C-49E70E96FF38}" type="datetimeFigureOut">
              <a:rPr lang="en-GB" smtClean="0"/>
              <a:t>23/11/2022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265EE2-6B38-4B31-B755-78AB3B79F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34C3F1-937A-44C5-BECA-0A96C593F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7239B-D92C-4983-8961-E025388BF6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6292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1000">
        <p14:prism/>
      </p:transition>
    </mc:Choice>
    <mc:Fallback xmlns="">
      <p:transition spd="slow" advClick="0" advTm="1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20283"/>
            <a:ext cx="51816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90800"/>
            <a:ext cx="42672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4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1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1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24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28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33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38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741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1000">
        <p14:prism/>
      </p:transition>
    </mc:Choice>
    <mc:Fallback xmlns="">
      <p:transition spd="slow" advClick="0" advTm="1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091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1000">
        <p14:prism/>
      </p:transition>
    </mc:Choice>
    <mc:Fallback xmlns="">
      <p:transition spd="slow" advClick="0" advTm="1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542" y="2937934"/>
            <a:ext cx="5181600" cy="908050"/>
          </a:xfrm>
        </p:spPr>
        <p:txBody>
          <a:bodyPr anchor="t"/>
          <a:lstStyle>
            <a:lvl1pPr algn="l">
              <a:defRPr sz="266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542" y="1937809"/>
            <a:ext cx="5181600" cy="1000125"/>
          </a:xfrm>
        </p:spPr>
        <p:txBody>
          <a:bodyPr anchor="b"/>
          <a:lstStyle>
            <a:lvl1pPr marL="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63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1000">
        <p14:prism/>
      </p:transition>
    </mc:Choice>
    <mc:Fallback xmlns="">
      <p:transition spd="slow" advClick="0" advTm="1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257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1000">
        <p14:prism/>
      </p:transition>
    </mc:Choice>
    <mc:Fallback xmlns="">
      <p:transition spd="slow" advClick="0" advTm="1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23409"/>
            <a:ext cx="2693459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449917"/>
            <a:ext cx="2693459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6684" y="1023409"/>
            <a:ext cx="2694517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6684" y="1449917"/>
            <a:ext cx="2694517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912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1000">
        <p14:prism/>
      </p:transition>
    </mc:Choice>
    <mc:Fallback xmlns="">
      <p:transition spd="slow" advClick="0" advTm="1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9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1000">
        <p14:prism/>
      </p:transition>
    </mc:Choice>
    <mc:Fallback xmlns="">
      <p:transition spd="slow" advClick="0" advTm="1000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433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1000">
        <p14:prism/>
      </p:transition>
    </mc:Choice>
    <mc:Fallback xmlns="">
      <p:transition spd="slow" advClick="0" advTm="1000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033"/>
            <a:ext cx="2005542" cy="774700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3367" y="182034"/>
            <a:ext cx="3407833" cy="3902075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6734"/>
            <a:ext cx="2005542" cy="31273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492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1000">
        <p14:prism/>
      </p:transition>
    </mc:Choice>
    <mc:Fallback xmlns="">
      <p:transition spd="slow" advClick="0" advTm="1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B77A-50DC-4D9F-9D6C-9E3CC83BB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11F6CB-C599-491D-941A-0365FBCBC7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7B60CF-B9C0-4DC4-A516-8322503A7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BADCF-1CFA-4208-B88C-49E70E96FF38}" type="datetimeFigureOut">
              <a:rPr lang="en-GB" smtClean="0"/>
              <a:t>23/11/2022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DD07C-D7B6-4398-8C69-DC966B4ED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A5B3F5-E194-4B02-916E-EAD486192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7239B-D92C-4983-8961-E025388BF6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206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1000">
        <p14:prism/>
      </p:transition>
    </mc:Choice>
    <mc:Fallback xmlns="">
      <p:transition spd="slow" advClick="0" advTm="1000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859" y="3200400"/>
            <a:ext cx="3657600" cy="377825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4859" y="408517"/>
            <a:ext cx="3657600" cy="2743200"/>
          </a:xfrm>
        </p:spPr>
        <p:txBody>
          <a:bodyPr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859" y="3578225"/>
            <a:ext cx="3657600" cy="5365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177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1000">
        <p14:prism/>
      </p:transition>
    </mc:Choice>
    <mc:Fallback xmlns="">
      <p:transition spd="slow" advClick="0" advTm="1000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335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1000">
        <p14:prism/>
      </p:transition>
    </mc:Choice>
    <mc:Fallback xmlns="">
      <p:transition spd="slow" advClick="0" advTm="1000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19600" y="183092"/>
            <a:ext cx="1371600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3092"/>
            <a:ext cx="4013200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184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1000">
        <p14:prism/>
      </p:transition>
    </mc:Choice>
    <mc:Fallback xmlns="">
      <p:transition spd="slow" advClick="0" advTm="1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C9C28-9306-43F9-93FD-E56F13FC7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12CA79-6C21-4005-8335-44003FDF66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971FE7-75A9-4DD2-8960-559AE9733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BADCF-1CFA-4208-B88C-49E70E96FF38}" type="datetimeFigureOut">
              <a:rPr lang="en-GB" smtClean="0"/>
              <a:t>23/11/2022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9D5FA1-6695-4C9E-A41D-1D42B3374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26152F-07A3-4280-A414-C15DAEB5F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7239B-D92C-4983-8961-E025388BF6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070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1000">
        <p14:prism/>
      </p:transition>
    </mc:Choice>
    <mc:Fallback xmlns="">
      <p:transition spd="slow" advClick="0" advTm="1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B2C44-3C1E-45A1-B16E-26B11860B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ED68EA-FA3F-42E6-8DA8-15D17E01D5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43DB29-92B7-4C8F-8BF4-A6A3580232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75C24-C873-4E22-A48C-BEDB9B07E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BADCF-1CFA-4208-B88C-49E70E96FF38}" type="datetimeFigureOut">
              <a:rPr lang="en-GB" smtClean="0"/>
              <a:t>23/11/2022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E5AE2F-0CE5-4E8C-B7AB-54C825C62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A0689D-6348-4F67-A233-FB40DA073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7239B-D92C-4983-8961-E025388BF6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072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1000">
        <p14:prism/>
      </p:transition>
    </mc:Choice>
    <mc:Fallback xmlns="">
      <p:transition spd="slow" advClick="0" advTm="1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5D3A6-0A11-41A8-9CAD-DC8913982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4AA6D0-2CB2-4A60-B4A4-A633D5B7AC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33F622-13CD-473B-ABA9-698D54177C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30B181-7D7B-458D-B1F5-2EA30FDE85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13E36F-36FF-43E8-8131-92912AA1F5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F3F763-06D4-4059-9409-1FE4481D0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BADCF-1CFA-4208-B88C-49E70E96FF38}" type="datetimeFigureOut">
              <a:rPr lang="en-GB" smtClean="0"/>
              <a:t>23/11/2022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9DC060-FAC5-4BD9-8AF1-0418EB3F2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DE84CB-FB09-459B-8AD0-D92725669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7239B-D92C-4983-8961-E025388BF6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0426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1000">
        <p14:prism/>
      </p:transition>
    </mc:Choice>
    <mc:Fallback xmlns="">
      <p:transition spd="slow" advClick="0" advTm="1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10750-ECF4-4E56-945F-CC906982E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B0F40C-48F0-4D42-AA33-66372B557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BADCF-1CFA-4208-B88C-49E70E96FF38}" type="datetimeFigureOut">
              <a:rPr lang="en-GB" smtClean="0"/>
              <a:t>23/11/2022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612E12-58C9-4344-9796-C0F61918B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E2145F-07D9-48D3-853A-F636D1053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7239B-D92C-4983-8961-E025388BF6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280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1000">
        <p14:prism/>
      </p:transition>
    </mc:Choice>
    <mc:Fallback xmlns="">
      <p:transition spd="slow" advClick="0" advTm="1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B2ABC9-66C8-440C-84B6-CEEE1298C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BADCF-1CFA-4208-B88C-49E70E96FF38}" type="datetimeFigureOut">
              <a:rPr lang="en-GB" smtClean="0"/>
              <a:t>23/11/2022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0DF486-6576-4693-91B1-F6F644ADF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5B7F4F-891C-47B0-A9F2-40393A698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7239B-D92C-4983-8961-E025388BF6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2769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1000">
        <p14:prism/>
      </p:transition>
    </mc:Choice>
    <mc:Fallback xmlns="">
      <p:transition spd="slow" advClick="0" advTm="1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51B6F-A7F9-4BEC-9C71-4B5D62CA0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18328-7EA8-4372-B26D-BBF43CFA4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47DA86-9149-4A8F-836F-A0803FABC9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F566BE-492D-4707-ACFD-785D05946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BADCF-1CFA-4208-B88C-49E70E96FF38}" type="datetimeFigureOut">
              <a:rPr lang="en-GB" smtClean="0"/>
              <a:t>23/11/2022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23D60B-7BEE-4F5F-88AE-40482AE49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A94D18-D173-4A8E-A101-18EA2DFDE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7239B-D92C-4983-8961-E025388BF6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0679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1000">
        <p14:prism/>
      </p:transition>
    </mc:Choice>
    <mc:Fallback xmlns="">
      <p:transition spd="slow" advClick="0" advTm="1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52BC1-2317-41B1-842F-EBCBD2312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CA1EA3-F2CA-47C0-884B-4BC7F01649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4B3BFA-3B2C-409E-AD4B-EA95C33D1B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E05964-8406-4D29-9579-4F286D2A1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BADCF-1CFA-4208-B88C-49E70E96FF38}" type="datetimeFigureOut">
              <a:rPr lang="en-GB" smtClean="0"/>
              <a:t>23/11/2022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108020-C2EF-4E84-881B-6A1EED0D8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A4A810-DF49-4791-BAA3-A9E831C42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7239B-D92C-4983-8961-E025388BF6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590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1000">
        <p14:prism/>
      </p:transition>
    </mc:Choice>
    <mc:Fallback xmlns="">
      <p:transition spd="slow" advClick="0" advTm="1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6EE4AD-FB0D-4C0B-9D8A-994BE35BA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BC9089-009C-44DB-852A-110AFC34A9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9951F-4073-457E-A6E9-C84EF1CB95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BADCF-1CFA-4208-B88C-49E70E96FF38}" type="datetimeFigureOut">
              <a:rPr lang="en-GB" smtClean="0"/>
              <a:t>23/11/2022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0DB533-BCAB-49E1-9F76-D507889BC7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ADF712-B9B0-491B-A072-5E657F2D45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7239B-D92C-4983-8961-E025388BF6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654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advClick="0" advTm="1000">
        <p14:prism/>
      </p:transition>
    </mc:Choice>
    <mc:Fallback xmlns="">
      <p:transition spd="slow" advClick="0" advTm="1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448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advClick="0" advTm="1000">
        <p14:prism/>
      </p:transition>
    </mc:Choice>
    <mc:Fallback xmlns="">
      <p:transition spd="slow" advClick="0" advTm="1000">
        <p:fade/>
      </p:transition>
    </mc:Fallback>
  </mc:AlternateContent>
  <p:txStyles>
    <p:titleStyle>
      <a:lvl1pPr algn="ctr" defTabSz="609630" rtl="0" eaLnBrk="1" latinLnBrk="0" hangingPunct="1"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609630" rtl="0" eaLnBrk="1" latinLnBrk="0" hangingPunct="1">
        <a:spcBef>
          <a:spcPct val="20000"/>
        </a:spcBef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495325" indent="-190510" algn="l" defTabSz="609630" rtl="0" eaLnBrk="1" latinLnBrk="0" hangingPunct="1">
        <a:spcBef>
          <a:spcPct val="20000"/>
        </a:spcBef>
        <a:buFont typeface="Arial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spcBef>
          <a:spcPct val="20000"/>
        </a:spcBef>
        <a:buFont typeface="Arial" pitchFamily="34" charset="0"/>
        <a:buChar char="–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spcBef>
          <a:spcPct val="20000"/>
        </a:spcBef>
        <a:buFont typeface="Arial" pitchFamily="34" charset="0"/>
        <a:buChar char="»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3390/ijerph191711048" TargetMode="External"/><Relationship Id="rId2" Type="http://schemas.openxmlformats.org/officeDocument/2006/relationships/hyperlink" Target="https://doi.org/10.1002/jclp.23422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i.org/10.1186/s40359-022-00879-5" TargetMode="External"/><Relationship Id="rId4" Type="http://schemas.openxmlformats.org/officeDocument/2006/relationships/hyperlink" Target="http://dx.doi.org/10.1136/archdischild-2021-32276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685800" y="0"/>
            <a:ext cx="4418674" cy="6172200"/>
          </a:xfrm>
          <a:prstGeom prst="rect">
            <a:avLst/>
          </a:prstGeom>
          <a:solidFill>
            <a:srgbClr val="146767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1" name="TextBox 11"/>
          <p:cNvSpPr txBox="1"/>
          <p:nvPr/>
        </p:nvSpPr>
        <p:spPr>
          <a:xfrm>
            <a:off x="988015" y="506643"/>
            <a:ext cx="3814243" cy="417601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l" defTabSz="609630" rtl="0" eaLnBrk="1" fontAlgn="auto" latinLnBrk="0" hangingPunct="1">
              <a:lnSpc>
                <a:spcPts val="672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b="1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Take aways from the most recent research on measuring improvement using the Goal-based outcomes tool (GBO)</a:t>
            </a:r>
            <a:endParaRPr kumimoji="0" lang="en-US" sz="2800" b="1" i="0" u="none" strike="noStrike" kern="1200" cap="none" spc="-10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F22D0E-E667-44B8-91A2-01322411EE08}"/>
              </a:ext>
            </a:extLst>
          </p:cNvPr>
          <p:cNvSpPr/>
          <p:nvPr/>
        </p:nvSpPr>
        <p:spPr>
          <a:xfrm>
            <a:off x="5350467" y="409575"/>
            <a:ext cx="6096000" cy="690214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3ABAC8"/>
              </a:buClr>
              <a:buSzTx/>
              <a:buFontTx/>
              <a:buNone/>
              <a:tabLst/>
              <a:defRPr/>
            </a:pPr>
            <a:r>
              <a:rPr kumimoji="0" lang="en-GB" sz="2600" b="1" i="0" u="none" strike="noStrike" kern="0" cap="none" spc="0" normalizeH="0" baseline="0" noProof="0" dirty="0">
                <a:ln>
                  <a:noFill/>
                </a:ln>
                <a:solidFill>
                  <a:srgbClr val="14676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Recent research – clinical implications/use</a:t>
            </a:r>
          </a:p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3ABAC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600" i="0" u="none" strike="noStrike" kern="0" cap="none" spc="0" normalizeH="0" baseline="0" noProof="0" dirty="0">
                <a:ln>
                  <a:noFill/>
                </a:ln>
                <a:solidFill>
                  <a:srgbClr val="14676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Goal setting with young people for anxiety and depression: What works for whom in therapeutic relationships? </a:t>
            </a:r>
          </a:p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3ABAC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600" i="0" u="none" strike="noStrike" kern="0" cap="none" spc="0" normalizeH="0" baseline="0" noProof="0" dirty="0">
                <a:ln>
                  <a:noFill/>
                </a:ln>
                <a:solidFill>
                  <a:srgbClr val="14676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Working with Goals and Trauma in Youth Mental Health</a:t>
            </a:r>
          </a:p>
          <a:p>
            <a:pPr marL="342900" indent="-342900">
              <a:lnSpc>
                <a:spcPct val="110000"/>
              </a:lnSpc>
              <a:buClr>
                <a:srgbClr val="3ABAC8"/>
              </a:buClr>
              <a:buFont typeface="Arial" panose="020B0604020202020204" pitchFamily="34" charset="0"/>
              <a:buChar char="•"/>
              <a:defRPr/>
            </a:pPr>
            <a:r>
              <a:rPr lang="en-GB" sz="2600" kern="0" dirty="0">
                <a:solidFill>
                  <a:srgbClr val="146767"/>
                </a:solidFill>
              </a:rPr>
              <a:t>Goal-based measurement in paediatric settings</a:t>
            </a:r>
          </a:p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3ABAC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600" i="0" u="none" strike="noStrike" kern="0" cap="none" spc="0" normalizeH="0" baseline="0" noProof="0" dirty="0">
              <a:ln>
                <a:noFill/>
              </a:ln>
              <a:solidFill>
                <a:srgbClr val="146767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>
              <a:lnSpc>
                <a:spcPct val="120000"/>
              </a:lnSpc>
              <a:buClr>
                <a:srgbClr val="3ABAC8"/>
              </a:buClr>
              <a:defRPr/>
            </a:pPr>
            <a:r>
              <a:rPr kumimoji="0" lang="en-GB" sz="2600" b="1" i="0" u="none" strike="noStrike" kern="0" cap="none" spc="0" normalizeH="0" baseline="0" noProof="0" dirty="0">
                <a:ln>
                  <a:noFill/>
                </a:ln>
                <a:solidFill>
                  <a:srgbClr val="14676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Recent research – psychometric properties</a:t>
            </a:r>
          </a:p>
          <a:p>
            <a:pPr marL="457200" indent="-457200">
              <a:lnSpc>
                <a:spcPct val="120000"/>
              </a:lnSpc>
              <a:buClr>
                <a:srgbClr val="3ABAC8"/>
              </a:buClr>
              <a:buFont typeface="Arial" panose="020B0604020202020204" pitchFamily="34" charset="0"/>
              <a:buChar char="•"/>
              <a:defRPr/>
            </a:pPr>
            <a:r>
              <a:rPr lang="en-GB" sz="2600" kern="0" dirty="0">
                <a:solidFill>
                  <a:srgbClr val="146767"/>
                </a:solidFill>
                <a:latin typeface="Calibri"/>
              </a:rPr>
              <a:t>Test–retest stability, convergent validity, and sensitivity to change for the Goal-Based Outcome tool for adolescents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ABAC8"/>
              </a:buClr>
              <a:buSzTx/>
              <a:buFontTx/>
              <a:buNone/>
              <a:tabLst/>
              <a:defRPr/>
            </a:pPr>
            <a:endParaRPr kumimoji="0" lang="en-GB" sz="2600" i="0" u="none" strike="noStrike" kern="0" cap="none" spc="0" normalizeH="0" baseline="0" noProof="0" dirty="0">
              <a:ln>
                <a:noFill/>
              </a:ln>
              <a:solidFill>
                <a:srgbClr val="146767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685800" y="0"/>
            <a:ext cx="4418674" cy="6172200"/>
          </a:xfrm>
          <a:prstGeom prst="rect">
            <a:avLst/>
          </a:prstGeom>
          <a:solidFill>
            <a:srgbClr val="146767"/>
          </a:solidFill>
        </p:spPr>
        <p:txBody>
          <a:bodyPr/>
          <a:lstStyle/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7851B0C-24D6-32D2-3AA0-BE30ADD836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962" y="1019175"/>
            <a:ext cx="3600450" cy="51435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3C8C710-A273-D2F2-3266-31D7437563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2925" y="1057275"/>
            <a:ext cx="3486150" cy="5105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BD3DAC0-765C-44A8-3E85-A581C71035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91988" y="1019175"/>
            <a:ext cx="3448050" cy="5067300"/>
          </a:xfrm>
          <a:prstGeom prst="rect">
            <a:avLst/>
          </a:prstGeom>
        </p:spPr>
      </p:pic>
      <p:sp>
        <p:nvSpPr>
          <p:cNvPr id="9" name="TextBox 11">
            <a:extLst>
              <a:ext uri="{FF2B5EF4-FFF2-40B4-BE49-F238E27FC236}">
                <a16:creationId xmlns:a16="http://schemas.microsoft.com/office/drawing/2014/main" id="{3251FEAB-5482-3B49-CD16-9193E23A5DFA}"/>
              </a:ext>
            </a:extLst>
          </p:cNvPr>
          <p:cNvSpPr txBox="1"/>
          <p:nvPr/>
        </p:nvSpPr>
        <p:spPr>
          <a:xfrm>
            <a:off x="1074260" y="-15277"/>
            <a:ext cx="3814243" cy="73917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l" defTabSz="609630" rtl="0" eaLnBrk="1" fontAlgn="auto" latinLnBrk="0" hangingPunct="1">
              <a:lnSpc>
                <a:spcPts val="672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b="1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GBO</a:t>
            </a:r>
            <a:endParaRPr kumimoji="0" lang="en-US" sz="2800" b="1" i="0" u="none" strike="noStrike" kern="1200" cap="none" spc="-10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74D5D78-0726-1FC7-A8DB-CFDF00A54102}"/>
              </a:ext>
            </a:extLst>
          </p:cNvPr>
          <p:cNvSpPr txBox="1"/>
          <p:nvPr/>
        </p:nvSpPr>
        <p:spPr>
          <a:xfrm>
            <a:off x="5289016" y="238125"/>
            <a:ext cx="6217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b="1" dirty="0">
                <a:solidFill>
                  <a:srgbClr val="146767"/>
                </a:solidFill>
              </a:rPr>
              <a:t>https://www.corc.uk.net/outcome-experience-measures/goal-based-outcomes-gbo/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76E1EE8-8F9C-5810-BFF3-314267A2FB2D}"/>
              </a:ext>
            </a:extLst>
          </p:cNvPr>
          <p:cNvSpPr txBox="1"/>
          <p:nvPr/>
        </p:nvSpPr>
        <p:spPr>
          <a:xfrm>
            <a:off x="512284" y="6419850"/>
            <a:ext cx="8993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b="1" dirty="0">
                <a:solidFill>
                  <a:srgbClr val="146767"/>
                </a:solidFill>
              </a:rPr>
              <a:t>https://goals-in-therapy.com/goals-and-goals-based-outcomes-gbos/</a:t>
            </a:r>
          </a:p>
        </p:txBody>
      </p:sp>
    </p:spTree>
    <p:extLst>
      <p:ext uri="{BB962C8B-B14F-4D97-AF65-F5344CB8AC3E}">
        <p14:creationId xmlns:p14="http://schemas.microsoft.com/office/powerpoint/2010/main" val="2353012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685800" y="0"/>
            <a:ext cx="4418674" cy="6172200"/>
          </a:xfrm>
          <a:prstGeom prst="rect">
            <a:avLst/>
          </a:prstGeom>
          <a:solidFill>
            <a:srgbClr val="146767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1" name="TextBox 11"/>
          <p:cNvSpPr txBox="1"/>
          <p:nvPr/>
        </p:nvSpPr>
        <p:spPr>
          <a:xfrm>
            <a:off x="988015" y="506643"/>
            <a:ext cx="3814243" cy="329410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3ABAC8"/>
              </a:buClr>
              <a:buSzTx/>
              <a:tabLst/>
              <a:defRPr/>
            </a:pPr>
            <a:r>
              <a:rPr lang="en-GB" sz="2800" b="1" dirty="0">
                <a:solidFill>
                  <a:schemeClr val="bg1"/>
                </a:solidFill>
                <a:cs typeface="Times New Roman" panose="02020603050405020304" pitchFamily="18" charset="0"/>
              </a:rPr>
              <a:t>Goal setting with young people for anxiety and depression: What works for whom in therapeutic relationships? </a:t>
            </a:r>
          </a:p>
          <a:p>
            <a:pPr marR="0" lvl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3ABAC8"/>
              </a:buClr>
              <a:buSzTx/>
              <a:tabLst/>
              <a:defRPr/>
            </a:pPr>
            <a:endParaRPr lang="en-GB" sz="28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3ABAC8"/>
              </a:buClr>
              <a:buSzTx/>
              <a:tabLst/>
              <a:defRPr/>
            </a:pPr>
            <a:r>
              <a:rPr lang="en-GB" sz="2800" b="1" dirty="0">
                <a:solidFill>
                  <a:schemeClr val="bg1"/>
                </a:solidFill>
                <a:cs typeface="Times New Roman" panose="02020603050405020304" pitchFamily="18" charset="0"/>
              </a:rPr>
              <a:t>Jacob et al., (2022)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F22D0E-E667-44B8-91A2-01322411EE08}"/>
              </a:ext>
            </a:extLst>
          </p:cNvPr>
          <p:cNvSpPr/>
          <p:nvPr/>
        </p:nvSpPr>
        <p:spPr>
          <a:xfrm>
            <a:off x="5350467" y="409575"/>
            <a:ext cx="6096000" cy="5972084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3ABAC8"/>
              </a:buClr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rgbClr val="14676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Mixed methodological approach </a:t>
            </a: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3ABAC8"/>
              </a:buClr>
              <a:buSzTx/>
              <a:buFontTx/>
              <a:buNone/>
              <a:tabLst/>
              <a:defRPr/>
            </a:pPr>
            <a:r>
              <a:rPr kumimoji="0" lang="en-GB" sz="2400" i="0" u="none" strike="noStrike" kern="0" cap="none" spc="0" normalizeH="0" baseline="0" noProof="0" dirty="0">
                <a:ln>
                  <a:noFill/>
                </a:ln>
                <a:solidFill>
                  <a:srgbClr val="14676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1) reviews of:</a:t>
            </a:r>
          </a:p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3ABAC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i="0" u="none" strike="noStrike" kern="0" cap="none" spc="0" normalizeH="0" baseline="0" noProof="0" dirty="0">
                <a:ln>
                  <a:noFill/>
                </a:ln>
                <a:solidFill>
                  <a:srgbClr val="14676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peer-reviewed literature </a:t>
            </a:r>
          </a:p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3ABAC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i="0" u="none" strike="noStrike" kern="0" cap="none" spc="0" normalizeH="0" baseline="0" noProof="0" dirty="0">
                <a:ln>
                  <a:noFill/>
                </a:ln>
                <a:solidFill>
                  <a:srgbClr val="14676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grey literature</a:t>
            </a:r>
          </a:p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3ABAC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i="0" u="none" strike="noStrike" kern="0" cap="none" spc="0" normalizeH="0" baseline="0" noProof="0" dirty="0">
                <a:ln>
                  <a:noFill/>
                </a:ln>
                <a:solidFill>
                  <a:srgbClr val="14676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additional sources</a:t>
            </a: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3ABAC8"/>
              </a:buClr>
              <a:buSzTx/>
              <a:buFontTx/>
              <a:buNone/>
              <a:tabLst/>
              <a:defRPr/>
            </a:pPr>
            <a:endParaRPr kumimoji="0" lang="en-GB" sz="2400" i="0" u="none" strike="noStrike" kern="0" cap="none" spc="0" normalizeH="0" baseline="0" noProof="0" dirty="0">
              <a:ln>
                <a:noFill/>
              </a:ln>
              <a:solidFill>
                <a:srgbClr val="146767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3ABAC8"/>
              </a:buClr>
              <a:buSzTx/>
              <a:buFontTx/>
              <a:buNone/>
              <a:tabLst/>
              <a:defRPr/>
            </a:pPr>
            <a:r>
              <a:rPr kumimoji="0" lang="en-GB" sz="2400" i="0" u="none" strike="noStrike" kern="0" cap="none" spc="0" normalizeH="0" baseline="0" noProof="0" dirty="0">
                <a:ln>
                  <a:noFill/>
                </a:ln>
                <a:solidFill>
                  <a:srgbClr val="14676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2) consultation with experts with lived experience and professionals in the field</a:t>
            </a:r>
          </a:p>
          <a:p>
            <a:pPr marL="342900" indent="-342900">
              <a:lnSpc>
                <a:spcPct val="120000"/>
              </a:lnSpc>
              <a:buClr>
                <a:srgbClr val="3ABAC8"/>
              </a:buClr>
              <a:buFont typeface="Arial" panose="020B0604020202020204" pitchFamily="34" charset="0"/>
              <a:buChar char="•"/>
              <a:defRPr/>
            </a:pPr>
            <a:endParaRPr kumimoji="0" lang="en-GB" sz="2400" i="0" u="none" strike="noStrike" kern="0" cap="none" spc="0" normalizeH="0" baseline="0" noProof="0" dirty="0">
              <a:ln>
                <a:noFill/>
              </a:ln>
              <a:solidFill>
                <a:srgbClr val="146767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indent="-342900">
              <a:lnSpc>
                <a:spcPct val="120000"/>
              </a:lnSpc>
              <a:buClr>
                <a:srgbClr val="3ABAC8"/>
              </a:buClr>
              <a:buFont typeface="Arial" panose="020B0604020202020204" pitchFamily="34" charset="0"/>
              <a:buChar char="•"/>
              <a:defRPr/>
            </a:pPr>
            <a:r>
              <a:rPr kumimoji="0" lang="en-GB" sz="2400" i="0" u="none" strike="noStrike" kern="0" cap="none" spc="0" normalizeH="0" baseline="0" noProof="0" dirty="0">
                <a:ln>
                  <a:noFill/>
                </a:ln>
                <a:solidFill>
                  <a:srgbClr val="14676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Reviewed over 10,000 articles and sources of information</a:t>
            </a:r>
          </a:p>
          <a:p>
            <a:pPr marL="342900" indent="-342900">
              <a:lnSpc>
                <a:spcPct val="120000"/>
              </a:lnSpc>
              <a:buClr>
                <a:srgbClr val="3ABAC8"/>
              </a:buClr>
              <a:buFont typeface="Arial" panose="020B0604020202020204" pitchFamily="34" charset="0"/>
              <a:buChar char="•"/>
              <a:defRPr/>
            </a:pPr>
            <a:r>
              <a:rPr kumimoji="0" lang="en-GB" sz="2400" i="0" u="none" strike="noStrike" kern="0" cap="none" spc="0" normalizeH="0" baseline="0" noProof="0" dirty="0">
                <a:ln>
                  <a:noFill/>
                </a:ln>
                <a:solidFill>
                  <a:srgbClr val="14676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Resultant sample of relevant sources was N=7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ABAC8"/>
              </a:buClr>
              <a:buSzTx/>
              <a:buFontTx/>
              <a:buNone/>
              <a:tabLst/>
              <a:defRPr/>
            </a:pPr>
            <a:endParaRPr kumimoji="0" lang="en-GB" sz="2400" i="0" u="none" strike="noStrike" kern="0" cap="none" spc="0" normalizeH="0" baseline="0" noProof="0" dirty="0">
              <a:ln>
                <a:noFill/>
              </a:ln>
              <a:solidFill>
                <a:srgbClr val="146767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4141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685800" y="0"/>
            <a:ext cx="4418674" cy="6172200"/>
          </a:xfrm>
          <a:prstGeom prst="rect">
            <a:avLst/>
          </a:prstGeom>
          <a:solidFill>
            <a:srgbClr val="146767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1" name="TextBox 11"/>
          <p:cNvSpPr txBox="1"/>
          <p:nvPr/>
        </p:nvSpPr>
        <p:spPr>
          <a:xfrm>
            <a:off x="988015" y="506643"/>
            <a:ext cx="3814243" cy="376808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3ABAC8"/>
              </a:buClr>
              <a:buSzTx/>
              <a:tabLst/>
              <a:defRPr/>
            </a:pPr>
            <a:r>
              <a:rPr lang="en-GB" sz="2800" b="1" dirty="0">
                <a:solidFill>
                  <a:schemeClr val="bg1"/>
                </a:solidFill>
                <a:cs typeface="Times New Roman" panose="02020603050405020304" pitchFamily="18" charset="0"/>
              </a:rPr>
              <a:t>Goal setting with young people for anxiety and depression: What works for whom in therapeutic relationships?</a:t>
            </a:r>
          </a:p>
          <a:p>
            <a:pPr marR="0" lvl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3ABAC8"/>
              </a:buClr>
              <a:buSzTx/>
              <a:tabLst/>
              <a:defRPr/>
            </a:pPr>
            <a:endParaRPr lang="en-GB" sz="28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3ABAC8"/>
              </a:buClr>
              <a:buSzTx/>
              <a:tabLst/>
              <a:defRPr/>
            </a:pPr>
            <a:endParaRPr lang="en-GB" sz="28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3ABAC8"/>
              </a:buClr>
              <a:buSzTx/>
              <a:tabLst/>
              <a:defRPr/>
            </a:pPr>
            <a:r>
              <a:rPr lang="en-GB" sz="2800" b="1" dirty="0">
                <a:solidFill>
                  <a:schemeClr val="bg1"/>
                </a:solidFill>
                <a:cs typeface="Times New Roman" panose="02020603050405020304" pitchFamily="18" charset="0"/>
              </a:rPr>
              <a:t>Clinical implications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F22D0E-E667-44B8-91A2-01322411EE08}"/>
              </a:ext>
            </a:extLst>
          </p:cNvPr>
          <p:cNvSpPr/>
          <p:nvPr/>
        </p:nvSpPr>
        <p:spPr>
          <a:xfrm>
            <a:off x="5350467" y="409575"/>
            <a:ext cx="6096000" cy="582435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3ABAC8"/>
              </a:buClr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rgbClr val="14676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Findings – in summary</a:t>
            </a:r>
          </a:p>
          <a:p>
            <a:pPr marL="342900" indent="-342900">
              <a:lnSpc>
                <a:spcPct val="120000"/>
              </a:lnSpc>
              <a:buClr>
                <a:srgbClr val="3ABAC8"/>
              </a:buClr>
              <a:buFont typeface="Arial" panose="020B0604020202020204" pitchFamily="34" charset="0"/>
              <a:buChar char="•"/>
              <a:defRPr/>
            </a:pPr>
            <a:r>
              <a:rPr kumimoji="0" lang="en-GB" sz="2400" i="0" u="none" strike="noStrike" kern="0" cap="none" spc="0" normalizeH="0" baseline="0" noProof="0" dirty="0">
                <a:ln>
                  <a:noFill/>
                </a:ln>
                <a:solidFill>
                  <a:srgbClr val="14676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Support for goal setting = overwhelmingly positive</a:t>
            </a:r>
          </a:p>
          <a:p>
            <a:pPr lvl="1">
              <a:lnSpc>
                <a:spcPct val="120000"/>
              </a:lnSpc>
              <a:buClr>
                <a:srgbClr val="3ABAC8"/>
              </a:buClr>
              <a:defRPr/>
            </a:pPr>
            <a:r>
              <a:rPr lang="en-GB" sz="2400" kern="0" dirty="0">
                <a:solidFill>
                  <a:srgbClr val="146767"/>
                </a:solidFill>
                <a:latin typeface="Calibri"/>
                <a:sym typeface="Wingdings" panose="05000000000000000000" pitchFamily="2" charset="2"/>
              </a:rPr>
              <a:t> </a:t>
            </a:r>
            <a:r>
              <a:rPr lang="en-GB" sz="2400" kern="0" dirty="0">
                <a:solidFill>
                  <a:srgbClr val="146767"/>
                </a:solidFill>
                <a:latin typeface="Calibri"/>
              </a:rPr>
              <a:t>Shared language</a:t>
            </a:r>
          </a:p>
          <a:p>
            <a:pPr lvl="1">
              <a:lnSpc>
                <a:spcPct val="120000"/>
              </a:lnSpc>
              <a:buClr>
                <a:srgbClr val="3ABAC8"/>
              </a:buClr>
              <a:defRPr/>
            </a:pPr>
            <a:r>
              <a:rPr lang="en-GB" sz="2400" kern="0" dirty="0">
                <a:solidFill>
                  <a:srgbClr val="146767"/>
                </a:solidFill>
                <a:latin typeface="Calibri"/>
                <a:sym typeface="Wingdings" panose="05000000000000000000" pitchFamily="2" charset="2"/>
              </a:rPr>
              <a:t> </a:t>
            </a:r>
            <a:r>
              <a:rPr kumimoji="0" lang="en-GB" sz="2400" i="0" u="none" strike="noStrike" kern="0" cap="none" spc="0" normalizeH="0" baseline="0" noProof="0" dirty="0">
                <a:ln>
                  <a:noFill/>
                </a:ln>
                <a:solidFill>
                  <a:srgbClr val="14676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Shared understanding</a:t>
            </a:r>
          </a:p>
          <a:p>
            <a:pPr lvl="1">
              <a:lnSpc>
                <a:spcPct val="120000"/>
              </a:lnSpc>
              <a:buClr>
                <a:srgbClr val="3ABAC8"/>
              </a:buClr>
              <a:defRPr/>
            </a:pPr>
            <a:r>
              <a:rPr lang="en-GB" sz="2400" kern="0" dirty="0">
                <a:solidFill>
                  <a:srgbClr val="146767"/>
                </a:solidFill>
                <a:latin typeface="Calibri"/>
                <a:sym typeface="Wingdings" panose="05000000000000000000" pitchFamily="2" charset="2"/>
              </a:rPr>
              <a:t> </a:t>
            </a:r>
            <a:r>
              <a:rPr lang="en-GB" sz="2400" kern="0" dirty="0">
                <a:solidFill>
                  <a:srgbClr val="146767"/>
                </a:solidFill>
                <a:latin typeface="Calibri"/>
              </a:rPr>
              <a:t>Common ground</a:t>
            </a:r>
          </a:p>
          <a:p>
            <a:pPr lvl="1">
              <a:lnSpc>
                <a:spcPct val="120000"/>
              </a:lnSpc>
              <a:buClr>
                <a:srgbClr val="3ABAC8"/>
              </a:buClr>
              <a:defRPr/>
            </a:pPr>
            <a:r>
              <a:rPr lang="en-GB" sz="2400" kern="0" dirty="0">
                <a:solidFill>
                  <a:srgbClr val="146767"/>
                </a:solidFill>
                <a:latin typeface="Calibri"/>
                <a:sym typeface="Wingdings" panose="05000000000000000000" pitchFamily="2" charset="2"/>
              </a:rPr>
              <a:t> </a:t>
            </a:r>
            <a:r>
              <a:rPr kumimoji="0" lang="en-GB" sz="2400" i="0" u="none" strike="noStrike" kern="0" cap="none" spc="0" normalizeH="0" baseline="0" noProof="0" dirty="0">
                <a:ln>
                  <a:noFill/>
                </a:ln>
                <a:solidFill>
                  <a:srgbClr val="14676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Builds trust</a:t>
            </a:r>
          </a:p>
          <a:p>
            <a:pPr marL="342900" indent="-342900">
              <a:lnSpc>
                <a:spcPct val="120000"/>
              </a:lnSpc>
              <a:buClr>
                <a:srgbClr val="3ABAC8"/>
              </a:buClr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solidFill>
                  <a:srgbClr val="146767"/>
                </a:solidFill>
              </a:rPr>
              <a:t>Flexibility </a:t>
            </a:r>
          </a:p>
          <a:p>
            <a:pPr marL="342900" indent="-342900">
              <a:lnSpc>
                <a:spcPct val="120000"/>
              </a:lnSpc>
              <a:buClr>
                <a:srgbClr val="3ABAC8"/>
              </a:buClr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solidFill>
                  <a:srgbClr val="146767"/>
                </a:solidFill>
              </a:rPr>
              <a:t>Ownership of goals </a:t>
            </a:r>
          </a:p>
          <a:p>
            <a:pPr marL="342900" indent="-342900">
              <a:lnSpc>
                <a:spcPct val="120000"/>
              </a:lnSpc>
              <a:buClr>
                <a:srgbClr val="3ABAC8"/>
              </a:buClr>
              <a:buFont typeface="Arial" panose="020B0604020202020204" pitchFamily="34" charset="0"/>
              <a:buChar char="•"/>
              <a:defRPr/>
            </a:pPr>
            <a:r>
              <a:rPr kumimoji="0" lang="en-GB" sz="2400" i="0" u="none" strike="noStrike" kern="0" cap="none" spc="0" normalizeH="0" baseline="0" noProof="0" dirty="0">
                <a:ln>
                  <a:noFill/>
                </a:ln>
                <a:solidFill>
                  <a:srgbClr val="14676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Limiting factors:</a:t>
            </a:r>
          </a:p>
          <a:p>
            <a:pPr marL="800100" lvl="1" indent="-342900">
              <a:lnSpc>
                <a:spcPct val="120000"/>
              </a:lnSpc>
              <a:buClr>
                <a:srgbClr val="3ABAC8"/>
              </a:buClr>
              <a:buFont typeface="Arial" panose="020B0604020202020204" pitchFamily="34" charset="0"/>
              <a:buChar char="•"/>
              <a:defRPr/>
            </a:pPr>
            <a:r>
              <a:rPr kumimoji="0" lang="en-GB" sz="2400" i="0" u="none" strike="noStrike" kern="0" cap="none" spc="0" normalizeH="0" baseline="0" noProof="0" dirty="0">
                <a:ln>
                  <a:noFill/>
                </a:ln>
                <a:solidFill>
                  <a:srgbClr val="14676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High levels of distress</a:t>
            </a:r>
          </a:p>
          <a:p>
            <a:pPr marL="800100" lvl="1" indent="-342900">
              <a:lnSpc>
                <a:spcPct val="120000"/>
              </a:lnSpc>
              <a:buClr>
                <a:srgbClr val="3ABAC8"/>
              </a:buClr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solidFill>
                  <a:srgbClr val="146767"/>
                </a:solidFill>
                <a:latin typeface="Calibri"/>
              </a:rPr>
              <a:t>Experience</a:t>
            </a:r>
            <a:r>
              <a:rPr kumimoji="0" lang="en-GB" sz="2400" i="0" u="none" strike="noStrike" kern="0" cap="none" spc="0" normalizeH="0" baseline="0" noProof="0" dirty="0">
                <a:ln>
                  <a:noFill/>
                </a:ln>
                <a:solidFill>
                  <a:srgbClr val="14676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of trauma </a:t>
            </a:r>
          </a:p>
          <a:p>
            <a:pPr marL="800100" lvl="1" indent="-342900">
              <a:lnSpc>
                <a:spcPct val="120000"/>
              </a:lnSpc>
              <a:buClr>
                <a:srgbClr val="3ABAC8"/>
              </a:buClr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solidFill>
                  <a:srgbClr val="146767"/>
                </a:solidFill>
                <a:latin typeface="Calibri"/>
              </a:rPr>
              <a:t>Long</a:t>
            </a:r>
            <a:r>
              <a:rPr kumimoji="0" lang="en-GB" sz="2400" i="0" u="none" strike="noStrike" kern="0" cap="none" spc="0" normalizeH="0" baseline="0" noProof="0" dirty="0">
                <a:ln>
                  <a:noFill/>
                </a:ln>
                <a:solidFill>
                  <a:srgbClr val="14676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term therapy contexts</a:t>
            </a:r>
          </a:p>
        </p:txBody>
      </p:sp>
    </p:spTree>
    <p:extLst>
      <p:ext uri="{BB962C8B-B14F-4D97-AF65-F5344CB8AC3E}">
        <p14:creationId xmlns:p14="http://schemas.microsoft.com/office/powerpoint/2010/main" val="404498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685800" y="0"/>
            <a:ext cx="4418674" cy="6172200"/>
          </a:xfrm>
          <a:prstGeom prst="rect">
            <a:avLst/>
          </a:prstGeom>
          <a:solidFill>
            <a:srgbClr val="146767"/>
          </a:solidFill>
        </p:spPr>
        <p:txBody>
          <a:bodyPr/>
          <a:lstStyle/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988015" y="506643"/>
            <a:ext cx="3814243" cy="329410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3ABAC8"/>
              </a:buClr>
              <a:buSzTx/>
              <a:tabLst/>
              <a:defRPr/>
            </a:pP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Working with Goals and Trauma in Youth Mental Health</a:t>
            </a:r>
          </a:p>
          <a:p>
            <a:pPr marR="0" lvl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3ABAC8"/>
              </a:buClr>
              <a:buSzTx/>
              <a:tabLst/>
              <a:defRPr/>
            </a:pPr>
            <a:endParaRPr lang="en-GB" sz="2800" b="1" kern="0" dirty="0">
              <a:solidFill>
                <a:schemeClr val="bg1"/>
              </a:solidFill>
              <a:latin typeface="Calibri"/>
            </a:endParaRPr>
          </a:p>
          <a:p>
            <a:pPr marR="0" lvl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3ABAC8"/>
              </a:buClr>
              <a:buSzTx/>
              <a:tabLst/>
              <a:defRPr/>
            </a:pPr>
            <a:endParaRPr kumimoji="0" lang="en-GB" sz="2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>
              <a:lnSpc>
                <a:spcPct val="110000"/>
              </a:lnSpc>
              <a:buClr>
                <a:srgbClr val="3ABAC8"/>
              </a:buClr>
              <a:defRPr/>
            </a:pPr>
            <a:r>
              <a:rPr lang="en-GB" sz="2800" b="1" dirty="0">
                <a:solidFill>
                  <a:schemeClr val="bg1"/>
                </a:solidFill>
                <a:cs typeface="Times New Roman" panose="02020603050405020304" pitchFamily="18" charset="0"/>
              </a:rPr>
              <a:t>Law, (2022)</a:t>
            </a:r>
          </a:p>
          <a:p>
            <a:pPr marR="0" lvl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3ABAC8"/>
              </a:buClr>
              <a:buSzTx/>
              <a:tabLst/>
              <a:defRPr/>
            </a:pPr>
            <a:endParaRPr kumimoji="0" lang="en-GB" sz="2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F22D0E-E667-44B8-91A2-01322411EE08}"/>
              </a:ext>
            </a:extLst>
          </p:cNvPr>
          <p:cNvSpPr/>
          <p:nvPr/>
        </p:nvSpPr>
        <p:spPr>
          <a:xfrm>
            <a:off x="5350467" y="409575"/>
            <a:ext cx="6096000" cy="31282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3ABAC8"/>
              </a:buClr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rgbClr val="14676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Opinion paper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ABAC8"/>
              </a:buClr>
              <a:buSzTx/>
              <a:buFontTx/>
              <a:buNone/>
              <a:tabLst/>
              <a:defRPr/>
            </a:pPr>
            <a:endParaRPr kumimoji="0" lang="en-GB" sz="2400" i="0" u="none" strike="noStrike" kern="0" cap="none" spc="0" normalizeH="0" baseline="0" noProof="0" dirty="0">
              <a:ln>
                <a:noFill/>
              </a:ln>
              <a:solidFill>
                <a:srgbClr val="146767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ABAC8"/>
              </a:buClr>
              <a:buSzTx/>
              <a:buFontTx/>
              <a:buNone/>
              <a:tabLst/>
              <a:defRPr/>
            </a:pPr>
            <a:endParaRPr lang="en-GB" sz="2400" kern="0" dirty="0">
              <a:solidFill>
                <a:srgbClr val="146767"/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ABAC8"/>
              </a:buClr>
              <a:buSzTx/>
              <a:buFontTx/>
              <a:buNone/>
              <a:tabLst/>
              <a:defRPr/>
            </a:pPr>
            <a:endParaRPr kumimoji="0" lang="en-GB" sz="2400" i="0" u="none" strike="noStrike" kern="0" cap="none" spc="0" normalizeH="0" baseline="0" noProof="0" dirty="0">
              <a:ln>
                <a:noFill/>
              </a:ln>
              <a:solidFill>
                <a:srgbClr val="146767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ABAC8"/>
              </a:buClr>
              <a:buSzTx/>
              <a:buFontTx/>
              <a:buNone/>
              <a:tabLst/>
              <a:defRPr/>
            </a:pPr>
            <a:endParaRPr lang="en-GB" sz="2400" kern="0" dirty="0">
              <a:solidFill>
                <a:srgbClr val="146767"/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ABAC8"/>
              </a:buClr>
              <a:buSzTx/>
              <a:buFontTx/>
              <a:buNone/>
              <a:tabLst/>
              <a:defRPr/>
            </a:pPr>
            <a:endParaRPr kumimoji="0" lang="en-GB" sz="2400" i="0" u="none" strike="noStrike" kern="0" cap="none" spc="0" normalizeH="0" baseline="0" noProof="0" dirty="0">
              <a:ln>
                <a:noFill/>
              </a:ln>
              <a:solidFill>
                <a:srgbClr val="146767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ABAC8"/>
              </a:buClr>
              <a:buSzTx/>
              <a:buFontTx/>
              <a:buNone/>
              <a:tabLst/>
              <a:defRPr/>
            </a:pPr>
            <a:endParaRPr kumimoji="0" lang="en-GB" sz="2400" i="0" u="none" strike="noStrike" kern="0" cap="none" spc="0" normalizeH="0" baseline="0" noProof="0" dirty="0">
              <a:ln>
                <a:noFill/>
              </a:ln>
              <a:solidFill>
                <a:srgbClr val="146767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153DD17-6814-B703-BD76-6ABBB33C13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3044" y="1390650"/>
            <a:ext cx="8767949" cy="486240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9B8D89A-CAA2-AA95-929A-0C1E1711BDC6}"/>
              </a:ext>
            </a:extLst>
          </p:cNvPr>
          <p:cNvSpPr txBox="1"/>
          <p:nvPr/>
        </p:nvSpPr>
        <p:spPr>
          <a:xfrm>
            <a:off x="6829424" y="4295266"/>
            <a:ext cx="17430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146767"/>
                </a:solidFill>
              </a:rPr>
              <a:t>Goals work</a:t>
            </a:r>
          </a:p>
        </p:txBody>
      </p:sp>
    </p:spTree>
    <p:extLst>
      <p:ext uri="{BB962C8B-B14F-4D97-AF65-F5344CB8AC3E}">
        <p14:creationId xmlns:p14="http://schemas.microsoft.com/office/powerpoint/2010/main" val="2814561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685800" y="0"/>
            <a:ext cx="4418674" cy="6172200"/>
          </a:xfrm>
          <a:prstGeom prst="rect">
            <a:avLst/>
          </a:prstGeom>
          <a:solidFill>
            <a:srgbClr val="146767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1" name="TextBox 11"/>
          <p:cNvSpPr txBox="1"/>
          <p:nvPr/>
        </p:nvSpPr>
        <p:spPr>
          <a:xfrm>
            <a:off x="988015" y="506643"/>
            <a:ext cx="3814243" cy="329410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3ABAC8"/>
              </a:buClr>
              <a:buSzTx/>
              <a:tabLst/>
              <a:defRPr/>
            </a:pPr>
            <a:r>
              <a:rPr lang="en-GB" sz="2800" b="1" dirty="0">
                <a:solidFill>
                  <a:schemeClr val="bg1"/>
                </a:solidFill>
                <a:cs typeface="Times New Roman" panose="02020603050405020304" pitchFamily="18" charset="0"/>
              </a:rPr>
              <a:t>Goal-based measurement in paediatric settings</a:t>
            </a:r>
          </a:p>
          <a:p>
            <a:pPr marR="0" lvl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3ABAC8"/>
              </a:buClr>
              <a:buSzTx/>
              <a:tabLst/>
              <a:defRPr/>
            </a:pPr>
            <a:endParaRPr lang="en-GB" sz="28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3ABAC8"/>
              </a:buClr>
              <a:buSzTx/>
              <a:tabLst/>
              <a:defRPr/>
            </a:pPr>
            <a:endParaRPr lang="en-GB" sz="28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3ABAC8"/>
              </a:buClr>
              <a:buSzTx/>
              <a:tabLst/>
              <a:defRPr/>
            </a:pPr>
            <a:endParaRPr lang="en-GB" sz="28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3ABAC8"/>
              </a:buClr>
              <a:buSzTx/>
              <a:tabLst/>
              <a:defRPr/>
            </a:pPr>
            <a:endParaRPr lang="en-GB" sz="28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3ABAC8"/>
              </a:buClr>
              <a:buSzTx/>
              <a:tabLst/>
              <a:defRPr/>
            </a:pPr>
            <a:r>
              <a:rPr lang="en-GB" sz="2800" b="1" dirty="0">
                <a:solidFill>
                  <a:schemeClr val="bg1"/>
                </a:solidFill>
                <a:cs typeface="Times New Roman" panose="02020603050405020304" pitchFamily="18" charset="0"/>
              </a:rPr>
              <a:t>Jacob et al., (2022)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F22D0E-E667-44B8-91A2-01322411EE08}"/>
              </a:ext>
            </a:extLst>
          </p:cNvPr>
          <p:cNvSpPr/>
          <p:nvPr/>
        </p:nvSpPr>
        <p:spPr>
          <a:xfrm>
            <a:off x="5350467" y="409575"/>
            <a:ext cx="6096000" cy="62675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3ABAC8"/>
              </a:buClr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rgbClr val="14676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Reflective commentary</a:t>
            </a:r>
          </a:p>
          <a:p>
            <a:pPr marL="342900" indent="-342900">
              <a:lnSpc>
                <a:spcPct val="120000"/>
              </a:lnSpc>
              <a:buClr>
                <a:srgbClr val="3ABAC8"/>
              </a:buClr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solidFill>
                  <a:srgbClr val="146767"/>
                </a:solidFill>
                <a:latin typeface="Calibri"/>
                <a:sym typeface="Wingdings" panose="05000000000000000000" pitchFamily="2" charset="2"/>
              </a:rPr>
              <a:t></a:t>
            </a:r>
            <a:r>
              <a:rPr kumimoji="0" lang="en-GB" sz="2400" i="0" u="none" strike="noStrike" kern="0" cap="none" spc="0" normalizeH="0" baseline="0" noProof="0" dirty="0">
                <a:ln>
                  <a:noFill/>
                </a:ln>
                <a:solidFill>
                  <a:srgbClr val="14676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likelihood of mental health difficulties in young people with chronic health conditions</a:t>
            </a:r>
          </a:p>
          <a:p>
            <a:pPr marL="342900" indent="-342900">
              <a:lnSpc>
                <a:spcPct val="120000"/>
              </a:lnSpc>
              <a:buClr>
                <a:srgbClr val="3ABAC8"/>
              </a:buClr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solidFill>
                  <a:srgbClr val="146767"/>
                </a:solidFill>
                <a:latin typeface="Calibri"/>
              </a:rPr>
              <a:t>Physical health and quality of life outcomes often prioritised</a:t>
            </a:r>
          </a:p>
          <a:p>
            <a:pPr marL="342900" indent="-342900">
              <a:lnSpc>
                <a:spcPct val="120000"/>
              </a:lnSpc>
              <a:buClr>
                <a:srgbClr val="3ABAC8"/>
              </a:buClr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solidFill>
                  <a:srgbClr val="146767"/>
                </a:solidFill>
                <a:latin typeface="Calibri"/>
              </a:rPr>
              <a:t>Outcomes ≠ to physical symptoms might be missed</a:t>
            </a:r>
          </a:p>
          <a:p>
            <a:pPr marL="342900" indent="-342900">
              <a:lnSpc>
                <a:spcPct val="120000"/>
              </a:lnSpc>
              <a:buClr>
                <a:srgbClr val="3ABAC8"/>
              </a:buClr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solidFill>
                  <a:srgbClr val="146767"/>
                </a:solidFill>
              </a:rPr>
              <a:t>What recovery means to young people may be very nuanced</a:t>
            </a:r>
          </a:p>
          <a:p>
            <a:pPr marL="1257300" lvl="2" indent="-342900">
              <a:lnSpc>
                <a:spcPct val="120000"/>
              </a:lnSpc>
              <a:buClr>
                <a:srgbClr val="3ABAC8"/>
              </a:buClr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solidFill>
                  <a:srgbClr val="146767"/>
                </a:solidFill>
              </a:rPr>
              <a:t>Case examples </a:t>
            </a:r>
          </a:p>
          <a:p>
            <a:pPr marL="1257300" lvl="2" indent="-342900">
              <a:lnSpc>
                <a:spcPct val="120000"/>
              </a:lnSpc>
              <a:buClr>
                <a:srgbClr val="3ABAC8"/>
              </a:buClr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solidFill>
                  <a:srgbClr val="146767"/>
                </a:solidFill>
              </a:rPr>
              <a:t>Example wording to help set and work on goals</a:t>
            </a:r>
          </a:p>
          <a:p>
            <a:pPr marL="1257300" lvl="2" indent="-342900">
              <a:lnSpc>
                <a:spcPct val="120000"/>
              </a:lnSpc>
              <a:buClr>
                <a:srgbClr val="3ABAC8"/>
              </a:buClr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solidFill>
                  <a:srgbClr val="146767"/>
                </a:solidFill>
              </a:rPr>
              <a:t>Tips for paediatricians</a:t>
            </a:r>
          </a:p>
          <a:p>
            <a:pPr marL="342900" indent="-342900">
              <a:lnSpc>
                <a:spcPct val="120000"/>
              </a:lnSpc>
              <a:buClr>
                <a:srgbClr val="3ABAC8"/>
              </a:buClr>
              <a:buFont typeface="Arial" panose="020B0604020202020204" pitchFamily="34" charset="0"/>
              <a:buChar char="•"/>
              <a:defRPr/>
            </a:pPr>
            <a:endParaRPr lang="en-GB" sz="2400" kern="0" dirty="0">
              <a:solidFill>
                <a:srgbClr val="146767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3745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685800" y="0"/>
            <a:ext cx="4418674" cy="6172200"/>
          </a:xfrm>
          <a:prstGeom prst="rect">
            <a:avLst/>
          </a:prstGeom>
          <a:solidFill>
            <a:srgbClr val="146767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1" name="TextBox 11"/>
          <p:cNvSpPr txBox="1"/>
          <p:nvPr/>
        </p:nvSpPr>
        <p:spPr>
          <a:xfrm>
            <a:off x="988015" y="506643"/>
            <a:ext cx="3814243" cy="376808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3ABAC8"/>
              </a:buClr>
              <a:buSzTx/>
              <a:tabLst/>
              <a:defRPr/>
            </a:pPr>
            <a:r>
              <a:rPr lang="en-GB" sz="2800" b="1" dirty="0">
                <a:solidFill>
                  <a:schemeClr val="bg1"/>
                </a:solidFill>
                <a:cs typeface="Times New Roman" panose="02020603050405020304" pitchFamily="18" charset="0"/>
              </a:rPr>
              <a:t>Test–retest stability, convergent validity, and sensitivity to change for the Goal-Based Outcome tool for adolescents</a:t>
            </a:r>
          </a:p>
          <a:p>
            <a:pPr marR="0" lvl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3ABAC8"/>
              </a:buClr>
              <a:buSzTx/>
              <a:tabLst/>
              <a:defRPr/>
            </a:pPr>
            <a:endParaRPr lang="en-GB" sz="28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3ABAC8"/>
              </a:buClr>
              <a:buSzTx/>
              <a:tabLst/>
              <a:defRPr/>
            </a:pPr>
            <a:endParaRPr lang="en-GB" sz="28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3ABAC8"/>
              </a:buClr>
              <a:buSzTx/>
              <a:tabLst/>
              <a:defRPr/>
            </a:pPr>
            <a:r>
              <a:rPr lang="en-GB" sz="2800" b="1" dirty="0">
                <a:solidFill>
                  <a:schemeClr val="bg1"/>
                </a:solidFill>
                <a:cs typeface="Times New Roman" panose="02020603050405020304" pitchFamily="18" charset="0"/>
              </a:rPr>
              <a:t>Duncan et al., (2022)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F22D0E-E667-44B8-91A2-01322411EE08}"/>
              </a:ext>
            </a:extLst>
          </p:cNvPr>
          <p:cNvSpPr/>
          <p:nvPr/>
        </p:nvSpPr>
        <p:spPr>
          <a:xfrm>
            <a:off x="5350467" y="409575"/>
            <a:ext cx="6096000" cy="493795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3ABAC8"/>
              </a:buClr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rgbClr val="14676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 summary – child rated GBO</a:t>
            </a:r>
          </a:p>
          <a:p>
            <a:pPr marL="342900" indent="-342900">
              <a:lnSpc>
                <a:spcPct val="120000"/>
              </a:lnSpc>
              <a:buClr>
                <a:srgbClr val="3ABAC8"/>
              </a:buClr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solidFill>
                  <a:srgbClr val="146767"/>
                </a:solidFill>
              </a:rPr>
              <a:t>Most correlated with measures of general wellbeing and self-esteem</a:t>
            </a:r>
          </a:p>
          <a:p>
            <a:pPr marL="342900" indent="-342900">
              <a:lnSpc>
                <a:spcPct val="120000"/>
              </a:lnSpc>
              <a:buClr>
                <a:srgbClr val="3ABAC8"/>
              </a:buClr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solidFill>
                  <a:srgbClr val="146767"/>
                </a:solidFill>
              </a:rPr>
              <a:t>Least correlated with the SDQ subscales</a:t>
            </a:r>
          </a:p>
          <a:p>
            <a:pPr marL="342900" indent="-342900">
              <a:lnSpc>
                <a:spcPct val="120000"/>
              </a:lnSpc>
              <a:buClr>
                <a:srgbClr val="3ABAC8"/>
              </a:buClr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solidFill>
                  <a:srgbClr val="146767"/>
                </a:solidFill>
                <a:latin typeface="Calibri"/>
              </a:rPr>
              <a:t>More sensitive to individual change than standardised measures, e.g., YP-CORE </a:t>
            </a:r>
          </a:p>
          <a:p>
            <a:pPr marL="342900" indent="-342900">
              <a:lnSpc>
                <a:spcPct val="120000"/>
              </a:lnSpc>
              <a:buClr>
                <a:srgbClr val="3ABAC8"/>
              </a:buClr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solidFill>
                  <a:srgbClr val="146767"/>
                </a:solidFill>
                <a:latin typeface="Calibri"/>
              </a:rPr>
              <a:t>GBO scores stable over between 6 and 24 weeks</a:t>
            </a:r>
          </a:p>
          <a:p>
            <a:pPr marL="342900" indent="-342900">
              <a:lnSpc>
                <a:spcPct val="120000"/>
              </a:lnSpc>
              <a:buClr>
                <a:srgbClr val="3ABAC8"/>
              </a:buClr>
              <a:buFont typeface="Arial" panose="020B0604020202020204" pitchFamily="34" charset="0"/>
              <a:buChar char="•"/>
              <a:defRPr/>
            </a:pPr>
            <a:r>
              <a:rPr lang="en-GB" sz="2400" kern="0" dirty="0">
                <a:solidFill>
                  <a:srgbClr val="146767"/>
                </a:solidFill>
                <a:latin typeface="Calibri"/>
              </a:rPr>
              <a:t>Child-rated GBO “meaningful change” criterion of 3 points</a:t>
            </a:r>
          </a:p>
          <a:p>
            <a:pPr marL="342900" indent="-342900">
              <a:lnSpc>
                <a:spcPct val="120000"/>
              </a:lnSpc>
              <a:buClr>
                <a:srgbClr val="3ABAC8"/>
              </a:buClr>
              <a:buFont typeface="Arial" panose="020B0604020202020204" pitchFamily="34" charset="0"/>
              <a:buChar char="•"/>
              <a:defRPr/>
            </a:pPr>
            <a:endParaRPr lang="en-GB" sz="2400" kern="0" dirty="0">
              <a:solidFill>
                <a:srgbClr val="146767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44688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676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-164797" y="-140469"/>
            <a:ext cx="3908121" cy="7100909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7" name="TextBox 7"/>
          <p:cNvSpPr txBox="1"/>
          <p:nvPr/>
        </p:nvSpPr>
        <p:spPr>
          <a:xfrm>
            <a:off x="4057650" y="1697757"/>
            <a:ext cx="7552740" cy="295465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New findings with key take aways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en-GB" sz="3200" dirty="0">
                <a:solidFill>
                  <a:prstClr val="white"/>
                </a:solidFill>
                <a:latin typeface="Calibri"/>
              </a:rPr>
              <a:t>Encouraging for the continued use of the GBO tool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Case examples, suggested wording and ideas for support </a:t>
            </a:r>
            <a:r>
              <a:rPr lang="en-GB" sz="3200" dirty="0">
                <a:solidFill>
                  <a:prstClr val="white"/>
                </a:solidFill>
                <a:latin typeface="Calibri"/>
              </a:rPr>
              <a:t>in the use of the GBO tool</a:t>
            </a:r>
          </a:p>
        </p:txBody>
      </p:sp>
      <p:sp>
        <p:nvSpPr>
          <p:cNvPr id="3" name="TextBox 11">
            <a:extLst>
              <a:ext uri="{FF2B5EF4-FFF2-40B4-BE49-F238E27FC236}">
                <a16:creationId xmlns:a16="http://schemas.microsoft.com/office/drawing/2014/main" id="{508790DE-27A4-F58B-89F2-4109CD3C67E9}"/>
              </a:ext>
            </a:extLst>
          </p:cNvPr>
          <p:cNvSpPr txBox="1"/>
          <p:nvPr/>
        </p:nvSpPr>
        <p:spPr>
          <a:xfrm>
            <a:off x="381518" y="299554"/>
            <a:ext cx="3361806" cy="139820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3ABAC8"/>
              </a:buClr>
              <a:buSzTx/>
              <a:tabLst/>
              <a:defRPr/>
            </a:pPr>
            <a:r>
              <a:rPr lang="en-GB" sz="2800" b="1" dirty="0">
                <a:solidFill>
                  <a:srgbClr val="146767"/>
                </a:solidFill>
                <a:cs typeface="Times New Roman" panose="02020603050405020304" pitchFamily="18" charset="0"/>
              </a:rPr>
              <a:t>Summary of implications for practice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676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3D37183-0C22-4E17-8A9B-A55D54894008}"/>
              </a:ext>
            </a:extLst>
          </p:cNvPr>
          <p:cNvSpPr txBox="1"/>
          <p:nvPr/>
        </p:nvSpPr>
        <p:spPr>
          <a:xfrm>
            <a:off x="434283" y="137766"/>
            <a:ext cx="11466786" cy="6469767"/>
          </a:xfrm>
          <a:prstGeom prst="rect">
            <a:avLst/>
          </a:prstGeom>
          <a:noFill/>
        </p:spPr>
        <p:txBody>
          <a:bodyPr wrap="square" numCol="1" spcCol="288000" rtlCol="0">
            <a:noAutofit/>
          </a:bodyPr>
          <a:lstStyle/>
          <a:p>
            <a:pPr algn="ctr">
              <a:spcAft>
                <a:spcPts val="1200"/>
              </a:spcAft>
            </a:pPr>
            <a:r>
              <a:rPr lang="en-GB" sz="4400" b="1" dirty="0">
                <a:solidFill>
                  <a:schemeClr val="bg1"/>
                </a:solidFill>
              </a:rPr>
              <a:t>References</a:t>
            </a:r>
          </a:p>
          <a:p>
            <a:pPr algn="ctr">
              <a:spcAft>
                <a:spcPts val="1200"/>
              </a:spcAft>
            </a:pPr>
            <a:endParaRPr lang="en-GB" sz="4400" b="1" dirty="0">
              <a:solidFill>
                <a:schemeClr val="bg1"/>
              </a:solidFill>
            </a:endParaRPr>
          </a:p>
          <a:p>
            <a:pPr marL="342900" indent="-342900">
              <a:lnSpc>
                <a:spcPct val="110000"/>
              </a:lnSpc>
              <a:buClr>
                <a:srgbClr val="3ABAC8"/>
              </a:buClr>
              <a:buFont typeface="Arial" panose="020B0604020202020204" pitchFamily="34" charset="0"/>
              <a:buChar char="•"/>
              <a:defRPr/>
            </a:pPr>
            <a:r>
              <a:rPr lang="en-GB" sz="2000" kern="0" dirty="0">
                <a:solidFill>
                  <a:schemeClr val="bg1"/>
                </a:solidFill>
              </a:rPr>
              <a:t>Duncan, C., Cooper, M., &amp; Saxon, D. (2022). Test–retest stability, convergent validity, and sensitivity to change for the Goal-Based Outcome tool for adolescents: Analysis of data from a randomized controlled trial. Journal of Clinical Psychology. 1–14. </a:t>
            </a:r>
            <a:r>
              <a:rPr lang="en-GB" sz="2000" kern="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https://doi.org/10.1002/jclp.23422</a:t>
            </a:r>
            <a:r>
              <a:rPr lang="en-GB" sz="2000" kern="0" dirty="0">
                <a:solidFill>
                  <a:schemeClr val="bg1"/>
                </a:solidFill>
              </a:rPr>
              <a:t> </a:t>
            </a:r>
          </a:p>
          <a:p>
            <a:pPr marL="342900" indent="-342900">
              <a:lnSpc>
                <a:spcPct val="110000"/>
              </a:lnSpc>
              <a:buClr>
                <a:srgbClr val="3ABAC8"/>
              </a:buClr>
              <a:buFont typeface="Arial" panose="020B0604020202020204" pitchFamily="34" charset="0"/>
              <a:buChar char="•"/>
              <a:defRPr/>
            </a:pPr>
            <a:r>
              <a:rPr lang="en-GB" sz="2000" kern="0" dirty="0">
                <a:solidFill>
                  <a:schemeClr val="bg1"/>
                </a:solidFill>
              </a:rPr>
              <a:t>Law, D. (2022). Working with Goals and Trauma in Youth Mental Health. International Journal of Environmental Research Public Health. 19(17). 11048, </a:t>
            </a:r>
            <a:r>
              <a:rPr lang="en-GB" sz="2000" kern="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https://doi.org/10.3390/ijerph191711048</a:t>
            </a:r>
            <a:r>
              <a:rPr lang="en-GB" sz="2000" kern="0" dirty="0">
                <a:solidFill>
                  <a:schemeClr val="bg1"/>
                </a:solidFill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3ABAC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Jacob, J., Edbrooke-Childs, J., Flannery, H., Segal, T. Y., &amp; Law, D. (2022). Goal-based measurement in paediatric settings: implications for practice. Archives of Disease in Childhood. </a:t>
            </a: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http://dx.doi.org/10.1136/archdischild-2021-322761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3ABAC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Jacob, J., Stankovic, M., Spuerck, I., &amp; Shokraneh, F. (2022). Goal setting with young people for anxiety and depression: What works for whom in therapeutic relationships? A literature review and insight analysis. BMC psychology, 10(1), 1-15. </a:t>
            </a: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https://doi.org/10.1186/s40359-022-00879-5</a:t>
            </a: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defTabSz="895350"/>
            <a:endParaRPr lang="en-GB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476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2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46767"/>
      </a:accent1>
      <a:accent2>
        <a:srgbClr val="ED7D31"/>
      </a:accent2>
      <a:accent3>
        <a:srgbClr val="A5A5A5"/>
      </a:accent3>
      <a:accent4>
        <a:srgbClr val="FFC000"/>
      </a:accent4>
      <a:accent5>
        <a:srgbClr val="146767"/>
      </a:accent5>
      <a:accent6>
        <a:srgbClr val="70AD47"/>
      </a:accent6>
      <a:hlink>
        <a:srgbClr val="00B0F0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4000" dirty="0">
            <a:solidFill>
              <a:srgbClr val="146767"/>
            </a:solidFill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652</Words>
  <Application>Microsoft Office PowerPoint</Application>
  <PresentationFormat>Widescreen</PresentationFormat>
  <Paragraphs>84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Anja Teichert</dc:creator>
  <cp:lastModifiedBy>Georgina Mutton</cp:lastModifiedBy>
  <cp:revision>30</cp:revision>
  <dcterms:created xsi:type="dcterms:W3CDTF">2019-11-19T11:07:09Z</dcterms:created>
  <dcterms:modified xsi:type="dcterms:W3CDTF">2022-11-23T10:03:51Z</dcterms:modified>
</cp:coreProperties>
</file>