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ink/ink2.xml" ContentType="application/inkml+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2"/>
  </p:notesMasterIdLst>
  <p:sldIdLst>
    <p:sldId id="256" r:id="rId3"/>
    <p:sldId id="347" r:id="rId4"/>
    <p:sldId id="323" r:id="rId5"/>
    <p:sldId id="325" r:id="rId6"/>
    <p:sldId id="357" r:id="rId7"/>
    <p:sldId id="348" r:id="rId8"/>
    <p:sldId id="349" r:id="rId9"/>
    <p:sldId id="345" r:id="rId10"/>
    <p:sldId id="346" r:id="rId11"/>
    <p:sldId id="291" r:id="rId12"/>
    <p:sldId id="338" r:id="rId13"/>
    <p:sldId id="340" r:id="rId14"/>
    <p:sldId id="350" r:id="rId15"/>
    <p:sldId id="342" r:id="rId16"/>
    <p:sldId id="334" r:id="rId17"/>
    <p:sldId id="356" r:id="rId18"/>
    <p:sldId id="352" r:id="rId19"/>
    <p:sldId id="355" r:id="rId20"/>
    <p:sldId id="290" r:id="rId21"/>
  </p:sldIdLst>
  <p:sldSz cx="18288000" cy="10287000"/>
  <p:notesSz cx="6858000" cy="9144000"/>
  <p:embeddedFontLst>
    <p:embeddedFont>
      <p:font typeface="Calibri" panose="020F0502020204030204" pitchFamily="34" charset="0"/>
      <p:regular r:id="rId23"/>
      <p:bold r:id="rId24"/>
      <p:italic r:id="rId25"/>
      <p:boldItalic r:id="rId26"/>
    </p:embeddedFont>
    <p:embeddedFont>
      <p:font typeface="Calibri Light" panose="020F0302020204030204" pitchFamily="34" charset="0"/>
      <p:regular r:id="rId27"/>
      <p:italic r:id="rId28"/>
    </p:embeddedFont>
    <p:embeddedFont>
      <p:font typeface="Georgia" panose="02040502050405020303" pitchFamily="18" charset="0"/>
      <p:regular r:id="rId29"/>
      <p:bold r:id="rId30"/>
      <p:italic r:id="rId31"/>
      <p:boldItalic r:id="rId32"/>
    </p:embeddedFont>
    <p:embeddedFont>
      <p:font typeface="Open Sans" panose="020B0606030504020204" pitchFamily="34" charset="0"/>
      <p:regular r:id="rId33"/>
      <p:bold r:id="rId34"/>
      <p:italic r:id="rId35"/>
      <p:boldItalic r:id="rId36"/>
    </p:embeddedFont>
    <p:embeddedFont>
      <p:font typeface="Tahoma" panose="020B0604030504040204" pitchFamily="34" charset="0"/>
      <p:regular r:id="rId37"/>
      <p:bold r:id="rId38"/>
    </p:embeddedFont>
    <p:embeddedFont>
      <p:font typeface="Verdana" panose="020B0604030504040204" pitchFamily="34"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ja Teichert" initials="AT" lastIdx="1" clrIdx="0">
    <p:extLst>
      <p:ext uri="{19B8F6BF-5375-455C-9EA6-DF929625EA0E}">
        <p15:presenceInfo xmlns:p15="http://schemas.microsoft.com/office/powerpoint/2012/main" userId="S::Anja.Teichert@annafreud.org::9f5847bb-2512-4516-b9ef-09861d2cfdb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6767"/>
    <a:srgbClr val="8E39A5"/>
    <a:srgbClr val="A547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81" autoAdjust="0"/>
    <p:restoredTop sz="73443" autoAdjust="0"/>
  </p:normalViewPr>
  <p:slideViewPr>
    <p:cSldViewPr>
      <p:cViewPr>
        <p:scale>
          <a:sx n="60" d="100"/>
          <a:sy n="60" d="100"/>
        </p:scale>
        <p:origin x="1428"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1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19.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commentAuthors" Target="commentAuthor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19.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image" Target="../media/image5.png"/><Relationship Id="rId5" Type="http://schemas.openxmlformats.org/officeDocument/2006/relationships/image" Target="../media/image9.jpeg"/><Relationship Id="rId4" Type="http://schemas.openxmlformats.org/officeDocument/2006/relationships/image" Target="../media/image8.jpeg"/></Relationships>
</file>

<file path=ppt/diagrams/_rels/data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g"/><Relationship Id="rId1" Type="http://schemas.openxmlformats.org/officeDocument/2006/relationships/image" Target="../media/image5.png"/><Relationship Id="rId5" Type="http://schemas.openxmlformats.org/officeDocument/2006/relationships/image" Target="../media/image8.jpeg"/><Relationship Id="rId4" Type="http://schemas.openxmlformats.org/officeDocument/2006/relationships/image" Target="../media/image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8DFF2A-86A2-4969-A0DD-4E69D69A548A}" type="doc">
      <dgm:prSet loTypeId="urn:microsoft.com/office/officeart/2008/layout/HexagonCluster" loCatId="relationship" qsTypeId="urn:microsoft.com/office/officeart/2005/8/quickstyle/simple1" qsCatId="simple" csTypeId="urn:microsoft.com/office/officeart/2005/8/colors/accent1_2" csCatId="accent1" phldr="1"/>
      <dgm:spPr/>
      <dgm:t>
        <a:bodyPr/>
        <a:lstStyle/>
        <a:p>
          <a:endParaRPr lang="en-GB"/>
        </a:p>
      </dgm:t>
    </dgm:pt>
    <dgm:pt modelId="{F936FFA6-0B16-4BB8-A992-999EB9F71169}">
      <dgm:prSet phldrT="[Text]" custT="1"/>
      <dgm:spPr>
        <a:solidFill>
          <a:srgbClr val="7DA4C8"/>
        </a:solidFill>
        <a:ln w="12700">
          <a:noFill/>
        </a:ln>
      </dgm:spPr>
      <dgm:t>
        <a:bodyPr/>
        <a:lstStyle/>
        <a:p>
          <a:r>
            <a:rPr lang="en-GB" sz="2400" b="1" dirty="0">
              <a:solidFill>
                <a:schemeClr val="bg1"/>
              </a:solidFill>
            </a:rPr>
            <a:t>A place go for advice and dialogue about outcome measurement</a:t>
          </a:r>
        </a:p>
      </dgm:t>
    </dgm:pt>
    <dgm:pt modelId="{6919C421-F7B6-4DFA-A49E-324A3CACBE33}" type="parTrans" cxnId="{B9AF74DB-94F6-4BD3-8CEB-BBEB7286A7BC}">
      <dgm:prSet/>
      <dgm:spPr/>
      <dgm:t>
        <a:bodyPr/>
        <a:lstStyle/>
        <a:p>
          <a:endParaRPr lang="en-GB"/>
        </a:p>
      </dgm:t>
    </dgm:pt>
    <dgm:pt modelId="{8BCA0E1C-91BD-443D-BCA2-412730F7248C}" type="sibTrans" cxnId="{B9AF74DB-94F6-4BD3-8CEB-BBEB7286A7BC}">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26000" r="-26000"/>
          </a:stretch>
        </a:blipFill>
        <a:ln>
          <a:noFill/>
        </a:ln>
      </dgm:spPr>
      <dgm:t>
        <a:bodyPr/>
        <a:lstStyle/>
        <a:p>
          <a:endParaRPr lang="en-GB"/>
        </a:p>
      </dgm:t>
    </dgm:pt>
    <dgm:pt modelId="{E3933EF1-FE63-4AF0-A50D-010628D09298}">
      <dgm:prSet phldrT="[Text]" custT="1"/>
      <dgm:spPr>
        <a:solidFill>
          <a:srgbClr val="7DA4C8"/>
        </a:solidFill>
        <a:ln w="12700">
          <a:noFill/>
        </a:ln>
      </dgm:spPr>
      <dgm:t>
        <a:bodyPr/>
        <a:lstStyle/>
        <a:p>
          <a:r>
            <a:rPr lang="en-GB" sz="2400" b="1" dirty="0">
              <a:solidFill>
                <a:schemeClr val="bg1"/>
              </a:solidFill>
            </a:rPr>
            <a:t>Access to outcome measures, guidance and resources</a:t>
          </a:r>
        </a:p>
        <a:p>
          <a:r>
            <a:rPr lang="en-GB" sz="2000" i="1" dirty="0">
              <a:solidFill>
                <a:schemeClr val="bg1"/>
              </a:solidFill>
            </a:rPr>
            <a:t>learning from others</a:t>
          </a:r>
        </a:p>
      </dgm:t>
    </dgm:pt>
    <dgm:pt modelId="{C08C5058-7AD7-422F-88E1-F61E42140402}" type="parTrans" cxnId="{739729FA-FB46-4CBD-9330-F6A22BE1CE66}">
      <dgm:prSet/>
      <dgm:spPr/>
      <dgm:t>
        <a:bodyPr/>
        <a:lstStyle/>
        <a:p>
          <a:endParaRPr lang="en-GB"/>
        </a:p>
      </dgm:t>
    </dgm:pt>
    <dgm:pt modelId="{FE314E28-CF43-49AE-99D5-50F77CA97928}" type="sibTrans" cxnId="{739729FA-FB46-4CBD-9330-F6A22BE1CE66}">
      <dgm:prSet/>
      <dgm:spPr>
        <a:blipFill rotWithShape="1">
          <a:blip xmlns:r="http://schemas.openxmlformats.org/officeDocument/2006/relationships" r:embed="rId2"/>
          <a:srcRect/>
          <a:stretch>
            <a:fillRect t="-1000" b="-1000"/>
          </a:stretch>
        </a:blipFill>
        <a:ln>
          <a:noFill/>
        </a:ln>
      </dgm:spPr>
      <dgm:t>
        <a:bodyPr/>
        <a:lstStyle/>
        <a:p>
          <a:endParaRPr lang="en-GB"/>
        </a:p>
      </dgm:t>
    </dgm:pt>
    <dgm:pt modelId="{0968048B-87FE-4033-82F1-73012AEEF3EF}">
      <dgm:prSet phldrT="[Text]" custT="1"/>
      <dgm:spPr>
        <a:solidFill>
          <a:srgbClr val="7DA4C8"/>
        </a:solidFill>
        <a:ln w="12700">
          <a:noFill/>
        </a:ln>
      </dgm:spPr>
      <dgm:t>
        <a:bodyPr/>
        <a:lstStyle/>
        <a:p>
          <a:r>
            <a:rPr lang="en-GB" sz="2400" b="1" dirty="0">
              <a:solidFill>
                <a:schemeClr val="bg1"/>
              </a:solidFill>
            </a:rPr>
            <a:t>Training</a:t>
          </a:r>
        </a:p>
        <a:p>
          <a:r>
            <a:rPr lang="en-GB" sz="2000" i="1" dirty="0">
              <a:solidFill>
                <a:schemeClr val="bg1"/>
              </a:solidFill>
            </a:rPr>
            <a:t>to improve experiences of measuring outcomes, and to get the best value from it</a:t>
          </a:r>
        </a:p>
      </dgm:t>
    </dgm:pt>
    <dgm:pt modelId="{46283508-2D47-44FB-BD05-5ABCE6268F0F}" type="parTrans" cxnId="{77684F66-DD58-43FA-8EB7-73BC5C97B6EC}">
      <dgm:prSet/>
      <dgm:spPr/>
      <dgm:t>
        <a:bodyPr/>
        <a:lstStyle/>
        <a:p>
          <a:endParaRPr lang="en-GB"/>
        </a:p>
      </dgm:t>
    </dgm:pt>
    <dgm:pt modelId="{C37C3CE6-9DC5-4A63-9880-6E54700C2333}" type="sibTrans" cxnId="{77684F66-DD58-43FA-8EB7-73BC5C97B6EC}">
      <dgm:prSet/>
      <dgm:spPr>
        <a:blipFill rotWithShape="1">
          <a:blip xmlns:r="http://schemas.openxmlformats.org/officeDocument/2006/relationships" r:embed="rId3"/>
          <a:srcRect/>
          <a:stretch>
            <a:fillRect l="-8000" r="-8000"/>
          </a:stretch>
        </a:blipFill>
        <a:ln>
          <a:noFill/>
        </a:ln>
      </dgm:spPr>
      <dgm:t>
        <a:bodyPr/>
        <a:lstStyle/>
        <a:p>
          <a:endParaRPr lang="en-GB"/>
        </a:p>
      </dgm:t>
    </dgm:pt>
    <dgm:pt modelId="{96E5D9E6-5035-4CEF-8C5C-A414560E4C51}">
      <dgm:prSet phldrT="[Text]" custT="1"/>
      <dgm:spPr>
        <a:solidFill>
          <a:srgbClr val="7DA4C8"/>
        </a:solidFill>
        <a:ln w="12700">
          <a:noFill/>
        </a:ln>
      </dgm:spPr>
      <dgm:t>
        <a:bodyPr/>
        <a:lstStyle/>
        <a:p>
          <a:r>
            <a:rPr lang="en-GB" sz="2400" b="1" dirty="0">
              <a:solidFill>
                <a:schemeClr val="bg1"/>
              </a:solidFill>
            </a:rPr>
            <a:t>Events</a:t>
          </a:r>
        </a:p>
        <a:p>
          <a:r>
            <a:rPr lang="en-GB" sz="2000" i="1" dirty="0">
              <a:solidFill>
                <a:schemeClr val="bg1"/>
              </a:solidFill>
            </a:rPr>
            <a:t>to share and explore new research and innovation</a:t>
          </a:r>
        </a:p>
      </dgm:t>
    </dgm:pt>
    <dgm:pt modelId="{8DEF8146-8724-441F-AB29-28B531B2067B}" type="parTrans" cxnId="{49253AF8-51CD-464F-954E-D055755D3E43}">
      <dgm:prSet/>
      <dgm:spPr/>
      <dgm:t>
        <a:bodyPr/>
        <a:lstStyle/>
        <a:p>
          <a:endParaRPr lang="en-GB"/>
        </a:p>
      </dgm:t>
    </dgm:pt>
    <dgm:pt modelId="{C286EB0C-E517-421F-8F10-2B4B44893E91}" type="sibTrans" cxnId="{49253AF8-51CD-464F-954E-D055755D3E43}">
      <dgm:prSet/>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14000" r="-14000"/>
          </a:stretch>
        </a:blipFill>
        <a:ln>
          <a:noFill/>
        </a:ln>
      </dgm:spPr>
      <dgm:t>
        <a:bodyPr/>
        <a:lstStyle/>
        <a:p>
          <a:endParaRPr lang="en-GB"/>
        </a:p>
      </dgm:t>
    </dgm:pt>
    <dgm:pt modelId="{CC9B97D4-2C4A-403C-A17E-B1314BFCFB51}">
      <dgm:prSet phldrT="[Text]" custT="1"/>
      <dgm:spPr>
        <a:solidFill>
          <a:srgbClr val="7DA4C8"/>
        </a:solidFill>
        <a:ln w="12700">
          <a:noFill/>
        </a:ln>
      </dgm:spPr>
      <dgm:t>
        <a:bodyPr/>
        <a:lstStyle/>
        <a:p>
          <a:r>
            <a:rPr lang="en-GB" sz="2400" b="1" i="0" dirty="0">
              <a:solidFill>
                <a:schemeClr val="bg1"/>
              </a:solidFill>
            </a:rPr>
            <a:t>Developing and promoting participative and inclusive approaches</a:t>
          </a:r>
        </a:p>
      </dgm:t>
    </dgm:pt>
    <dgm:pt modelId="{199EAD31-7018-4407-8BD8-BF062ABCAA88}" type="parTrans" cxnId="{C22330EC-A181-422A-BB0D-43CCC0C1B645}">
      <dgm:prSet/>
      <dgm:spPr/>
      <dgm:t>
        <a:bodyPr/>
        <a:lstStyle/>
        <a:p>
          <a:endParaRPr lang="en-GB"/>
        </a:p>
      </dgm:t>
    </dgm:pt>
    <dgm:pt modelId="{ACBE0216-0D1F-4E5D-8E66-C20CE582E733}" type="sibTrans" cxnId="{C22330EC-A181-422A-BB0D-43CCC0C1B645}">
      <dgm:prSet/>
      <dgm:spPr>
        <a:noFill/>
        <a:ln>
          <a:noFill/>
        </a:ln>
      </dgm:spPr>
      <dgm:t>
        <a:bodyPr/>
        <a:lstStyle/>
        <a:p>
          <a:endParaRPr lang="en-GB"/>
        </a:p>
      </dgm:t>
    </dgm:pt>
    <dgm:pt modelId="{6920CCF7-0685-4251-8F6C-4034F9B42407}">
      <dgm:prSet custT="1"/>
      <dgm:spPr>
        <a:solidFill>
          <a:srgbClr val="7DA4C8"/>
        </a:solidFill>
        <a:ln w="12700">
          <a:noFill/>
        </a:ln>
      </dgm:spPr>
      <dgm:t>
        <a:bodyPr/>
        <a:lstStyle/>
        <a:p>
          <a:r>
            <a:rPr lang="en-GB" sz="2400" b="1" dirty="0">
              <a:solidFill>
                <a:schemeClr val="bg1"/>
              </a:solidFill>
            </a:rPr>
            <a:t>Translating research for practitioners to use</a:t>
          </a:r>
          <a:endParaRPr lang="en-GB" sz="2400" dirty="0">
            <a:solidFill>
              <a:schemeClr val="bg1"/>
            </a:solidFill>
          </a:endParaRPr>
        </a:p>
      </dgm:t>
    </dgm:pt>
    <dgm:pt modelId="{A8F9BA89-61F3-470B-B715-ED2C20453762}" type="parTrans" cxnId="{8D5B0FCA-B10F-45C2-A12F-204AD3B95C93}">
      <dgm:prSet/>
      <dgm:spPr/>
      <dgm:t>
        <a:bodyPr/>
        <a:lstStyle/>
        <a:p>
          <a:endParaRPr lang="en-GB"/>
        </a:p>
      </dgm:t>
    </dgm:pt>
    <dgm:pt modelId="{F7D44F69-E5D3-4134-9A9F-B448D29C80EE}" type="sibTrans" cxnId="{8D5B0FCA-B10F-45C2-A12F-204AD3B95C93}">
      <dgm:prSet/>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14000" r="-14000"/>
          </a:stretch>
        </a:blipFill>
        <a:ln>
          <a:noFill/>
        </a:ln>
      </dgm:spPr>
      <dgm:t>
        <a:bodyPr/>
        <a:lstStyle/>
        <a:p>
          <a:endParaRPr lang="en-GB"/>
        </a:p>
      </dgm:t>
    </dgm:pt>
    <dgm:pt modelId="{E4F55904-5C8A-4820-A05B-B5BF2FAC9B8E}" type="pres">
      <dgm:prSet presAssocID="{158DFF2A-86A2-4969-A0DD-4E69D69A548A}" presName="Name0" presStyleCnt="0">
        <dgm:presLayoutVars>
          <dgm:chMax val="21"/>
          <dgm:chPref val="21"/>
        </dgm:presLayoutVars>
      </dgm:prSet>
      <dgm:spPr/>
    </dgm:pt>
    <dgm:pt modelId="{38CED640-1AC0-4DFC-A634-0F1C05DD653D}" type="pres">
      <dgm:prSet presAssocID="{F936FFA6-0B16-4BB8-A992-999EB9F71169}" presName="text1" presStyleCnt="0"/>
      <dgm:spPr/>
    </dgm:pt>
    <dgm:pt modelId="{16FCA843-17A1-42CF-8545-3FF4F2A0FE82}" type="pres">
      <dgm:prSet presAssocID="{F936FFA6-0B16-4BB8-A992-999EB9F71169}" presName="textRepeatNode" presStyleLbl="alignNode1" presStyleIdx="0" presStyleCnt="6">
        <dgm:presLayoutVars>
          <dgm:chMax val="0"/>
          <dgm:chPref val="0"/>
          <dgm:bulletEnabled val="1"/>
        </dgm:presLayoutVars>
      </dgm:prSet>
      <dgm:spPr/>
    </dgm:pt>
    <dgm:pt modelId="{8221382C-5D40-44B7-96AC-964E792C7FF9}" type="pres">
      <dgm:prSet presAssocID="{F936FFA6-0B16-4BB8-A992-999EB9F71169}" presName="textaccent1" presStyleCnt="0"/>
      <dgm:spPr/>
    </dgm:pt>
    <dgm:pt modelId="{D1299050-5CDC-4C1D-B649-71AF47CE2034}" type="pres">
      <dgm:prSet presAssocID="{F936FFA6-0B16-4BB8-A992-999EB9F71169}" presName="accentRepeatNode" presStyleLbl="solidAlignAcc1" presStyleIdx="0" presStyleCnt="12"/>
      <dgm:spPr>
        <a:xfrm>
          <a:off x="2195032" y="3678327"/>
          <a:ext cx="236986" cy="204445"/>
        </a:xfrm>
        <a:prstGeom prst="hexagon">
          <a:avLst>
            <a:gd name="adj" fmla="val 25000"/>
            <a:gd name="vf" fmla="val 115470"/>
          </a:avLst>
        </a:prstGeom>
        <a:solidFill>
          <a:srgbClr val="7DA4C8"/>
        </a:solidFill>
        <a:ln w="25400" cap="flat" cmpd="sng" algn="ctr">
          <a:noFill/>
          <a:prstDash val="solid"/>
        </a:ln>
        <a:effectLst/>
      </dgm:spPr>
    </dgm:pt>
    <dgm:pt modelId="{1469DA3D-0CC9-4F30-86BD-6486111BC777}" type="pres">
      <dgm:prSet presAssocID="{8BCA0E1C-91BD-443D-BCA2-412730F7248C}" presName="image1" presStyleCnt="0"/>
      <dgm:spPr/>
    </dgm:pt>
    <dgm:pt modelId="{46489D77-19FA-404F-994F-DF8B8A87173D}" type="pres">
      <dgm:prSet presAssocID="{8BCA0E1C-91BD-443D-BCA2-412730F7248C}" presName="imageRepeatNode" presStyleLbl="alignAcc1" presStyleIdx="0" presStyleCnt="6"/>
      <dgm:spPr/>
    </dgm:pt>
    <dgm:pt modelId="{DA997546-3562-48B8-B436-ED153526A134}" type="pres">
      <dgm:prSet presAssocID="{8BCA0E1C-91BD-443D-BCA2-412730F7248C}" presName="imageaccent1" presStyleCnt="0"/>
      <dgm:spPr/>
    </dgm:pt>
    <dgm:pt modelId="{8B2641B1-205F-4CAB-9BB3-7174B769ACB1}" type="pres">
      <dgm:prSet presAssocID="{8BCA0E1C-91BD-443D-BCA2-412730F7248C}" presName="accentRepeatNode" presStyleLbl="solidAlignAcc1" presStyleIdx="1" presStyleCnt="12"/>
      <dgm:spPr>
        <a:noFill/>
        <a:ln>
          <a:noFill/>
        </a:ln>
      </dgm:spPr>
    </dgm:pt>
    <dgm:pt modelId="{10409C0A-86D1-4598-B305-1A24A6DC8EA1}" type="pres">
      <dgm:prSet presAssocID="{E3933EF1-FE63-4AF0-A50D-010628D09298}" presName="text2" presStyleCnt="0"/>
      <dgm:spPr/>
    </dgm:pt>
    <dgm:pt modelId="{F9E4B6C9-CA73-44B8-97F0-B309AE66A153}" type="pres">
      <dgm:prSet presAssocID="{E3933EF1-FE63-4AF0-A50D-010628D09298}" presName="textRepeatNode" presStyleLbl="alignNode1" presStyleIdx="1" presStyleCnt="6">
        <dgm:presLayoutVars>
          <dgm:chMax val="0"/>
          <dgm:chPref val="0"/>
          <dgm:bulletEnabled val="1"/>
        </dgm:presLayoutVars>
      </dgm:prSet>
      <dgm:spPr/>
    </dgm:pt>
    <dgm:pt modelId="{241F460F-B633-4FE5-9F2E-989A7C70CCA6}" type="pres">
      <dgm:prSet presAssocID="{E3933EF1-FE63-4AF0-A50D-010628D09298}" presName="textaccent2" presStyleCnt="0"/>
      <dgm:spPr/>
    </dgm:pt>
    <dgm:pt modelId="{097F6F5B-5A4B-46DD-996E-7676124F1044}" type="pres">
      <dgm:prSet presAssocID="{E3933EF1-FE63-4AF0-A50D-010628D09298}" presName="accentRepeatNode" presStyleLbl="solidAlignAcc1" presStyleIdx="2" presStyleCnt="12"/>
      <dgm:spPr>
        <a:xfrm>
          <a:off x="5293095" y="3437373"/>
          <a:ext cx="236986" cy="204445"/>
        </a:xfrm>
        <a:prstGeom prst="hexagon">
          <a:avLst>
            <a:gd name="adj" fmla="val 25000"/>
            <a:gd name="vf" fmla="val 115470"/>
          </a:avLst>
        </a:prstGeom>
        <a:solidFill>
          <a:srgbClr val="7DA4C8"/>
        </a:solidFill>
        <a:ln w="25400" cap="flat" cmpd="sng" algn="ctr">
          <a:noFill/>
          <a:prstDash val="solid"/>
        </a:ln>
        <a:effectLst/>
      </dgm:spPr>
    </dgm:pt>
    <dgm:pt modelId="{A3A305FE-1456-4A7E-94A3-514DE3757E8A}" type="pres">
      <dgm:prSet presAssocID="{FE314E28-CF43-49AE-99D5-50F77CA97928}" presName="image2" presStyleCnt="0"/>
      <dgm:spPr/>
    </dgm:pt>
    <dgm:pt modelId="{EFE06E7E-15BE-44B9-AD5D-04449FE5BBE5}" type="pres">
      <dgm:prSet presAssocID="{FE314E28-CF43-49AE-99D5-50F77CA97928}" presName="imageRepeatNode" presStyleLbl="alignAcc1" presStyleIdx="1" presStyleCnt="6"/>
      <dgm:spPr/>
    </dgm:pt>
    <dgm:pt modelId="{DDE665CF-0B6C-44C3-BF72-C7ECE6D154AF}" type="pres">
      <dgm:prSet presAssocID="{FE314E28-CF43-49AE-99D5-50F77CA97928}" presName="imageaccent2" presStyleCnt="0"/>
      <dgm:spPr/>
    </dgm:pt>
    <dgm:pt modelId="{E9C1FB0D-E385-4119-BF14-5C949D3DE3BF}" type="pres">
      <dgm:prSet presAssocID="{FE314E28-CF43-49AE-99D5-50F77CA97928}" presName="accentRepeatNode" presStyleLbl="solidAlignAcc1" presStyleIdx="3" presStyleCnt="12"/>
      <dgm:spPr>
        <a:noFill/>
        <a:ln>
          <a:noFill/>
        </a:ln>
      </dgm:spPr>
    </dgm:pt>
    <dgm:pt modelId="{D9F2EC24-112A-47EA-8B02-7A8325550679}" type="pres">
      <dgm:prSet presAssocID="{6920CCF7-0685-4251-8F6C-4034F9B42407}" presName="text3" presStyleCnt="0"/>
      <dgm:spPr/>
    </dgm:pt>
    <dgm:pt modelId="{6E6FFA01-015E-4F5F-B00B-119C9E6A7B14}" type="pres">
      <dgm:prSet presAssocID="{6920CCF7-0685-4251-8F6C-4034F9B42407}" presName="textRepeatNode" presStyleLbl="alignNode1" presStyleIdx="2" presStyleCnt="6">
        <dgm:presLayoutVars>
          <dgm:chMax val="0"/>
          <dgm:chPref val="0"/>
          <dgm:bulletEnabled val="1"/>
        </dgm:presLayoutVars>
      </dgm:prSet>
      <dgm:spPr/>
    </dgm:pt>
    <dgm:pt modelId="{160B3BB4-CFC0-4490-BA48-0EB5AF95582E}" type="pres">
      <dgm:prSet presAssocID="{6920CCF7-0685-4251-8F6C-4034F9B42407}" presName="textaccent3" presStyleCnt="0"/>
      <dgm:spPr/>
    </dgm:pt>
    <dgm:pt modelId="{49511E42-2A81-4BC2-94A1-9B35AEB0755F}" type="pres">
      <dgm:prSet presAssocID="{6920CCF7-0685-4251-8F6C-4034F9B42407}" presName="accentRepeatNode" presStyleLbl="solidAlignAcc1" presStyleIdx="4" presStyleCnt="12"/>
      <dgm:spPr>
        <a:xfrm>
          <a:off x="3538316" y="1003129"/>
          <a:ext cx="236986" cy="204445"/>
        </a:xfrm>
        <a:prstGeom prst="hexagon">
          <a:avLst>
            <a:gd name="adj" fmla="val 25000"/>
            <a:gd name="vf" fmla="val 115470"/>
          </a:avLst>
        </a:prstGeom>
        <a:solidFill>
          <a:srgbClr val="7DA4C8"/>
        </a:solidFill>
        <a:ln w="25400" cap="flat" cmpd="sng" algn="ctr">
          <a:noFill/>
          <a:prstDash val="solid"/>
        </a:ln>
        <a:effectLst/>
      </dgm:spPr>
    </dgm:pt>
    <dgm:pt modelId="{8141E367-1C53-423F-B8EE-A9E1DBF5A550}" type="pres">
      <dgm:prSet presAssocID="{F7D44F69-E5D3-4134-9A9F-B448D29C80EE}" presName="image3" presStyleCnt="0"/>
      <dgm:spPr/>
    </dgm:pt>
    <dgm:pt modelId="{C6726BC7-6BF6-4FBE-B584-FC1B8D387B67}" type="pres">
      <dgm:prSet presAssocID="{F7D44F69-E5D3-4134-9A9F-B448D29C80EE}" presName="imageRepeatNode" presStyleLbl="alignAcc1" presStyleIdx="2" presStyleCnt="6"/>
      <dgm:spPr/>
    </dgm:pt>
    <dgm:pt modelId="{EED8E362-CA7A-4B02-844F-E0E6B0D6044A}" type="pres">
      <dgm:prSet presAssocID="{F7D44F69-E5D3-4134-9A9F-B448D29C80EE}" presName="imageaccent3" presStyleCnt="0"/>
      <dgm:spPr/>
    </dgm:pt>
    <dgm:pt modelId="{250B2534-4077-4F6B-A68F-68E39AC40DEA}" type="pres">
      <dgm:prSet presAssocID="{F7D44F69-E5D3-4134-9A9F-B448D29C80EE}" presName="accentRepeatNode" presStyleLbl="solidAlignAcc1" presStyleIdx="5" presStyleCnt="12"/>
      <dgm:spPr>
        <a:noFill/>
        <a:ln>
          <a:noFill/>
        </a:ln>
      </dgm:spPr>
    </dgm:pt>
    <dgm:pt modelId="{7BD7B344-89BC-4DAC-9DE3-7259031C99F6}" type="pres">
      <dgm:prSet presAssocID="{0968048B-87FE-4033-82F1-73012AEEF3EF}" presName="text4" presStyleCnt="0"/>
      <dgm:spPr/>
    </dgm:pt>
    <dgm:pt modelId="{54B9D630-65B7-45F0-9F38-E8A1CEB0019F}" type="pres">
      <dgm:prSet presAssocID="{0968048B-87FE-4033-82F1-73012AEEF3EF}" presName="textRepeatNode" presStyleLbl="alignNode1" presStyleIdx="3" presStyleCnt="6">
        <dgm:presLayoutVars>
          <dgm:chMax val="0"/>
          <dgm:chPref val="0"/>
          <dgm:bulletEnabled val="1"/>
        </dgm:presLayoutVars>
      </dgm:prSet>
      <dgm:spPr/>
    </dgm:pt>
    <dgm:pt modelId="{2876E60C-C38F-41AE-AD2F-40ACAAFEA86B}" type="pres">
      <dgm:prSet presAssocID="{0968048B-87FE-4033-82F1-73012AEEF3EF}" presName="textaccent4" presStyleCnt="0"/>
      <dgm:spPr/>
    </dgm:pt>
    <dgm:pt modelId="{8B05F730-65A4-4B57-8C91-A487D39AD561}" type="pres">
      <dgm:prSet presAssocID="{0968048B-87FE-4033-82F1-73012AEEF3EF}" presName="accentRepeatNode" presStyleLbl="solidAlignAcc1" presStyleIdx="6" presStyleCnt="12"/>
      <dgm:spPr>
        <a:xfrm>
          <a:off x="7400122" y="1738906"/>
          <a:ext cx="236986" cy="204445"/>
        </a:xfrm>
        <a:prstGeom prst="hexagon">
          <a:avLst>
            <a:gd name="adj" fmla="val 25000"/>
            <a:gd name="vf" fmla="val 115470"/>
          </a:avLst>
        </a:prstGeom>
        <a:solidFill>
          <a:srgbClr val="7DA4C8"/>
        </a:solidFill>
        <a:ln w="25400" cap="flat" cmpd="sng" algn="ctr">
          <a:noFill/>
          <a:prstDash val="solid"/>
        </a:ln>
        <a:effectLst/>
      </dgm:spPr>
    </dgm:pt>
    <dgm:pt modelId="{F16706FF-0757-47F9-AF28-243D923D2715}" type="pres">
      <dgm:prSet presAssocID="{C37C3CE6-9DC5-4A63-9880-6E54700C2333}" presName="image4" presStyleCnt="0"/>
      <dgm:spPr/>
    </dgm:pt>
    <dgm:pt modelId="{24BE86D3-AC03-495C-BEDA-87FAF8D7CA40}" type="pres">
      <dgm:prSet presAssocID="{C37C3CE6-9DC5-4A63-9880-6E54700C2333}" presName="imageRepeatNode" presStyleLbl="alignAcc1" presStyleIdx="3" presStyleCnt="6"/>
      <dgm:spPr/>
    </dgm:pt>
    <dgm:pt modelId="{E1593224-627C-4A6B-AAB0-6440D7CDA894}" type="pres">
      <dgm:prSet presAssocID="{C37C3CE6-9DC5-4A63-9880-6E54700C2333}" presName="imageaccent4" presStyleCnt="0"/>
      <dgm:spPr/>
    </dgm:pt>
    <dgm:pt modelId="{925A91B8-F2B1-4F8B-A310-DF5644711710}" type="pres">
      <dgm:prSet presAssocID="{C37C3CE6-9DC5-4A63-9880-6E54700C2333}" presName="accentRepeatNode" presStyleLbl="solidAlignAcc1" presStyleIdx="7" presStyleCnt="12"/>
      <dgm:spPr>
        <a:noFill/>
        <a:ln>
          <a:noFill/>
        </a:ln>
      </dgm:spPr>
    </dgm:pt>
    <dgm:pt modelId="{88DB6578-FCA6-4C7E-9E2F-01D0AE9653B1}" type="pres">
      <dgm:prSet presAssocID="{96E5D9E6-5035-4CEF-8C5C-A414560E4C51}" presName="text5" presStyleCnt="0"/>
      <dgm:spPr/>
    </dgm:pt>
    <dgm:pt modelId="{43ED3CF6-D7B5-499F-BF0A-9EF4546B601B}" type="pres">
      <dgm:prSet presAssocID="{96E5D9E6-5035-4CEF-8C5C-A414560E4C51}" presName="textRepeatNode" presStyleLbl="alignNode1" presStyleIdx="4" presStyleCnt="6">
        <dgm:presLayoutVars>
          <dgm:chMax val="0"/>
          <dgm:chPref val="0"/>
          <dgm:bulletEnabled val="1"/>
        </dgm:presLayoutVars>
      </dgm:prSet>
      <dgm:spPr/>
    </dgm:pt>
    <dgm:pt modelId="{CD45DF9D-71F9-4FBE-9A4F-6FEA23BCEC51}" type="pres">
      <dgm:prSet presAssocID="{96E5D9E6-5035-4CEF-8C5C-A414560E4C51}" presName="textaccent5" presStyleCnt="0"/>
      <dgm:spPr/>
    </dgm:pt>
    <dgm:pt modelId="{2311DDB2-2C5B-4D62-ABD2-E85BB34C34CF}" type="pres">
      <dgm:prSet presAssocID="{96E5D9E6-5035-4CEF-8C5C-A414560E4C51}" presName="accentRepeatNode" presStyleLbl="solidAlignAcc1" presStyleIdx="8" presStyleCnt="12"/>
      <dgm:spPr>
        <a:solidFill>
          <a:srgbClr val="7DA4C8"/>
        </a:solidFill>
        <a:ln>
          <a:noFill/>
        </a:ln>
      </dgm:spPr>
    </dgm:pt>
    <dgm:pt modelId="{E81D3F30-BE32-4128-B3D1-853CC4236510}" type="pres">
      <dgm:prSet presAssocID="{C286EB0C-E517-421F-8F10-2B4B44893E91}" presName="image5" presStyleCnt="0"/>
      <dgm:spPr/>
    </dgm:pt>
    <dgm:pt modelId="{18DDF4DF-CE19-43D5-BAD1-93120254A909}" type="pres">
      <dgm:prSet presAssocID="{C286EB0C-E517-421F-8F10-2B4B44893E91}" presName="imageRepeatNode" presStyleLbl="alignAcc1" presStyleIdx="4" presStyleCnt="6"/>
      <dgm:spPr/>
    </dgm:pt>
    <dgm:pt modelId="{8E735B2D-8372-468E-B2E4-5CDEAC8D4F42}" type="pres">
      <dgm:prSet presAssocID="{C286EB0C-E517-421F-8F10-2B4B44893E91}" presName="imageaccent5" presStyleCnt="0"/>
      <dgm:spPr/>
    </dgm:pt>
    <dgm:pt modelId="{B69E4F84-7EF1-4874-BB0C-96AF485B9EE2}" type="pres">
      <dgm:prSet presAssocID="{C286EB0C-E517-421F-8F10-2B4B44893E91}" presName="accentRepeatNode" presStyleLbl="solidAlignAcc1" presStyleIdx="9" presStyleCnt="12"/>
      <dgm:spPr>
        <a:noFill/>
        <a:ln>
          <a:noFill/>
        </a:ln>
      </dgm:spPr>
    </dgm:pt>
    <dgm:pt modelId="{7D2DA837-4FFC-499E-B747-3870DA844ABE}" type="pres">
      <dgm:prSet presAssocID="{CC9B97D4-2C4A-403C-A17E-B1314BFCFB51}" presName="text6" presStyleCnt="0"/>
      <dgm:spPr/>
    </dgm:pt>
    <dgm:pt modelId="{21F67CAD-EDB6-4349-910B-727BF7A9AED1}" type="pres">
      <dgm:prSet presAssocID="{CC9B97D4-2C4A-403C-A17E-B1314BFCFB51}" presName="textRepeatNode" presStyleLbl="alignNode1" presStyleIdx="5" presStyleCnt="6">
        <dgm:presLayoutVars>
          <dgm:chMax val="0"/>
          <dgm:chPref val="0"/>
          <dgm:bulletEnabled val="1"/>
        </dgm:presLayoutVars>
      </dgm:prSet>
      <dgm:spPr/>
    </dgm:pt>
    <dgm:pt modelId="{FAD8BFA3-B11B-419C-80F3-E159F170B832}" type="pres">
      <dgm:prSet presAssocID="{CC9B97D4-2C4A-403C-A17E-B1314BFCFB51}" presName="textaccent6" presStyleCnt="0"/>
      <dgm:spPr/>
    </dgm:pt>
    <dgm:pt modelId="{FFDDA7AD-DDBF-4954-A623-0ACB609A0DD9}" type="pres">
      <dgm:prSet presAssocID="{CC9B97D4-2C4A-403C-A17E-B1314BFCFB51}" presName="accentRepeatNode" presStyleLbl="solidAlignAcc1" presStyleIdx="10" presStyleCnt="12"/>
      <dgm:spPr>
        <a:xfrm>
          <a:off x="9541620" y="4444996"/>
          <a:ext cx="236986" cy="204445"/>
        </a:xfrm>
        <a:prstGeom prst="hexagon">
          <a:avLst>
            <a:gd name="adj" fmla="val 25000"/>
            <a:gd name="vf" fmla="val 115470"/>
          </a:avLst>
        </a:prstGeom>
        <a:solidFill>
          <a:srgbClr val="7DA4C8"/>
        </a:solidFill>
        <a:ln w="25400" cap="flat" cmpd="sng" algn="ctr">
          <a:noFill/>
          <a:prstDash val="solid"/>
        </a:ln>
        <a:effectLst/>
      </dgm:spPr>
    </dgm:pt>
    <dgm:pt modelId="{997CB9AF-100A-436B-B208-83524CE9133C}" type="pres">
      <dgm:prSet presAssocID="{ACBE0216-0D1F-4E5D-8E66-C20CE582E733}" presName="image6" presStyleCnt="0"/>
      <dgm:spPr/>
    </dgm:pt>
    <dgm:pt modelId="{A1C969E5-118E-4412-A45B-2FB635E38EB4}" type="pres">
      <dgm:prSet presAssocID="{ACBE0216-0D1F-4E5D-8E66-C20CE582E733}" presName="imageRepeatNode" presStyleLbl="alignAcc1" presStyleIdx="5" presStyleCnt="6" custScaleY="83490" custLinFactNeighborY="-7319"/>
      <dgm:spPr/>
    </dgm:pt>
    <dgm:pt modelId="{3B794370-21CC-433F-97CF-0592301DAAD2}" type="pres">
      <dgm:prSet presAssocID="{ACBE0216-0D1F-4E5D-8E66-C20CE582E733}" presName="imageaccent6" presStyleCnt="0"/>
      <dgm:spPr/>
    </dgm:pt>
    <dgm:pt modelId="{06AB76FE-89E6-4C2E-9CD8-B8EB38D3B622}" type="pres">
      <dgm:prSet presAssocID="{ACBE0216-0D1F-4E5D-8E66-C20CE582E733}" presName="accentRepeatNode" presStyleLbl="solidAlignAcc1" presStyleIdx="11" presStyleCnt="12"/>
      <dgm:spPr>
        <a:noFill/>
        <a:ln>
          <a:noFill/>
        </a:ln>
      </dgm:spPr>
    </dgm:pt>
  </dgm:ptLst>
  <dgm:cxnLst>
    <dgm:cxn modelId="{0D0F460E-F2BE-4512-A7D4-962E91E9C5EC}" type="presOf" srcId="{6920CCF7-0685-4251-8F6C-4034F9B42407}" destId="{6E6FFA01-015E-4F5F-B00B-119C9E6A7B14}" srcOrd="0" destOrd="0" presId="urn:microsoft.com/office/officeart/2008/layout/HexagonCluster"/>
    <dgm:cxn modelId="{CEF8D538-6BDD-4B39-99CD-23F359D69FAE}" type="presOf" srcId="{ACBE0216-0D1F-4E5D-8E66-C20CE582E733}" destId="{A1C969E5-118E-4412-A45B-2FB635E38EB4}" srcOrd="0" destOrd="0" presId="urn:microsoft.com/office/officeart/2008/layout/HexagonCluster"/>
    <dgm:cxn modelId="{AAB5E245-EF3B-4AFB-ACC1-0C4A4CDAB47C}" type="presOf" srcId="{CC9B97D4-2C4A-403C-A17E-B1314BFCFB51}" destId="{21F67CAD-EDB6-4349-910B-727BF7A9AED1}" srcOrd="0" destOrd="0" presId="urn:microsoft.com/office/officeart/2008/layout/HexagonCluster"/>
    <dgm:cxn modelId="{77684F66-DD58-43FA-8EB7-73BC5C97B6EC}" srcId="{158DFF2A-86A2-4969-A0DD-4E69D69A548A}" destId="{0968048B-87FE-4033-82F1-73012AEEF3EF}" srcOrd="3" destOrd="0" parTransId="{46283508-2D47-44FB-BD05-5ABCE6268F0F}" sibTransId="{C37C3CE6-9DC5-4A63-9880-6E54700C2333}"/>
    <dgm:cxn modelId="{97FCD84E-246B-46FA-851D-8AAFF583D3BD}" type="presOf" srcId="{FE314E28-CF43-49AE-99D5-50F77CA97928}" destId="{EFE06E7E-15BE-44B9-AD5D-04449FE5BBE5}" srcOrd="0" destOrd="0" presId="urn:microsoft.com/office/officeart/2008/layout/HexagonCluster"/>
    <dgm:cxn modelId="{C3DF6574-250B-42ED-8339-98FFDEB0F118}" type="presOf" srcId="{C286EB0C-E517-421F-8F10-2B4B44893E91}" destId="{18DDF4DF-CE19-43D5-BAD1-93120254A909}" srcOrd="0" destOrd="0" presId="urn:microsoft.com/office/officeart/2008/layout/HexagonCluster"/>
    <dgm:cxn modelId="{85723690-B88D-4807-AC9D-733FF5DC3E25}" type="presOf" srcId="{158DFF2A-86A2-4969-A0DD-4E69D69A548A}" destId="{E4F55904-5C8A-4820-A05B-B5BF2FAC9B8E}" srcOrd="0" destOrd="0" presId="urn:microsoft.com/office/officeart/2008/layout/HexagonCluster"/>
    <dgm:cxn modelId="{9808149E-8CAB-4D45-8F09-267977988D62}" type="presOf" srcId="{96E5D9E6-5035-4CEF-8C5C-A414560E4C51}" destId="{43ED3CF6-D7B5-499F-BF0A-9EF4546B601B}" srcOrd="0" destOrd="0" presId="urn:microsoft.com/office/officeart/2008/layout/HexagonCluster"/>
    <dgm:cxn modelId="{3E028DC5-E094-4B7F-8ED5-86A436050A97}" type="presOf" srcId="{C37C3CE6-9DC5-4A63-9880-6E54700C2333}" destId="{24BE86D3-AC03-495C-BEDA-87FAF8D7CA40}" srcOrd="0" destOrd="0" presId="urn:microsoft.com/office/officeart/2008/layout/HexagonCluster"/>
    <dgm:cxn modelId="{48DC94C8-8C7F-4627-A96B-712B283DBC53}" type="presOf" srcId="{F936FFA6-0B16-4BB8-A992-999EB9F71169}" destId="{16FCA843-17A1-42CF-8545-3FF4F2A0FE82}" srcOrd="0" destOrd="0" presId="urn:microsoft.com/office/officeart/2008/layout/HexagonCluster"/>
    <dgm:cxn modelId="{8D5B0FCA-B10F-45C2-A12F-204AD3B95C93}" srcId="{158DFF2A-86A2-4969-A0DD-4E69D69A548A}" destId="{6920CCF7-0685-4251-8F6C-4034F9B42407}" srcOrd="2" destOrd="0" parTransId="{A8F9BA89-61F3-470B-B715-ED2C20453762}" sibTransId="{F7D44F69-E5D3-4134-9A9F-B448D29C80EE}"/>
    <dgm:cxn modelId="{B80246D0-24B0-44CE-9C51-2E674CD07716}" type="presOf" srcId="{8BCA0E1C-91BD-443D-BCA2-412730F7248C}" destId="{46489D77-19FA-404F-994F-DF8B8A87173D}" srcOrd="0" destOrd="0" presId="urn:microsoft.com/office/officeart/2008/layout/HexagonCluster"/>
    <dgm:cxn modelId="{F2A59DD3-15C1-4A9D-95CB-CF700A5FE019}" type="presOf" srcId="{0968048B-87FE-4033-82F1-73012AEEF3EF}" destId="{54B9D630-65B7-45F0-9F38-E8A1CEB0019F}" srcOrd="0" destOrd="0" presId="urn:microsoft.com/office/officeart/2008/layout/HexagonCluster"/>
    <dgm:cxn modelId="{B9AF74DB-94F6-4BD3-8CEB-BBEB7286A7BC}" srcId="{158DFF2A-86A2-4969-A0DD-4E69D69A548A}" destId="{F936FFA6-0B16-4BB8-A992-999EB9F71169}" srcOrd="0" destOrd="0" parTransId="{6919C421-F7B6-4DFA-A49E-324A3CACBE33}" sibTransId="{8BCA0E1C-91BD-443D-BCA2-412730F7248C}"/>
    <dgm:cxn modelId="{9EBB46E1-C533-4D34-AA46-EB8F482FCCE3}" type="presOf" srcId="{F7D44F69-E5D3-4134-9A9F-B448D29C80EE}" destId="{C6726BC7-6BF6-4FBE-B584-FC1B8D387B67}" srcOrd="0" destOrd="0" presId="urn:microsoft.com/office/officeart/2008/layout/HexagonCluster"/>
    <dgm:cxn modelId="{C22330EC-A181-422A-BB0D-43CCC0C1B645}" srcId="{158DFF2A-86A2-4969-A0DD-4E69D69A548A}" destId="{CC9B97D4-2C4A-403C-A17E-B1314BFCFB51}" srcOrd="5" destOrd="0" parTransId="{199EAD31-7018-4407-8BD8-BF062ABCAA88}" sibTransId="{ACBE0216-0D1F-4E5D-8E66-C20CE582E733}"/>
    <dgm:cxn modelId="{49253AF8-51CD-464F-954E-D055755D3E43}" srcId="{158DFF2A-86A2-4969-A0DD-4E69D69A548A}" destId="{96E5D9E6-5035-4CEF-8C5C-A414560E4C51}" srcOrd="4" destOrd="0" parTransId="{8DEF8146-8724-441F-AB29-28B531B2067B}" sibTransId="{C286EB0C-E517-421F-8F10-2B4B44893E91}"/>
    <dgm:cxn modelId="{739729FA-FB46-4CBD-9330-F6A22BE1CE66}" srcId="{158DFF2A-86A2-4969-A0DD-4E69D69A548A}" destId="{E3933EF1-FE63-4AF0-A50D-010628D09298}" srcOrd="1" destOrd="0" parTransId="{C08C5058-7AD7-422F-88E1-F61E42140402}" sibTransId="{FE314E28-CF43-49AE-99D5-50F77CA97928}"/>
    <dgm:cxn modelId="{341787FC-0F5E-45B9-89DB-AAF5AACD8232}" type="presOf" srcId="{E3933EF1-FE63-4AF0-A50D-010628D09298}" destId="{F9E4B6C9-CA73-44B8-97F0-B309AE66A153}" srcOrd="0" destOrd="0" presId="urn:microsoft.com/office/officeart/2008/layout/HexagonCluster"/>
    <dgm:cxn modelId="{EEE84AA0-702F-40BA-B128-68E7243F5F4B}" type="presParOf" srcId="{E4F55904-5C8A-4820-A05B-B5BF2FAC9B8E}" destId="{38CED640-1AC0-4DFC-A634-0F1C05DD653D}" srcOrd="0" destOrd="0" presId="urn:microsoft.com/office/officeart/2008/layout/HexagonCluster"/>
    <dgm:cxn modelId="{6A9D66FC-178D-4248-813D-021CC06760C6}" type="presParOf" srcId="{38CED640-1AC0-4DFC-A634-0F1C05DD653D}" destId="{16FCA843-17A1-42CF-8545-3FF4F2A0FE82}" srcOrd="0" destOrd="0" presId="urn:microsoft.com/office/officeart/2008/layout/HexagonCluster"/>
    <dgm:cxn modelId="{C484EA5C-3720-4A3C-B826-B4A2E1FA6E28}" type="presParOf" srcId="{E4F55904-5C8A-4820-A05B-B5BF2FAC9B8E}" destId="{8221382C-5D40-44B7-96AC-964E792C7FF9}" srcOrd="1" destOrd="0" presId="urn:microsoft.com/office/officeart/2008/layout/HexagonCluster"/>
    <dgm:cxn modelId="{6DA8992E-D291-4A53-938D-E9F8A5958E12}" type="presParOf" srcId="{8221382C-5D40-44B7-96AC-964E792C7FF9}" destId="{D1299050-5CDC-4C1D-B649-71AF47CE2034}" srcOrd="0" destOrd="0" presId="urn:microsoft.com/office/officeart/2008/layout/HexagonCluster"/>
    <dgm:cxn modelId="{F314998D-B85C-4CB6-99E4-E8ACE8C48475}" type="presParOf" srcId="{E4F55904-5C8A-4820-A05B-B5BF2FAC9B8E}" destId="{1469DA3D-0CC9-4F30-86BD-6486111BC777}" srcOrd="2" destOrd="0" presId="urn:microsoft.com/office/officeart/2008/layout/HexagonCluster"/>
    <dgm:cxn modelId="{5484ED21-094B-4E20-ACCC-8E4FBBDACDF2}" type="presParOf" srcId="{1469DA3D-0CC9-4F30-86BD-6486111BC777}" destId="{46489D77-19FA-404F-994F-DF8B8A87173D}" srcOrd="0" destOrd="0" presId="urn:microsoft.com/office/officeart/2008/layout/HexagonCluster"/>
    <dgm:cxn modelId="{41338E12-790B-40B5-B0B7-27A3D7D4E9C0}" type="presParOf" srcId="{E4F55904-5C8A-4820-A05B-B5BF2FAC9B8E}" destId="{DA997546-3562-48B8-B436-ED153526A134}" srcOrd="3" destOrd="0" presId="urn:microsoft.com/office/officeart/2008/layout/HexagonCluster"/>
    <dgm:cxn modelId="{0BDF3BB5-E376-47B3-B8CD-AC0D63712DF0}" type="presParOf" srcId="{DA997546-3562-48B8-B436-ED153526A134}" destId="{8B2641B1-205F-4CAB-9BB3-7174B769ACB1}" srcOrd="0" destOrd="0" presId="urn:microsoft.com/office/officeart/2008/layout/HexagonCluster"/>
    <dgm:cxn modelId="{22A21646-3D8D-4E71-A628-B880D5D0298C}" type="presParOf" srcId="{E4F55904-5C8A-4820-A05B-B5BF2FAC9B8E}" destId="{10409C0A-86D1-4598-B305-1A24A6DC8EA1}" srcOrd="4" destOrd="0" presId="urn:microsoft.com/office/officeart/2008/layout/HexagonCluster"/>
    <dgm:cxn modelId="{B9E26FE8-BD71-4765-B743-75FC89D67686}" type="presParOf" srcId="{10409C0A-86D1-4598-B305-1A24A6DC8EA1}" destId="{F9E4B6C9-CA73-44B8-97F0-B309AE66A153}" srcOrd="0" destOrd="0" presId="urn:microsoft.com/office/officeart/2008/layout/HexagonCluster"/>
    <dgm:cxn modelId="{EE01F121-EBA4-410F-824C-6DF79BABFC96}" type="presParOf" srcId="{E4F55904-5C8A-4820-A05B-B5BF2FAC9B8E}" destId="{241F460F-B633-4FE5-9F2E-989A7C70CCA6}" srcOrd="5" destOrd="0" presId="urn:microsoft.com/office/officeart/2008/layout/HexagonCluster"/>
    <dgm:cxn modelId="{5078F4C9-2FA6-45AF-AF42-A0EEC4E582EF}" type="presParOf" srcId="{241F460F-B633-4FE5-9F2E-989A7C70CCA6}" destId="{097F6F5B-5A4B-46DD-996E-7676124F1044}" srcOrd="0" destOrd="0" presId="urn:microsoft.com/office/officeart/2008/layout/HexagonCluster"/>
    <dgm:cxn modelId="{965EC483-A14A-4F73-AC52-6B52E3BCD0EA}" type="presParOf" srcId="{E4F55904-5C8A-4820-A05B-B5BF2FAC9B8E}" destId="{A3A305FE-1456-4A7E-94A3-514DE3757E8A}" srcOrd="6" destOrd="0" presId="urn:microsoft.com/office/officeart/2008/layout/HexagonCluster"/>
    <dgm:cxn modelId="{204A2C62-0001-4403-A6C1-ED38BBFE4D98}" type="presParOf" srcId="{A3A305FE-1456-4A7E-94A3-514DE3757E8A}" destId="{EFE06E7E-15BE-44B9-AD5D-04449FE5BBE5}" srcOrd="0" destOrd="0" presId="urn:microsoft.com/office/officeart/2008/layout/HexagonCluster"/>
    <dgm:cxn modelId="{AA50F947-8A1A-49D9-B53D-8F159123EAAB}" type="presParOf" srcId="{E4F55904-5C8A-4820-A05B-B5BF2FAC9B8E}" destId="{DDE665CF-0B6C-44C3-BF72-C7ECE6D154AF}" srcOrd="7" destOrd="0" presId="urn:microsoft.com/office/officeart/2008/layout/HexagonCluster"/>
    <dgm:cxn modelId="{CA5E342D-BCDA-4DC6-A002-32028FB8E605}" type="presParOf" srcId="{DDE665CF-0B6C-44C3-BF72-C7ECE6D154AF}" destId="{E9C1FB0D-E385-4119-BF14-5C949D3DE3BF}" srcOrd="0" destOrd="0" presId="urn:microsoft.com/office/officeart/2008/layout/HexagonCluster"/>
    <dgm:cxn modelId="{B6E623D0-9643-4986-8A61-6E3D3B6C05B6}" type="presParOf" srcId="{E4F55904-5C8A-4820-A05B-B5BF2FAC9B8E}" destId="{D9F2EC24-112A-47EA-8B02-7A8325550679}" srcOrd="8" destOrd="0" presId="urn:microsoft.com/office/officeart/2008/layout/HexagonCluster"/>
    <dgm:cxn modelId="{30AA7178-34B3-4D17-813B-7BE39B1256D0}" type="presParOf" srcId="{D9F2EC24-112A-47EA-8B02-7A8325550679}" destId="{6E6FFA01-015E-4F5F-B00B-119C9E6A7B14}" srcOrd="0" destOrd="0" presId="urn:microsoft.com/office/officeart/2008/layout/HexagonCluster"/>
    <dgm:cxn modelId="{7C6E970D-AA74-435B-8894-EA21E105A15C}" type="presParOf" srcId="{E4F55904-5C8A-4820-A05B-B5BF2FAC9B8E}" destId="{160B3BB4-CFC0-4490-BA48-0EB5AF95582E}" srcOrd="9" destOrd="0" presId="urn:microsoft.com/office/officeart/2008/layout/HexagonCluster"/>
    <dgm:cxn modelId="{E279A364-0260-409B-886D-6EF1C1C8611C}" type="presParOf" srcId="{160B3BB4-CFC0-4490-BA48-0EB5AF95582E}" destId="{49511E42-2A81-4BC2-94A1-9B35AEB0755F}" srcOrd="0" destOrd="0" presId="urn:microsoft.com/office/officeart/2008/layout/HexagonCluster"/>
    <dgm:cxn modelId="{40C432D3-F7CB-493B-B084-F258910787D9}" type="presParOf" srcId="{E4F55904-5C8A-4820-A05B-B5BF2FAC9B8E}" destId="{8141E367-1C53-423F-B8EE-A9E1DBF5A550}" srcOrd="10" destOrd="0" presId="urn:microsoft.com/office/officeart/2008/layout/HexagonCluster"/>
    <dgm:cxn modelId="{AC101696-FB3D-4518-A214-A49582074E23}" type="presParOf" srcId="{8141E367-1C53-423F-B8EE-A9E1DBF5A550}" destId="{C6726BC7-6BF6-4FBE-B584-FC1B8D387B67}" srcOrd="0" destOrd="0" presId="urn:microsoft.com/office/officeart/2008/layout/HexagonCluster"/>
    <dgm:cxn modelId="{6DEEECE2-3ACB-404B-816B-4163E9FE3BE8}" type="presParOf" srcId="{E4F55904-5C8A-4820-A05B-B5BF2FAC9B8E}" destId="{EED8E362-CA7A-4B02-844F-E0E6B0D6044A}" srcOrd="11" destOrd="0" presId="urn:microsoft.com/office/officeart/2008/layout/HexagonCluster"/>
    <dgm:cxn modelId="{13BAB8F6-2117-4BB5-86C7-4D19D65FD946}" type="presParOf" srcId="{EED8E362-CA7A-4B02-844F-E0E6B0D6044A}" destId="{250B2534-4077-4F6B-A68F-68E39AC40DEA}" srcOrd="0" destOrd="0" presId="urn:microsoft.com/office/officeart/2008/layout/HexagonCluster"/>
    <dgm:cxn modelId="{AAD0DFCE-D9A9-4D00-BDBC-3299B1BBC042}" type="presParOf" srcId="{E4F55904-5C8A-4820-A05B-B5BF2FAC9B8E}" destId="{7BD7B344-89BC-4DAC-9DE3-7259031C99F6}" srcOrd="12" destOrd="0" presId="urn:microsoft.com/office/officeart/2008/layout/HexagonCluster"/>
    <dgm:cxn modelId="{5FE6706F-5545-4929-9C97-5F2024772AF7}" type="presParOf" srcId="{7BD7B344-89BC-4DAC-9DE3-7259031C99F6}" destId="{54B9D630-65B7-45F0-9F38-E8A1CEB0019F}" srcOrd="0" destOrd="0" presId="urn:microsoft.com/office/officeart/2008/layout/HexagonCluster"/>
    <dgm:cxn modelId="{5714D5ED-E585-435E-AC60-B568E942190B}" type="presParOf" srcId="{E4F55904-5C8A-4820-A05B-B5BF2FAC9B8E}" destId="{2876E60C-C38F-41AE-AD2F-40ACAAFEA86B}" srcOrd="13" destOrd="0" presId="urn:microsoft.com/office/officeart/2008/layout/HexagonCluster"/>
    <dgm:cxn modelId="{396657F8-B71C-4BFB-865D-A0E437EB73D4}" type="presParOf" srcId="{2876E60C-C38F-41AE-AD2F-40ACAAFEA86B}" destId="{8B05F730-65A4-4B57-8C91-A487D39AD561}" srcOrd="0" destOrd="0" presId="urn:microsoft.com/office/officeart/2008/layout/HexagonCluster"/>
    <dgm:cxn modelId="{4D3B8AD9-FCC1-44E5-987A-6AF54F147F10}" type="presParOf" srcId="{E4F55904-5C8A-4820-A05B-B5BF2FAC9B8E}" destId="{F16706FF-0757-47F9-AF28-243D923D2715}" srcOrd="14" destOrd="0" presId="urn:microsoft.com/office/officeart/2008/layout/HexagonCluster"/>
    <dgm:cxn modelId="{70471262-A21E-4D05-A620-732F57326085}" type="presParOf" srcId="{F16706FF-0757-47F9-AF28-243D923D2715}" destId="{24BE86D3-AC03-495C-BEDA-87FAF8D7CA40}" srcOrd="0" destOrd="0" presId="urn:microsoft.com/office/officeart/2008/layout/HexagonCluster"/>
    <dgm:cxn modelId="{6BE460D6-1A65-41A2-BDAB-DE013031EAB8}" type="presParOf" srcId="{E4F55904-5C8A-4820-A05B-B5BF2FAC9B8E}" destId="{E1593224-627C-4A6B-AAB0-6440D7CDA894}" srcOrd="15" destOrd="0" presId="urn:microsoft.com/office/officeart/2008/layout/HexagonCluster"/>
    <dgm:cxn modelId="{31453495-EB2B-410B-9BA6-E06EC7035564}" type="presParOf" srcId="{E1593224-627C-4A6B-AAB0-6440D7CDA894}" destId="{925A91B8-F2B1-4F8B-A310-DF5644711710}" srcOrd="0" destOrd="0" presId="urn:microsoft.com/office/officeart/2008/layout/HexagonCluster"/>
    <dgm:cxn modelId="{3D2658CC-316C-4CCB-AAC8-24D2FA85F400}" type="presParOf" srcId="{E4F55904-5C8A-4820-A05B-B5BF2FAC9B8E}" destId="{88DB6578-FCA6-4C7E-9E2F-01D0AE9653B1}" srcOrd="16" destOrd="0" presId="urn:microsoft.com/office/officeart/2008/layout/HexagonCluster"/>
    <dgm:cxn modelId="{B894A78B-2DCA-44CA-962E-EB8A71001B55}" type="presParOf" srcId="{88DB6578-FCA6-4C7E-9E2F-01D0AE9653B1}" destId="{43ED3CF6-D7B5-499F-BF0A-9EF4546B601B}" srcOrd="0" destOrd="0" presId="urn:microsoft.com/office/officeart/2008/layout/HexagonCluster"/>
    <dgm:cxn modelId="{93B89C46-BA1B-4372-A10C-E98DB387FD6F}" type="presParOf" srcId="{E4F55904-5C8A-4820-A05B-B5BF2FAC9B8E}" destId="{CD45DF9D-71F9-4FBE-9A4F-6FEA23BCEC51}" srcOrd="17" destOrd="0" presId="urn:microsoft.com/office/officeart/2008/layout/HexagonCluster"/>
    <dgm:cxn modelId="{A6644698-0017-4B03-A3C1-115723A1DB7B}" type="presParOf" srcId="{CD45DF9D-71F9-4FBE-9A4F-6FEA23BCEC51}" destId="{2311DDB2-2C5B-4D62-ABD2-E85BB34C34CF}" srcOrd="0" destOrd="0" presId="urn:microsoft.com/office/officeart/2008/layout/HexagonCluster"/>
    <dgm:cxn modelId="{2EB330FF-8DE1-4E6E-99C0-A821A07A2AA6}" type="presParOf" srcId="{E4F55904-5C8A-4820-A05B-B5BF2FAC9B8E}" destId="{E81D3F30-BE32-4128-B3D1-853CC4236510}" srcOrd="18" destOrd="0" presId="urn:microsoft.com/office/officeart/2008/layout/HexagonCluster"/>
    <dgm:cxn modelId="{A3C4774F-7F29-4039-A3FC-F55D905528F3}" type="presParOf" srcId="{E81D3F30-BE32-4128-B3D1-853CC4236510}" destId="{18DDF4DF-CE19-43D5-BAD1-93120254A909}" srcOrd="0" destOrd="0" presId="urn:microsoft.com/office/officeart/2008/layout/HexagonCluster"/>
    <dgm:cxn modelId="{80D9477A-750C-4012-BBC9-05252D2A7BA2}" type="presParOf" srcId="{E4F55904-5C8A-4820-A05B-B5BF2FAC9B8E}" destId="{8E735B2D-8372-468E-B2E4-5CDEAC8D4F42}" srcOrd="19" destOrd="0" presId="urn:microsoft.com/office/officeart/2008/layout/HexagonCluster"/>
    <dgm:cxn modelId="{01689DA1-3911-49D6-97F2-771A976C0B71}" type="presParOf" srcId="{8E735B2D-8372-468E-B2E4-5CDEAC8D4F42}" destId="{B69E4F84-7EF1-4874-BB0C-96AF485B9EE2}" srcOrd="0" destOrd="0" presId="urn:microsoft.com/office/officeart/2008/layout/HexagonCluster"/>
    <dgm:cxn modelId="{1C76B258-E686-4F6A-ADDD-19D668C64D18}" type="presParOf" srcId="{E4F55904-5C8A-4820-A05B-B5BF2FAC9B8E}" destId="{7D2DA837-4FFC-499E-B747-3870DA844ABE}" srcOrd="20" destOrd="0" presId="urn:microsoft.com/office/officeart/2008/layout/HexagonCluster"/>
    <dgm:cxn modelId="{840A4D95-FE05-4FE5-8E83-4BA2EEDA9B61}" type="presParOf" srcId="{7D2DA837-4FFC-499E-B747-3870DA844ABE}" destId="{21F67CAD-EDB6-4349-910B-727BF7A9AED1}" srcOrd="0" destOrd="0" presId="urn:microsoft.com/office/officeart/2008/layout/HexagonCluster"/>
    <dgm:cxn modelId="{0159A4AB-5843-4399-8AF1-912EE9F8D082}" type="presParOf" srcId="{E4F55904-5C8A-4820-A05B-B5BF2FAC9B8E}" destId="{FAD8BFA3-B11B-419C-80F3-E159F170B832}" srcOrd="21" destOrd="0" presId="urn:microsoft.com/office/officeart/2008/layout/HexagonCluster"/>
    <dgm:cxn modelId="{0E03F0FB-2D35-44DD-BAFE-A082E8E255E9}" type="presParOf" srcId="{FAD8BFA3-B11B-419C-80F3-E159F170B832}" destId="{FFDDA7AD-DDBF-4954-A623-0ACB609A0DD9}" srcOrd="0" destOrd="0" presId="urn:microsoft.com/office/officeart/2008/layout/HexagonCluster"/>
    <dgm:cxn modelId="{24FDE910-6B35-41EB-B7B1-84BBF8BF6309}" type="presParOf" srcId="{E4F55904-5C8A-4820-A05B-B5BF2FAC9B8E}" destId="{997CB9AF-100A-436B-B208-83524CE9133C}" srcOrd="22" destOrd="0" presId="urn:microsoft.com/office/officeart/2008/layout/HexagonCluster"/>
    <dgm:cxn modelId="{12224831-8D95-4412-AE98-4FCA77974733}" type="presParOf" srcId="{997CB9AF-100A-436B-B208-83524CE9133C}" destId="{A1C969E5-118E-4412-A45B-2FB635E38EB4}" srcOrd="0" destOrd="0" presId="urn:microsoft.com/office/officeart/2008/layout/HexagonCluster"/>
    <dgm:cxn modelId="{61433700-527F-48AF-81A7-8E768938B3FC}" type="presParOf" srcId="{E4F55904-5C8A-4820-A05B-B5BF2FAC9B8E}" destId="{3B794370-21CC-433F-97CF-0592301DAAD2}" srcOrd="23" destOrd="0" presId="urn:microsoft.com/office/officeart/2008/layout/HexagonCluster"/>
    <dgm:cxn modelId="{8DAFCC4B-8C32-4E90-836B-7981CD0B2703}" type="presParOf" srcId="{3B794370-21CC-433F-97CF-0592301DAAD2}" destId="{06AB76FE-89E6-4C2E-9CD8-B8EB38D3B622}" srcOrd="0" destOrd="0" presId="urn:microsoft.com/office/officeart/2008/layout/HexagonCluster"/>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8DFF2A-86A2-4969-A0DD-4E69D69A548A}" type="doc">
      <dgm:prSet loTypeId="urn:microsoft.com/office/officeart/2008/layout/HexagonCluster" loCatId="relationship" qsTypeId="urn:microsoft.com/office/officeart/2005/8/quickstyle/simple1" qsCatId="simple" csTypeId="urn:microsoft.com/office/officeart/2005/8/colors/accent1_2" csCatId="accent1" phldr="1"/>
      <dgm:spPr/>
      <dgm:t>
        <a:bodyPr/>
        <a:lstStyle/>
        <a:p>
          <a:endParaRPr lang="en-GB"/>
        </a:p>
      </dgm:t>
    </dgm:pt>
    <dgm:pt modelId="{F936FFA6-0B16-4BB8-A992-999EB9F71169}">
      <dgm:prSet phldrT="[Text]" custT="1"/>
      <dgm:spPr>
        <a:solidFill>
          <a:srgbClr val="7DA4C8"/>
        </a:solidFill>
        <a:ln w="12700">
          <a:noFill/>
        </a:ln>
      </dgm:spPr>
      <dgm:t>
        <a:bodyPr/>
        <a:lstStyle/>
        <a:p>
          <a:r>
            <a:rPr lang="en-GB" sz="2400" b="1" dirty="0">
              <a:solidFill>
                <a:schemeClr val="bg1"/>
              </a:solidFill>
            </a:rPr>
            <a:t>To understand mental health and wellbeing needs</a:t>
          </a:r>
        </a:p>
      </dgm:t>
    </dgm:pt>
    <dgm:pt modelId="{6919C421-F7B6-4DFA-A49E-324A3CACBE33}" type="parTrans" cxnId="{B9AF74DB-94F6-4BD3-8CEB-BBEB7286A7BC}">
      <dgm:prSet/>
      <dgm:spPr/>
      <dgm:t>
        <a:bodyPr/>
        <a:lstStyle/>
        <a:p>
          <a:endParaRPr lang="en-GB"/>
        </a:p>
      </dgm:t>
    </dgm:pt>
    <dgm:pt modelId="{8BCA0E1C-91BD-443D-BCA2-412730F7248C}" type="sibTrans" cxnId="{B9AF74DB-94F6-4BD3-8CEB-BBEB7286A7BC}">
      <dgm:prSet/>
      <dgm:spPr>
        <a:blipFill rotWithShape="1">
          <a:blip xmlns:r="http://schemas.openxmlformats.org/officeDocument/2006/relationships" r:embed="rId1"/>
          <a:srcRect/>
          <a:stretch>
            <a:fillRect l="-4000" r="-4000"/>
          </a:stretch>
        </a:blipFill>
        <a:ln>
          <a:noFill/>
        </a:ln>
      </dgm:spPr>
      <dgm:t>
        <a:bodyPr/>
        <a:lstStyle/>
        <a:p>
          <a:endParaRPr lang="en-GB"/>
        </a:p>
      </dgm:t>
    </dgm:pt>
    <dgm:pt modelId="{0968048B-87FE-4033-82F1-73012AEEF3EF}">
      <dgm:prSet phldrT="[Text]" custT="1"/>
      <dgm:spPr>
        <a:solidFill>
          <a:srgbClr val="7DA4C8"/>
        </a:solidFill>
        <a:ln w="12700">
          <a:noFill/>
        </a:ln>
      </dgm:spPr>
      <dgm:t>
        <a:bodyPr/>
        <a:lstStyle/>
        <a:p>
          <a:r>
            <a:rPr lang="en-US" sz="2400" b="1" dirty="0"/>
            <a:t>Best practice in systems for routinely monitoring outcomes and experience</a:t>
          </a:r>
          <a:endParaRPr lang="en-GB" sz="2000" i="1" dirty="0">
            <a:solidFill>
              <a:schemeClr val="bg1"/>
            </a:solidFill>
          </a:endParaRPr>
        </a:p>
      </dgm:t>
    </dgm:pt>
    <dgm:pt modelId="{46283508-2D47-44FB-BD05-5ABCE6268F0F}" type="parTrans" cxnId="{77684F66-DD58-43FA-8EB7-73BC5C97B6EC}">
      <dgm:prSet/>
      <dgm:spPr/>
      <dgm:t>
        <a:bodyPr/>
        <a:lstStyle/>
        <a:p>
          <a:endParaRPr lang="en-GB"/>
        </a:p>
      </dgm:t>
    </dgm:pt>
    <dgm:pt modelId="{C37C3CE6-9DC5-4A63-9880-6E54700C2333}" type="sibTrans" cxnId="{77684F66-DD58-43FA-8EB7-73BC5C97B6EC}">
      <dgm:prSet/>
      <dgm:spPr>
        <a:blipFill rotWithShape="1">
          <a:blip xmlns:r="http://schemas.openxmlformats.org/officeDocument/2006/relationships" r:embed="rId2"/>
          <a:srcRect/>
          <a:stretch>
            <a:fillRect l="-31000" r="-31000"/>
          </a:stretch>
        </a:blipFill>
        <a:ln>
          <a:noFill/>
        </a:ln>
      </dgm:spPr>
      <dgm:t>
        <a:bodyPr/>
        <a:lstStyle/>
        <a:p>
          <a:endParaRPr lang="en-GB"/>
        </a:p>
      </dgm:t>
    </dgm:pt>
    <dgm:pt modelId="{CC9B97D4-2C4A-403C-A17E-B1314BFCFB51}">
      <dgm:prSet phldrT="[Text]" custT="1"/>
      <dgm:spPr>
        <a:solidFill>
          <a:srgbClr val="7DA4C8"/>
        </a:solidFill>
        <a:ln w="12700">
          <a:noFill/>
        </a:ln>
      </dgm:spPr>
      <dgm:t>
        <a:bodyPr/>
        <a:lstStyle/>
        <a:p>
          <a:r>
            <a:rPr lang="en-GB" sz="2400" b="1" dirty="0"/>
            <a:t>To engage those accessing services in how we improve</a:t>
          </a:r>
          <a:endParaRPr lang="en-GB" sz="2400" b="1" i="0" dirty="0">
            <a:solidFill>
              <a:schemeClr val="bg1"/>
            </a:solidFill>
          </a:endParaRPr>
        </a:p>
      </dgm:t>
    </dgm:pt>
    <dgm:pt modelId="{199EAD31-7018-4407-8BD8-BF062ABCAA88}" type="parTrans" cxnId="{C22330EC-A181-422A-BB0D-43CCC0C1B645}">
      <dgm:prSet/>
      <dgm:spPr/>
      <dgm:t>
        <a:bodyPr/>
        <a:lstStyle/>
        <a:p>
          <a:endParaRPr lang="en-GB"/>
        </a:p>
      </dgm:t>
    </dgm:pt>
    <dgm:pt modelId="{ACBE0216-0D1F-4E5D-8E66-C20CE582E733}" type="sibTrans" cxnId="{C22330EC-A181-422A-BB0D-43CCC0C1B645}">
      <dgm:prSet/>
      <dgm:spPr>
        <a:noFill/>
        <a:ln>
          <a:noFill/>
        </a:ln>
      </dgm:spPr>
      <dgm:t>
        <a:bodyPr/>
        <a:lstStyle/>
        <a:p>
          <a:endParaRPr lang="en-GB"/>
        </a:p>
      </dgm:t>
    </dgm:pt>
    <dgm:pt modelId="{46863CF6-0D76-4556-B831-0ADC0028D7A0}">
      <dgm:prSet phldrT="[Text]" custT="1"/>
      <dgm:spPr>
        <a:solidFill>
          <a:srgbClr val="7DA4C8"/>
        </a:solidFill>
        <a:ln w="12700">
          <a:noFill/>
        </a:ln>
      </dgm:spPr>
      <dgm:t>
        <a:bodyPr/>
        <a:lstStyle/>
        <a:p>
          <a:r>
            <a:rPr lang="en-GB" sz="2400" b="1" dirty="0">
              <a:solidFill>
                <a:schemeClr val="bg1"/>
              </a:solidFill>
            </a:rPr>
            <a:t>To choose and use the right measures, in the right way</a:t>
          </a:r>
        </a:p>
      </dgm:t>
    </dgm:pt>
    <dgm:pt modelId="{7F4982AD-0F9A-4322-A93F-CC9596242159}" type="parTrans" cxnId="{58314510-6536-46E3-AC07-010CCEF66CF5}">
      <dgm:prSet/>
      <dgm:spPr/>
      <dgm:t>
        <a:bodyPr/>
        <a:lstStyle/>
        <a:p>
          <a:endParaRPr lang="en-GB"/>
        </a:p>
      </dgm:t>
    </dgm:pt>
    <dgm:pt modelId="{71B073B9-0DEA-482E-8E09-DD438F028A23}" type="sibTrans" cxnId="{58314510-6536-46E3-AC07-010CCEF66CF5}">
      <dgm:prSet/>
      <dgm:spPr>
        <a:blipFill rotWithShape="1">
          <a:blip xmlns:r="http://schemas.openxmlformats.org/officeDocument/2006/relationships" r:embed="rId3"/>
          <a:srcRect/>
          <a:stretch>
            <a:fillRect l="-14000" r="-14000"/>
          </a:stretch>
        </a:blipFill>
      </dgm:spPr>
      <dgm:t>
        <a:bodyPr/>
        <a:lstStyle/>
        <a:p>
          <a:endParaRPr lang="en-GB"/>
        </a:p>
      </dgm:t>
    </dgm:pt>
    <dgm:pt modelId="{193ABDE2-573F-40E7-BDE7-49224CF035A4}">
      <dgm:prSet phldrT="[Text]" custT="1"/>
      <dgm:spPr>
        <a:solidFill>
          <a:srgbClr val="7DA4C8"/>
        </a:solidFill>
        <a:ln w="12700">
          <a:noFill/>
        </a:ln>
      </dgm:spPr>
      <dgm:t>
        <a:bodyPr/>
        <a:lstStyle/>
        <a:p>
          <a:r>
            <a:rPr lang="en-GB" sz="2400" b="1" dirty="0">
              <a:solidFill>
                <a:schemeClr val="bg1"/>
              </a:solidFill>
            </a:rPr>
            <a:t>To measure the impact of your support</a:t>
          </a:r>
        </a:p>
      </dgm:t>
    </dgm:pt>
    <dgm:pt modelId="{4C084CB8-02DD-451B-B1F3-939F0C56005E}" type="parTrans" cxnId="{1B3524CE-AA83-415B-934D-D0CE23A231C5}">
      <dgm:prSet/>
      <dgm:spPr/>
      <dgm:t>
        <a:bodyPr/>
        <a:lstStyle/>
        <a:p>
          <a:endParaRPr lang="en-GB"/>
        </a:p>
      </dgm:t>
    </dgm:pt>
    <dgm:pt modelId="{671DFC2E-BAB2-475C-89FF-90BE40031E26}" type="sibTrans" cxnId="{1B3524CE-AA83-415B-934D-D0CE23A231C5}">
      <dgm:prSet/>
      <dgm:spPr>
        <a:blipFill rotWithShape="1">
          <a:blip xmlns:r="http://schemas.openxmlformats.org/officeDocument/2006/relationships" r:embed="rId4"/>
          <a:srcRect/>
          <a:stretch>
            <a:fillRect l="-49000" r="-49000"/>
          </a:stretch>
        </a:blipFill>
      </dgm:spPr>
      <dgm:t>
        <a:bodyPr/>
        <a:lstStyle/>
        <a:p>
          <a:endParaRPr lang="en-GB"/>
        </a:p>
      </dgm:t>
    </dgm:pt>
    <dgm:pt modelId="{FE481B47-2ED2-414A-AC6D-E9F7B04052A9}">
      <dgm:prSet phldrT="[Text]" custT="1"/>
      <dgm:spPr>
        <a:solidFill>
          <a:srgbClr val="7DA4C8"/>
        </a:solidFill>
        <a:ln w="12700">
          <a:noFill/>
        </a:ln>
      </dgm:spPr>
      <dgm:t>
        <a:bodyPr/>
        <a:lstStyle/>
        <a:p>
          <a:r>
            <a:rPr lang="en-GB" sz="2400" b="1" i="0" dirty="0">
              <a:solidFill>
                <a:schemeClr val="bg1"/>
              </a:solidFill>
            </a:rPr>
            <a:t>To share and talk about outcome information - and decide how to act</a:t>
          </a:r>
        </a:p>
      </dgm:t>
    </dgm:pt>
    <dgm:pt modelId="{EE1FF0FF-05DD-4595-87A9-49ED9854E0B4}" type="parTrans" cxnId="{9D912C64-944F-461F-B7D8-7CBD103E7CF7}">
      <dgm:prSet/>
      <dgm:spPr/>
      <dgm:t>
        <a:bodyPr/>
        <a:lstStyle/>
        <a:p>
          <a:endParaRPr lang="en-GB"/>
        </a:p>
      </dgm:t>
    </dgm:pt>
    <dgm:pt modelId="{061344F1-AC19-4BB9-B8F4-E71D491FC40D}" type="sibTrans" cxnId="{9D912C64-944F-461F-B7D8-7CBD103E7CF7}">
      <dgm:prSet/>
      <dgm:spPr>
        <a:blipFill rotWithShape="1">
          <a:blip xmlns:r="http://schemas.openxmlformats.org/officeDocument/2006/relationships" r:embed="rId5"/>
          <a:srcRect/>
          <a:stretch>
            <a:fillRect l="-60000" r="-60000"/>
          </a:stretch>
        </a:blipFill>
      </dgm:spPr>
      <dgm:t>
        <a:bodyPr/>
        <a:lstStyle/>
        <a:p>
          <a:endParaRPr lang="en-GB"/>
        </a:p>
      </dgm:t>
    </dgm:pt>
    <dgm:pt modelId="{E4F55904-5C8A-4820-A05B-B5BF2FAC9B8E}" type="pres">
      <dgm:prSet presAssocID="{158DFF2A-86A2-4969-A0DD-4E69D69A548A}" presName="Name0" presStyleCnt="0">
        <dgm:presLayoutVars>
          <dgm:chMax val="21"/>
          <dgm:chPref val="21"/>
        </dgm:presLayoutVars>
      </dgm:prSet>
      <dgm:spPr/>
    </dgm:pt>
    <dgm:pt modelId="{38CED640-1AC0-4DFC-A634-0F1C05DD653D}" type="pres">
      <dgm:prSet presAssocID="{F936FFA6-0B16-4BB8-A992-999EB9F71169}" presName="text1" presStyleCnt="0"/>
      <dgm:spPr/>
    </dgm:pt>
    <dgm:pt modelId="{16FCA843-17A1-42CF-8545-3FF4F2A0FE82}" type="pres">
      <dgm:prSet presAssocID="{F936FFA6-0B16-4BB8-A992-999EB9F71169}" presName="textRepeatNode" presStyleLbl="alignNode1" presStyleIdx="0" presStyleCnt="6">
        <dgm:presLayoutVars>
          <dgm:chMax val="0"/>
          <dgm:chPref val="0"/>
          <dgm:bulletEnabled val="1"/>
        </dgm:presLayoutVars>
      </dgm:prSet>
      <dgm:spPr/>
    </dgm:pt>
    <dgm:pt modelId="{8221382C-5D40-44B7-96AC-964E792C7FF9}" type="pres">
      <dgm:prSet presAssocID="{F936FFA6-0B16-4BB8-A992-999EB9F71169}" presName="textaccent1" presStyleCnt="0"/>
      <dgm:spPr/>
    </dgm:pt>
    <dgm:pt modelId="{D1299050-5CDC-4C1D-B649-71AF47CE2034}" type="pres">
      <dgm:prSet presAssocID="{F936FFA6-0B16-4BB8-A992-999EB9F71169}" presName="accentRepeatNode" presStyleLbl="solidAlignAcc1" presStyleIdx="0" presStyleCnt="12"/>
      <dgm:spPr>
        <a:xfrm>
          <a:off x="2195032" y="3678327"/>
          <a:ext cx="236986" cy="204445"/>
        </a:xfrm>
        <a:prstGeom prst="hexagon">
          <a:avLst>
            <a:gd name="adj" fmla="val 25000"/>
            <a:gd name="vf" fmla="val 115470"/>
          </a:avLst>
        </a:prstGeom>
        <a:solidFill>
          <a:srgbClr val="7DA4C8"/>
        </a:solidFill>
        <a:ln w="25400" cap="flat" cmpd="sng" algn="ctr">
          <a:noFill/>
          <a:prstDash val="solid"/>
        </a:ln>
        <a:effectLst/>
      </dgm:spPr>
    </dgm:pt>
    <dgm:pt modelId="{1469DA3D-0CC9-4F30-86BD-6486111BC777}" type="pres">
      <dgm:prSet presAssocID="{8BCA0E1C-91BD-443D-BCA2-412730F7248C}" presName="image1" presStyleCnt="0"/>
      <dgm:spPr/>
    </dgm:pt>
    <dgm:pt modelId="{46489D77-19FA-404F-994F-DF8B8A87173D}" type="pres">
      <dgm:prSet presAssocID="{8BCA0E1C-91BD-443D-BCA2-412730F7248C}" presName="imageRepeatNode" presStyleLbl="alignAcc1" presStyleIdx="0" presStyleCnt="6" custLinFactNeighborX="-1662" custLinFactNeighborY="1446"/>
      <dgm:spPr/>
    </dgm:pt>
    <dgm:pt modelId="{DA997546-3562-48B8-B436-ED153526A134}" type="pres">
      <dgm:prSet presAssocID="{8BCA0E1C-91BD-443D-BCA2-412730F7248C}" presName="imageaccent1" presStyleCnt="0"/>
      <dgm:spPr/>
    </dgm:pt>
    <dgm:pt modelId="{8B2641B1-205F-4CAB-9BB3-7174B769ACB1}" type="pres">
      <dgm:prSet presAssocID="{8BCA0E1C-91BD-443D-BCA2-412730F7248C}" presName="accentRepeatNode" presStyleLbl="solidAlignAcc1" presStyleIdx="1" presStyleCnt="12"/>
      <dgm:spPr>
        <a:noFill/>
        <a:ln>
          <a:noFill/>
        </a:ln>
      </dgm:spPr>
    </dgm:pt>
    <dgm:pt modelId="{68F7FAE7-BDDF-4FAD-AF06-C8FC79DA6C72}" type="pres">
      <dgm:prSet presAssocID="{193ABDE2-573F-40E7-BDE7-49224CF035A4}" presName="text2" presStyleCnt="0"/>
      <dgm:spPr/>
    </dgm:pt>
    <dgm:pt modelId="{B883519B-7423-4E6D-95B3-73F16BAF3306}" type="pres">
      <dgm:prSet presAssocID="{193ABDE2-573F-40E7-BDE7-49224CF035A4}" presName="textRepeatNode" presStyleLbl="alignNode1" presStyleIdx="1" presStyleCnt="6">
        <dgm:presLayoutVars>
          <dgm:chMax val="0"/>
          <dgm:chPref val="0"/>
          <dgm:bulletEnabled val="1"/>
        </dgm:presLayoutVars>
      </dgm:prSet>
      <dgm:spPr/>
    </dgm:pt>
    <dgm:pt modelId="{8627A102-ABBE-4C99-8FB6-621B2F45291B}" type="pres">
      <dgm:prSet presAssocID="{193ABDE2-573F-40E7-BDE7-49224CF035A4}" presName="textaccent2" presStyleCnt="0"/>
      <dgm:spPr/>
    </dgm:pt>
    <dgm:pt modelId="{E1530CA0-6CB5-458C-811C-32E826E82D03}" type="pres">
      <dgm:prSet presAssocID="{193ABDE2-573F-40E7-BDE7-49224CF035A4}" presName="accentRepeatNode" presStyleLbl="solidAlignAcc1" presStyleIdx="2" presStyleCnt="12"/>
      <dgm:spPr>
        <a:noFill/>
        <a:ln>
          <a:noFill/>
        </a:ln>
      </dgm:spPr>
    </dgm:pt>
    <dgm:pt modelId="{0C7A5198-BDC6-4C07-9010-AEC4BC961594}" type="pres">
      <dgm:prSet presAssocID="{671DFC2E-BAB2-475C-89FF-90BE40031E26}" presName="image2" presStyleCnt="0"/>
      <dgm:spPr/>
    </dgm:pt>
    <dgm:pt modelId="{35DD6318-C0CE-4264-8790-0CA139E0E00E}" type="pres">
      <dgm:prSet presAssocID="{671DFC2E-BAB2-475C-89FF-90BE40031E26}" presName="imageRepeatNode" presStyleLbl="alignAcc1" presStyleIdx="1" presStyleCnt="6"/>
      <dgm:spPr/>
    </dgm:pt>
    <dgm:pt modelId="{3D875BCE-C8C8-4466-A122-B9F1A27C6713}" type="pres">
      <dgm:prSet presAssocID="{671DFC2E-BAB2-475C-89FF-90BE40031E26}" presName="imageaccent2" presStyleCnt="0"/>
      <dgm:spPr/>
    </dgm:pt>
    <dgm:pt modelId="{44E5007D-DE55-48BD-9F3D-1B357CEC89F0}" type="pres">
      <dgm:prSet presAssocID="{671DFC2E-BAB2-475C-89FF-90BE40031E26}" presName="accentRepeatNode" presStyleLbl="solidAlignAcc1" presStyleIdx="3" presStyleCnt="12"/>
      <dgm:spPr>
        <a:noFill/>
        <a:ln>
          <a:noFill/>
        </a:ln>
      </dgm:spPr>
    </dgm:pt>
    <dgm:pt modelId="{6C6B7A67-ADB4-47D2-858A-FDD574455676}" type="pres">
      <dgm:prSet presAssocID="{46863CF6-0D76-4556-B831-0ADC0028D7A0}" presName="text3" presStyleCnt="0"/>
      <dgm:spPr/>
    </dgm:pt>
    <dgm:pt modelId="{828DB5CD-0269-4612-8001-1DE2AD1C1EF9}" type="pres">
      <dgm:prSet presAssocID="{46863CF6-0D76-4556-B831-0ADC0028D7A0}" presName="textRepeatNode" presStyleLbl="alignNode1" presStyleIdx="2" presStyleCnt="6">
        <dgm:presLayoutVars>
          <dgm:chMax val="0"/>
          <dgm:chPref val="0"/>
          <dgm:bulletEnabled val="1"/>
        </dgm:presLayoutVars>
      </dgm:prSet>
      <dgm:spPr/>
    </dgm:pt>
    <dgm:pt modelId="{2131C59C-3730-47F3-AD46-4101356EF7DB}" type="pres">
      <dgm:prSet presAssocID="{46863CF6-0D76-4556-B831-0ADC0028D7A0}" presName="textaccent3" presStyleCnt="0"/>
      <dgm:spPr/>
    </dgm:pt>
    <dgm:pt modelId="{7BCAD673-C18C-4E0C-8752-3919D110E263}" type="pres">
      <dgm:prSet presAssocID="{46863CF6-0D76-4556-B831-0ADC0028D7A0}" presName="accentRepeatNode" presStyleLbl="solidAlignAcc1" presStyleIdx="4" presStyleCnt="12" custLinFactNeighborX="20781" custLinFactNeighborY="12075"/>
      <dgm:spPr>
        <a:noFill/>
        <a:ln>
          <a:noFill/>
        </a:ln>
      </dgm:spPr>
    </dgm:pt>
    <dgm:pt modelId="{E7483470-4E23-45DF-8A22-990B1352F133}" type="pres">
      <dgm:prSet presAssocID="{71B073B9-0DEA-482E-8E09-DD438F028A23}" presName="image3" presStyleCnt="0"/>
      <dgm:spPr/>
    </dgm:pt>
    <dgm:pt modelId="{0149C70A-E4F4-4454-83C7-205438AAA2FD}" type="pres">
      <dgm:prSet presAssocID="{71B073B9-0DEA-482E-8E09-DD438F028A23}" presName="imageRepeatNode" presStyleLbl="alignAcc1" presStyleIdx="2" presStyleCnt="6"/>
      <dgm:spPr/>
    </dgm:pt>
    <dgm:pt modelId="{F3488197-C710-4C62-AC2E-DF1D5239053B}" type="pres">
      <dgm:prSet presAssocID="{71B073B9-0DEA-482E-8E09-DD438F028A23}" presName="imageaccent3" presStyleCnt="0"/>
      <dgm:spPr/>
    </dgm:pt>
    <dgm:pt modelId="{FFF57D02-1B1D-428E-A944-FD3391E894A9}" type="pres">
      <dgm:prSet presAssocID="{71B073B9-0DEA-482E-8E09-DD438F028A23}" presName="accentRepeatNode" presStyleLbl="solidAlignAcc1" presStyleIdx="5" presStyleCnt="12"/>
      <dgm:spPr>
        <a:noFill/>
        <a:ln>
          <a:noFill/>
        </a:ln>
      </dgm:spPr>
    </dgm:pt>
    <dgm:pt modelId="{3FE1D10D-90F1-4120-808E-A9F5C0BF07FB}" type="pres">
      <dgm:prSet presAssocID="{0968048B-87FE-4033-82F1-73012AEEF3EF}" presName="text4" presStyleCnt="0"/>
      <dgm:spPr/>
    </dgm:pt>
    <dgm:pt modelId="{54B9D630-65B7-45F0-9F38-E8A1CEB0019F}" type="pres">
      <dgm:prSet presAssocID="{0968048B-87FE-4033-82F1-73012AEEF3EF}" presName="textRepeatNode" presStyleLbl="alignNode1" presStyleIdx="3" presStyleCnt="6">
        <dgm:presLayoutVars>
          <dgm:chMax val="0"/>
          <dgm:chPref val="0"/>
          <dgm:bulletEnabled val="1"/>
        </dgm:presLayoutVars>
      </dgm:prSet>
      <dgm:spPr/>
    </dgm:pt>
    <dgm:pt modelId="{BB480628-99F6-402A-964E-709C4FA46188}" type="pres">
      <dgm:prSet presAssocID="{0968048B-87FE-4033-82F1-73012AEEF3EF}" presName="textaccent4" presStyleCnt="0"/>
      <dgm:spPr/>
    </dgm:pt>
    <dgm:pt modelId="{8B05F730-65A4-4B57-8C91-A487D39AD561}" type="pres">
      <dgm:prSet presAssocID="{0968048B-87FE-4033-82F1-73012AEEF3EF}" presName="accentRepeatNode" presStyleLbl="solidAlignAcc1" presStyleIdx="6" presStyleCnt="12"/>
      <dgm:spPr>
        <a:xfrm>
          <a:off x="7400122" y="1738906"/>
          <a:ext cx="236986" cy="204445"/>
        </a:xfrm>
        <a:prstGeom prst="hexagon">
          <a:avLst>
            <a:gd name="adj" fmla="val 25000"/>
            <a:gd name="vf" fmla="val 115470"/>
          </a:avLst>
        </a:prstGeom>
        <a:solidFill>
          <a:srgbClr val="7DA4C8"/>
        </a:solidFill>
        <a:ln w="25400" cap="flat" cmpd="sng" algn="ctr">
          <a:noFill/>
          <a:prstDash val="solid"/>
        </a:ln>
        <a:effectLst/>
      </dgm:spPr>
    </dgm:pt>
    <dgm:pt modelId="{3F8A24F4-E692-4F0C-BD4C-8BD42C73045B}" type="pres">
      <dgm:prSet presAssocID="{C37C3CE6-9DC5-4A63-9880-6E54700C2333}" presName="image4" presStyleCnt="0"/>
      <dgm:spPr/>
    </dgm:pt>
    <dgm:pt modelId="{24BE86D3-AC03-495C-BEDA-87FAF8D7CA40}" type="pres">
      <dgm:prSet presAssocID="{C37C3CE6-9DC5-4A63-9880-6E54700C2333}" presName="imageRepeatNode" presStyleLbl="alignAcc1" presStyleIdx="3" presStyleCnt="6" custLinFactNeighborY="-3170"/>
      <dgm:spPr/>
    </dgm:pt>
    <dgm:pt modelId="{287D7251-66D1-4D29-95B3-3FF681B86DC6}" type="pres">
      <dgm:prSet presAssocID="{C37C3CE6-9DC5-4A63-9880-6E54700C2333}" presName="imageaccent4" presStyleCnt="0"/>
      <dgm:spPr/>
    </dgm:pt>
    <dgm:pt modelId="{925A91B8-F2B1-4F8B-A310-DF5644711710}" type="pres">
      <dgm:prSet presAssocID="{C37C3CE6-9DC5-4A63-9880-6E54700C2333}" presName="accentRepeatNode" presStyleLbl="solidAlignAcc1" presStyleIdx="7" presStyleCnt="12"/>
      <dgm:spPr>
        <a:noFill/>
        <a:ln>
          <a:noFill/>
        </a:ln>
      </dgm:spPr>
    </dgm:pt>
    <dgm:pt modelId="{FE77E626-54E6-409E-9EFE-DB6E09257329}" type="pres">
      <dgm:prSet presAssocID="{CC9B97D4-2C4A-403C-A17E-B1314BFCFB51}" presName="text5" presStyleCnt="0"/>
      <dgm:spPr/>
    </dgm:pt>
    <dgm:pt modelId="{21F67CAD-EDB6-4349-910B-727BF7A9AED1}" type="pres">
      <dgm:prSet presAssocID="{CC9B97D4-2C4A-403C-A17E-B1314BFCFB51}" presName="textRepeatNode" presStyleLbl="alignNode1" presStyleIdx="4" presStyleCnt="6">
        <dgm:presLayoutVars>
          <dgm:chMax val="0"/>
          <dgm:chPref val="0"/>
          <dgm:bulletEnabled val="1"/>
        </dgm:presLayoutVars>
      </dgm:prSet>
      <dgm:spPr/>
    </dgm:pt>
    <dgm:pt modelId="{BAE94B83-D309-472C-8FA7-66F6A312EFDA}" type="pres">
      <dgm:prSet presAssocID="{CC9B97D4-2C4A-403C-A17E-B1314BFCFB51}" presName="textaccent5" presStyleCnt="0"/>
      <dgm:spPr/>
    </dgm:pt>
    <dgm:pt modelId="{FFDDA7AD-DDBF-4954-A623-0ACB609A0DD9}" type="pres">
      <dgm:prSet presAssocID="{CC9B97D4-2C4A-403C-A17E-B1314BFCFB51}" presName="accentRepeatNode" presStyleLbl="solidAlignAcc1" presStyleIdx="8" presStyleCnt="12"/>
      <dgm:spPr>
        <a:xfrm>
          <a:off x="9541620" y="4444996"/>
          <a:ext cx="236986" cy="204445"/>
        </a:xfrm>
        <a:prstGeom prst="hexagon">
          <a:avLst>
            <a:gd name="adj" fmla="val 25000"/>
            <a:gd name="vf" fmla="val 115470"/>
          </a:avLst>
        </a:prstGeom>
        <a:solidFill>
          <a:srgbClr val="7DA4C8"/>
        </a:solidFill>
        <a:ln w="25400" cap="flat" cmpd="sng" algn="ctr">
          <a:noFill/>
          <a:prstDash val="solid"/>
        </a:ln>
        <a:effectLst/>
      </dgm:spPr>
    </dgm:pt>
    <dgm:pt modelId="{AB3D3447-3AFA-47EC-A66F-403B58F70A6A}" type="pres">
      <dgm:prSet presAssocID="{ACBE0216-0D1F-4E5D-8E66-C20CE582E733}" presName="image5" presStyleCnt="0"/>
      <dgm:spPr/>
    </dgm:pt>
    <dgm:pt modelId="{A1C969E5-118E-4412-A45B-2FB635E38EB4}" type="pres">
      <dgm:prSet presAssocID="{ACBE0216-0D1F-4E5D-8E66-C20CE582E733}" presName="imageRepeatNode" presStyleLbl="alignAcc1" presStyleIdx="4" presStyleCnt="6" custScaleY="83490" custLinFactNeighborY="-7319"/>
      <dgm:spPr/>
    </dgm:pt>
    <dgm:pt modelId="{E3181034-C7E7-4F30-8D4E-E5995CA61FA8}" type="pres">
      <dgm:prSet presAssocID="{ACBE0216-0D1F-4E5D-8E66-C20CE582E733}" presName="imageaccent5" presStyleCnt="0"/>
      <dgm:spPr/>
    </dgm:pt>
    <dgm:pt modelId="{06AB76FE-89E6-4C2E-9CD8-B8EB38D3B622}" type="pres">
      <dgm:prSet presAssocID="{ACBE0216-0D1F-4E5D-8E66-C20CE582E733}" presName="accentRepeatNode" presStyleLbl="solidAlignAcc1" presStyleIdx="9" presStyleCnt="12"/>
      <dgm:spPr>
        <a:noFill/>
        <a:ln>
          <a:noFill/>
        </a:ln>
      </dgm:spPr>
    </dgm:pt>
    <dgm:pt modelId="{99AC6282-5F45-4426-96A8-8F4D8719DFF9}" type="pres">
      <dgm:prSet presAssocID="{FE481B47-2ED2-414A-AC6D-E9F7B04052A9}" presName="text6" presStyleCnt="0"/>
      <dgm:spPr/>
    </dgm:pt>
    <dgm:pt modelId="{33EEB44C-258B-489D-A1B5-3EDD48B2A4CF}" type="pres">
      <dgm:prSet presAssocID="{FE481B47-2ED2-414A-AC6D-E9F7B04052A9}" presName="textRepeatNode" presStyleLbl="alignNode1" presStyleIdx="5" presStyleCnt="6">
        <dgm:presLayoutVars>
          <dgm:chMax val="0"/>
          <dgm:chPref val="0"/>
          <dgm:bulletEnabled val="1"/>
        </dgm:presLayoutVars>
      </dgm:prSet>
      <dgm:spPr/>
    </dgm:pt>
    <dgm:pt modelId="{9AE6DA45-DC7C-4C27-AC47-CD9C4F99A930}" type="pres">
      <dgm:prSet presAssocID="{FE481B47-2ED2-414A-AC6D-E9F7B04052A9}" presName="textaccent6" presStyleCnt="0"/>
      <dgm:spPr/>
    </dgm:pt>
    <dgm:pt modelId="{71CB4389-A980-4277-A609-1D61D73D847C}" type="pres">
      <dgm:prSet presAssocID="{FE481B47-2ED2-414A-AC6D-E9F7B04052A9}" presName="accentRepeatNode" presStyleLbl="solidAlignAcc1" presStyleIdx="10" presStyleCnt="12"/>
      <dgm:spPr>
        <a:noFill/>
        <a:ln>
          <a:noFill/>
        </a:ln>
      </dgm:spPr>
    </dgm:pt>
    <dgm:pt modelId="{27C98CE1-F7F3-4F24-ABDF-7010CAC45694}" type="pres">
      <dgm:prSet presAssocID="{061344F1-AC19-4BB9-B8F4-E71D491FC40D}" presName="image6" presStyleCnt="0"/>
      <dgm:spPr/>
    </dgm:pt>
    <dgm:pt modelId="{086339A0-FD4D-4943-9F46-698E06B2FA3B}" type="pres">
      <dgm:prSet presAssocID="{061344F1-AC19-4BB9-B8F4-E71D491FC40D}" presName="imageRepeatNode" presStyleLbl="alignAcc1" presStyleIdx="5" presStyleCnt="6" custScaleY="97020" custLinFactNeighborX="1735" custLinFactNeighborY="-5794"/>
      <dgm:spPr/>
    </dgm:pt>
    <dgm:pt modelId="{0C734EB2-12BF-4E87-A69C-922E268E6944}" type="pres">
      <dgm:prSet presAssocID="{061344F1-AC19-4BB9-B8F4-E71D491FC40D}" presName="imageaccent6" presStyleCnt="0"/>
      <dgm:spPr/>
    </dgm:pt>
    <dgm:pt modelId="{1F93F730-96E1-4BD0-BF41-B890A0A64F5C}" type="pres">
      <dgm:prSet presAssocID="{061344F1-AC19-4BB9-B8F4-E71D491FC40D}" presName="accentRepeatNode" presStyleLbl="solidAlignAcc1" presStyleIdx="11" presStyleCnt="12"/>
      <dgm:spPr>
        <a:noFill/>
        <a:ln>
          <a:noFill/>
        </a:ln>
      </dgm:spPr>
    </dgm:pt>
  </dgm:ptLst>
  <dgm:cxnLst>
    <dgm:cxn modelId="{E6F0E806-0F11-4D20-9F42-C228D7AA93E0}" type="presOf" srcId="{0968048B-87FE-4033-82F1-73012AEEF3EF}" destId="{54B9D630-65B7-45F0-9F38-E8A1CEB0019F}" srcOrd="0" destOrd="0" presId="urn:microsoft.com/office/officeart/2008/layout/HexagonCluster"/>
    <dgm:cxn modelId="{58314510-6536-46E3-AC07-010CCEF66CF5}" srcId="{158DFF2A-86A2-4969-A0DD-4E69D69A548A}" destId="{46863CF6-0D76-4556-B831-0ADC0028D7A0}" srcOrd="2" destOrd="0" parTransId="{7F4982AD-0F9A-4322-A93F-CC9596242159}" sibTransId="{71B073B9-0DEA-482E-8E09-DD438F028A23}"/>
    <dgm:cxn modelId="{CE20BA15-1CF1-4AB1-B32D-4B622814A9BE}" type="presOf" srcId="{193ABDE2-573F-40E7-BDE7-49224CF035A4}" destId="{B883519B-7423-4E6D-95B3-73F16BAF3306}" srcOrd="0" destOrd="0" presId="urn:microsoft.com/office/officeart/2008/layout/HexagonCluster"/>
    <dgm:cxn modelId="{9D912C64-944F-461F-B7D8-7CBD103E7CF7}" srcId="{158DFF2A-86A2-4969-A0DD-4E69D69A548A}" destId="{FE481B47-2ED2-414A-AC6D-E9F7B04052A9}" srcOrd="5" destOrd="0" parTransId="{EE1FF0FF-05DD-4595-87A9-49ED9854E0B4}" sibTransId="{061344F1-AC19-4BB9-B8F4-E71D491FC40D}"/>
    <dgm:cxn modelId="{77684F66-DD58-43FA-8EB7-73BC5C97B6EC}" srcId="{158DFF2A-86A2-4969-A0DD-4E69D69A548A}" destId="{0968048B-87FE-4033-82F1-73012AEEF3EF}" srcOrd="3" destOrd="0" parTransId="{46283508-2D47-44FB-BD05-5ABCE6268F0F}" sibTransId="{C37C3CE6-9DC5-4A63-9880-6E54700C2333}"/>
    <dgm:cxn modelId="{6F35DB72-3F79-4370-ADB5-111AF9948E8F}" type="presOf" srcId="{46863CF6-0D76-4556-B831-0ADC0028D7A0}" destId="{828DB5CD-0269-4612-8001-1DE2AD1C1EF9}" srcOrd="0" destOrd="0" presId="urn:microsoft.com/office/officeart/2008/layout/HexagonCluster"/>
    <dgm:cxn modelId="{DD112973-0DDF-4253-A381-07B6E117F560}" type="presOf" srcId="{ACBE0216-0D1F-4E5D-8E66-C20CE582E733}" destId="{A1C969E5-118E-4412-A45B-2FB635E38EB4}" srcOrd="0" destOrd="0" presId="urn:microsoft.com/office/officeart/2008/layout/HexagonCluster"/>
    <dgm:cxn modelId="{D844B47D-1893-40B3-B118-1F7504F39A69}" type="presOf" srcId="{061344F1-AC19-4BB9-B8F4-E71D491FC40D}" destId="{086339A0-FD4D-4943-9F46-698E06B2FA3B}" srcOrd="0" destOrd="0" presId="urn:microsoft.com/office/officeart/2008/layout/HexagonCluster"/>
    <dgm:cxn modelId="{85723690-B88D-4807-AC9D-733FF5DC3E25}" type="presOf" srcId="{158DFF2A-86A2-4969-A0DD-4E69D69A548A}" destId="{E4F55904-5C8A-4820-A05B-B5BF2FAC9B8E}" srcOrd="0" destOrd="0" presId="urn:microsoft.com/office/officeart/2008/layout/HexagonCluster"/>
    <dgm:cxn modelId="{A75864B2-55DB-41B1-9679-966866BB18AA}" type="presOf" srcId="{CC9B97D4-2C4A-403C-A17E-B1314BFCFB51}" destId="{21F67CAD-EDB6-4349-910B-727BF7A9AED1}" srcOrd="0" destOrd="0" presId="urn:microsoft.com/office/officeart/2008/layout/HexagonCluster"/>
    <dgm:cxn modelId="{905BA0B2-FAE9-46D6-85F8-299434AC02C4}" type="presOf" srcId="{71B073B9-0DEA-482E-8E09-DD438F028A23}" destId="{0149C70A-E4F4-4454-83C7-205438AAA2FD}" srcOrd="0" destOrd="0" presId="urn:microsoft.com/office/officeart/2008/layout/HexagonCluster"/>
    <dgm:cxn modelId="{2347DEB6-1218-4D65-B1C3-A5BBCC1384EE}" type="presOf" srcId="{FE481B47-2ED2-414A-AC6D-E9F7B04052A9}" destId="{33EEB44C-258B-489D-A1B5-3EDD48B2A4CF}" srcOrd="0" destOrd="0" presId="urn:microsoft.com/office/officeart/2008/layout/HexagonCluster"/>
    <dgm:cxn modelId="{3344D7B8-8AAB-4A49-AFB4-4154A7BDFB8B}" type="presOf" srcId="{671DFC2E-BAB2-475C-89FF-90BE40031E26}" destId="{35DD6318-C0CE-4264-8790-0CA139E0E00E}" srcOrd="0" destOrd="0" presId="urn:microsoft.com/office/officeart/2008/layout/HexagonCluster"/>
    <dgm:cxn modelId="{FF96D8BE-775F-46EE-9E9D-DB7D5E8F7420}" type="presOf" srcId="{C37C3CE6-9DC5-4A63-9880-6E54700C2333}" destId="{24BE86D3-AC03-495C-BEDA-87FAF8D7CA40}" srcOrd="0" destOrd="0" presId="urn:microsoft.com/office/officeart/2008/layout/HexagonCluster"/>
    <dgm:cxn modelId="{48DC94C8-8C7F-4627-A96B-712B283DBC53}" type="presOf" srcId="{F936FFA6-0B16-4BB8-A992-999EB9F71169}" destId="{16FCA843-17A1-42CF-8545-3FF4F2A0FE82}" srcOrd="0" destOrd="0" presId="urn:microsoft.com/office/officeart/2008/layout/HexagonCluster"/>
    <dgm:cxn modelId="{1B3524CE-AA83-415B-934D-D0CE23A231C5}" srcId="{158DFF2A-86A2-4969-A0DD-4E69D69A548A}" destId="{193ABDE2-573F-40E7-BDE7-49224CF035A4}" srcOrd="1" destOrd="0" parTransId="{4C084CB8-02DD-451B-B1F3-939F0C56005E}" sibTransId="{671DFC2E-BAB2-475C-89FF-90BE40031E26}"/>
    <dgm:cxn modelId="{B80246D0-24B0-44CE-9C51-2E674CD07716}" type="presOf" srcId="{8BCA0E1C-91BD-443D-BCA2-412730F7248C}" destId="{46489D77-19FA-404F-994F-DF8B8A87173D}" srcOrd="0" destOrd="0" presId="urn:microsoft.com/office/officeart/2008/layout/HexagonCluster"/>
    <dgm:cxn modelId="{B9AF74DB-94F6-4BD3-8CEB-BBEB7286A7BC}" srcId="{158DFF2A-86A2-4969-A0DD-4E69D69A548A}" destId="{F936FFA6-0B16-4BB8-A992-999EB9F71169}" srcOrd="0" destOrd="0" parTransId="{6919C421-F7B6-4DFA-A49E-324A3CACBE33}" sibTransId="{8BCA0E1C-91BD-443D-BCA2-412730F7248C}"/>
    <dgm:cxn modelId="{C22330EC-A181-422A-BB0D-43CCC0C1B645}" srcId="{158DFF2A-86A2-4969-A0DD-4E69D69A548A}" destId="{CC9B97D4-2C4A-403C-A17E-B1314BFCFB51}" srcOrd="4" destOrd="0" parTransId="{199EAD31-7018-4407-8BD8-BF062ABCAA88}" sibTransId="{ACBE0216-0D1F-4E5D-8E66-C20CE582E733}"/>
    <dgm:cxn modelId="{EEE84AA0-702F-40BA-B128-68E7243F5F4B}" type="presParOf" srcId="{E4F55904-5C8A-4820-A05B-B5BF2FAC9B8E}" destId="{38CED640-1AC0-4DFC-A634-0F1C05DD653D}" srcOrd="0" destOrd="0" presId="urn:microsoft.com/office/officeart/2008/layout/HexagonCluster"/>
    <dgm:cxn modelId="{6A9D66FC-178D-4248-813D-021CC06760C6}" type="presParOf" srcId="{38CED640-1AC0-4DFC-A634-0F1C05DD653D}" destId="{16FCA843-17A1-42CF-8545-3FF4F2A0FE82}" srcOrd="0" destOrd="0" presId="urn:microsoft.com/office/officeart/2008/layout/HexagonCluster"/>
    <dgm:cxn modelId="{C484EA5C-3720-4A3C-B826-B4A2E1FA6E28}" type="presParOf" srcId="{E4F55904-5C8A-4820-A05B-B5BF2FAC9B8E}" destId="{8221382C-5D40-44B7-96AC-964E792C7FF9}" srcOrd="1" destOrd="0" presId="urn:microsoft.com/office/officeart/2008/layout/HexagonCluster"/>
    <dgm:cxn modelId="{6DA8992E-D291-4A53-938D-E9F8A5958E12}" type="presParOf" srcId="{8221382C-5D40-44B7-96AC-964E792C7FF9}" destId="{D1299050-5CDC-4C1D-B649-71AF47CE2034}" srcOrd="0" destOrd="0" presId="urn:microsoft.com/office/officeart/2008/layout/HexagonCluster"/>
    <dgm:cxn modelId="{F314998D-B85C-4CB6-99E4-E8ACE8C48475}" type="presParOf" srcId="{E4F55904-5C8A-4820-A05B-B5BF2FAC9B8E}" destId="{1469DA3D-0CC9-4F30-86BD-6486111BC777}" srcOrd="2" destOrd="0" presId="urn:microsoft.com/office/officeart/2008/layout/HexagonCluster"/>
    <dgm:cxn modelId="{5484ED21-094B-4E20-ACCC-8E4FBBDACDF2}" type="presParOf" srcId="{1469DA3D-0CC9-4F30-86BD-6486111BC777}" destId="{46489D77-19FA-404F-994F-DF8B8A87173D}" srcOrd="0" destOrd="0" presId="urn:microsoft.com/office/officeart/2008/layout/HexagonCluster"/>
    <dgm:cxn modelId="{41338E12-790B-40B5-B0B7-27A3D7D4E9C0}" type="presParOf" srcId="{E4F55904-5C8A-4820-A05B-B5BF2FAC9B8E}" destId="{DA997546-3562-48B8-B436-ED153526A134}" srcOrd="3" destOrd="0" presId="urn:microsoft.com/office/officeart/2008/layout/HexagonCluster"/>
    <dgm:cxn modelId="{0BDF3BB5-E376-47B3-B8CD-AC0D63712DF0}" type="presParOf" srcId="{DA997546-3562-48B8-B436-ED153526A134}" destId="{8B2641B1-205F-4CAB-9BB3-7174B769ACB1}" srcOrd="0" destOrd="0" presId="urn:microsoft.com/office/officeart/2008/layout/HexagonCluster"/>
    <dgm:cxn modelId="{8AEE3FCB-9F80-44F6-8267-6F781FCF96F3}" type="presParOf" srcId="{E4F55904-5C8A-4820-A05B-B5BF2FAC9B8E}" destId="{68F7FAE7-BDDF-4FAD-AF06-C8FC79DA6C72}" srcOrd="4" destOrd="0" presId="urn:microsoft.com/office/officeart/2008/layout/HexagonCluster"/>
    <dgm:cxn modelId="{B2AD8838-C425-4E07-A12D-A990BC7DE3DC}" type="presParOf" srcId="{68F7FAE7-BDDF-4FAD-AF06-C8FC79DA6C72}" destId="{B883519B-7423-4E6D-95B3-73F16BAF3306}" srcOrd="0" destOrd="0" presId="urn:microsoft.com/office/officeart/2008/layout/HexagonCluster"/>
    <dgm:cxn modelId="{357894F0-4F41-46DC-B130-BFE18F32DEC6}" type="presParOf" srcId="{E4F55904-5C8A-4820-A05B-B5BF2FAC9B8E}" destId="{8627A102-ABBE-4C99-8FB6-621B2F45291B}" srcOrd="5" destOrd="0" presId="urn:microsoft.com/office/officeart/2008/layout/HexagonCluster"/>
    <dgm:cxn modelId="{FF92552F-0F87-47B8-8E03-E0C0E8AC9AD8}" type="presParOf" srcId="{8627A102-ABBE-4C99-8FB6-621B2F45291B}" destId="{E1530CA0-6CB5-458C-811C-32E826E82D03}" srcOrd="0" destOrd="0" presId="urn:microsoft.com/office/officeart/2008/layout/HexagonCluster"/>
    <dgm:cxn modelId="{0AD4CCB3-010D-419E-9F34-50E4F9C31F7E}" type="presParOf" srcId="{E4F55904-5C8A-4820-A05B-B5BF2FAC9B8E}" destId="{0C7A5198-BDC6-4C07-9010-AEC4BC961594}" srcOrd="6" destOrd="0" presId="urn:microsoft.com/office/officeart/2008/layout/HexagonCluster"/>
    <dgm:cxn modelId="{3CEC62BA-A576-4FE2-AF50-ABA669BB40D7}" type="presParOf" srcId="{0C7A5198-BDC6-4C07-9010-AEC4BC961594}" destId="{35DD6318-C0CE-4264-8790-0CA139E0E00E}" srcOrd="0" destOrd="0" presId="urn:microsoft.com/office/officeart/2008/layout/HexagonCluster"/>
    <dgm:cxn modelId="{EB3850A5-416B-4507-8580-6D153D19BE93}" type="presParOf" srcId="{E4F55904-5C8A-4820-A05B-B5BF2FAC9B8E}" destId="{3D875BCE-C8C8-4466-A122-B9F1A27C6713}" srcOrd="7" destOrd="0" presId="urn:microsoft.com/office/officeart/2008/layout/HexagonCluster"/>
    <dgm:cxn modelId="{4AE21ADE-79CD-4ABE-BA70-554CACC0B94F}" type="presParOf" srcId="{3D875BCE-C8C8-4466-A122-B9F1A27C6713}" destId="{44E5007D-DE55-48BD-9F3D-1B357CEC89F0}" srcOrd="0" destOrd="0" presId="urn:microsoft.com/office/officeart/2008/layout/HexagonCluster"/>
    <dgm:cxn modelId="{E9A92CA6-6F44-4A20-8E6D-408A28FFE9F6}" type="presParOf" srcId="{E4F55904-5C8A-4820-A05B-B5BF2FAC9B8E}" destId="{6C6B7A67-ADB4-47D2-858A-FDD574455676}" srcOrd="8" destOrd="0" presId="urn:microsoft.com/office/officeart/2008/layout/HexagonCluster"/>
    <dgm:cxn modelId="{12DAE904-F7AE-484D-994B-0765BEC69F90}" type="presParOf" srcId="{6C6B7A67-ADB4-47D2-858A-FDD574455676}" destId="{828DB5CD-0269-4612-8001-1DE2AD1C1EF9}" srcOrd="0" destOrd="0" presId="urn:microsoft.com/office/officeart/2008/layout/HexagonCluster"/>
    <dgm:cxn modelId="{D9E5600B-8AAF-4642-9624-A36F6E46FD3B}" type="presParOf" srcId="{E4F55904-5C8A-4820-A05B-B5BF2FAC9B8E}" destId="{2131C59C-3730-47F3-AD46-4101356EF7DB}" srcOrd="9" destOrd="0" presId="urn:microsoft.com/office/officeart/2008/layout/HexagonCluster"/>
    <dgm:cxn modelId="{CE64C0FF-E1C7-4C0B-9C59-7F4AC8A8BCEF}" type="presParOf" srcId="{2131C59C-3730-47F3-AD46-4101356EF7DB}" destId="{7BCAD673-C18C-4E0C-8752-3919D110E263}" srcOrd="0" destOrd="0" presId="urn:microsoft.com/office/officeart/2008/layout/HexagonCluster"/>
    <dgm:cxn modelId="{322027D0-02E5-418A-81BC-0F1A94076494}" type="presParOf" srcId="{E4F55904-5C8A-4820-A05B-B5BF2FAC9B8E}" destId="{E7483470-4E23-45DF-8A22-990B1352F133}" srcOrd="10" destOrd="0" presId="urn:microsoft.com/office/officeart/2008/layout/HexagonCluster"/>
    <dgm:cxn modelId="{F50DFE40-F648-4F78-8801-755A9F3A3DE0}" type="presParOf" srcId="{E7483470-4E23-45DF-8A22-990B1352F133}" destId="{0149C70A-E4F4-4454-83C7-205438AAA2FD}" srcOrd="0" destOrd="0" presId="urn:microsoft.com/office/officeart/2008/layout/HexagonCluster"/>
    <dgm:cxn modelId="{E0A0FC2E-4925-47E3-9608-6EC34E55E46C}" type="presParOf" srcId="{E4F55904-5C8A-4820-A05B-B5BF2FAC9B8E}" destId="{F3488197-C710-4C62-AC2E-DF1D5239053B}" srcOrd="11" destOrd="0" presId="urn:microsoft.com/office/officeart/2008/layout/HexagonCluster"/>
    <dgm:cxn modelId="{05848319-A560-414D-88D4-234B1DA54FD2}" type="presParOf" srcId="{F3488197-C710-4C62-AC2E-DF1D5239053B}" destId="{FFF57D02-1B1D-428E-A944-FD3391E894A9}" srcOrd="0" destOrd="0" presId="urn:microsoft.com/office/officeart/2008/layout/HexagonCluster"/>
    <dgm:cxn modelId="{7302EDC6-BAC3-46A2-AEBB-C985D009FA3E}" type="presParOf" srcId="{E4F55904-5C8A-4820-A05B-B5BF2FAC9B8E}" destId="{3FE1D10D-90F1-4120-808E-A9F5C0BF07FB}" srcOrd="12" destOrd="0" presId="urn:microsoft.com/office/officeart/2008/layout/HexagonCluster"/>
    <dgm:cxn modelId="{920846E7-5799-4D3A-9AA4-DDA4548AAC47}" type="presParOf" srcId="{3FE1D10D-90F1-4120-808E-A9F5C0BF07FB}" destId="{54B9D630-65B7-45F0-9F38-E8A1CEB0019F}" srcOrd="0" destOrd="0" presId="urn:microsoft.com/office/officeart/2008/layout/HexagonCluster"/>
    <dgm:cxn modelId="{D83757E2-55F7-4FEA-8C29-1809BB2136EB}" type="presParOf" srcId="{E4F55904-5C8A-4820-A05B-B5BF2FAC9B8E}" destId="{BB480628-99F6-402A-964E-709C4FA46188}" srcOrd="13" destOrd="0" presId="urn:microsoft.com/office/officeart/2008/layout/HexagonCluster"/>
    <dgm:cxn modelId="{C887E071-5796-408F-A7FF-1CE3C9D14D29}" type="presParOf" srcId="{BB480628-99F6-402A-964E-709C4FA46188}" destId="{8B05F730-65A4-4B57-8C91-A487D39AD561}" srcOrd="0" destOrd="0" presId="urn:microsoft.com/office/officeart/2008/layout/HexagonCluster"/>
    <dgm:cxn modelId="{08BDAD7D-0F00-47D5-BE71-7B9B15002854}" type="presParOf" srcId="{E4F55904-5C8A-4820-A05B-B5BF2FAC9B8E}" destId="{3F8A24F4-E692-4F0C-BD4C-8BD42C73045B}" srcOrd="14" destOrd="0" presId="urn:microsoft.com/office/officeart/2008/layout/HexagonCluster"/>
    <dgm:cxn modelId="{488F6C94-B85F-493C-853A-F212A433C75D}" type="presParOf" srcId="{3F8A24F4-E692-4F0C-BD4C-8BD42C73045B}" destId="{24BE86D3-AC03-495C-BEDA-87FAF8D7CA40}" srcOrd="0" destOrd="0" presId="urn:microsoft.com/office/officeart/2008/layout/HexagonCluster"/>
    <dgm:cxn modelId="{6EAD88A1-9344-4B66-9CFA-B55AD34EA7C3}" type="presParOf" srcId="{E4F55904-5C8A-4820-A05B-B5BF2FAC9B8E}" destId="{287D7251-66D1-4D29-95B3-3FF681B86DC6}" srcOrd="15" destOrd="0" presId="urn:microsoft.com/office/officeart/2008/layout/HexagonCluster"/>
    <dgm:cxn modelId="{88186127-9582-4773-B679-C9D41B591058}" type="presParOf" srcId="{287D7251-66D1-4D29-95B3-3FF681B86DC6}" destId="{925A91B8-F2B1-4F8B-A310-DF5644711710}" srcOrd="0" destOrd="0" presId="urn:microsoft.com/office/officeart/2008/layout/HexagonCluster"/>
    <dgm:cxn modelId="{7489CD9B-6748-4384-88C8-CE2A6229A058}" type="presParOf" srcId="{E4F55904-5C8A-4820-A05B-B5BF2FAC9B8E}" destId="{FE77E626-54E6-409E-9EFE-DB6E09257329}" srcOrd="16" destOrd="0" presId="urn:microsoft.com/office/officeart/2008/layout/HexagonCluster"/>
    <dgm:cxn modelId="{D0FFBDE4-2453-4942-B0DD-75BB6E1B0EEF}" type="presParOf" srcId="{FE77E626-54E6-409E-9EFE-DB6E09257329}" destId="{21F67CAD-EDB6-4349-910B-727BF7A9AED1}" srcOrd="0" destOrd="0" presId="urn:microsoft.com/office/officeart/2008/layout/HexagonCluster"/>
    <dgm:cxn modelId="{AEA2801B-44C0-4237-A3A3-701685E53A35}" type="presParOf" srcId="{E4F55904-5C8A-4820-A05B-B5BF2FAC9B8E}" destId="{BAE94B83-D309-472C-8FA7-66F6A312EFDA}" srcOrd="17" destOrd="0" presId="urn:microsoft.com/office/officeart/2008/layout/HexagonCluster"/>
    <dgm:cxn modelId="{C5503D02-876D-4F0A-B4ED-F069A7958071}" type="presParOf" srcId="{BAE94B83-D309-472C-8FA7-66F6A312EFDA}" destId="{FFDDA7AD-DDBF-4954-A623-0ACB609A0DD9}" srcOrd="0" destOrd="0" presId="urn:microsoft.com/office/officeart/2008/layout/HexagonCluster"/>
    <dgm:cxn modelId="{2834CD6D-DBB5-4EEA-A61C-458A3FE8849D}" type="presParOf" srcId="{E4F55904-5C8A-4820-A05B-B5BF2FAC9B8E}" destId="{AB3D3447-3AFA-47EC-A66F-403B58F70A6A}" srcOrd="18" destOrd="0" presId="urn:microsoft.com/office/officeart/2008/layout/HexagonCluster"/>
    <dgm:cxn modelId="{6B45CFF0-D46D-4FA3-89CB-A58B36601CC3}" type="presParOf" srcId="{AB3D3447-3AFA-47EC-A66F-403B58F70A6A}" destId="{A1C969E5-118E-4412-A45B-2FB635E38EB4}" srcOrd="0" destOrd="0" presId="urn:microsoft.com/office/officeart/2008/layout/HexagonCluster"/>
    <dgm:cxn modelId="{EBBE3B62-214E-4387-9A94-03D873E2F7D6}" type="presParOf" srcId="{E4F55904-5C8A-4820-A05B-B5BF2FAC9B8E}" destId="{E3181034-C7E7-4F30-8D4E-E5995CA61FA8}" srcOrd="19" destOrd="0" presId="urn:microsoft.com/office/officeart/2008/layout/HexagonCluster"/>
    <dgm:cxn modelId="{40E24E2A-8445-44C2-8803-9EE9336F28B2}" type="presParOf" srcId="{E3181034-C7E7-4F30-8D4E-E5995CA61FA8}" destId="{06AB76FE-89E6-4C2E-9CD8-B8EB38D3B622}" srcOrd="0" destOrd="0" presId="urn:microsoft.com/office/officeart/2008/layout/HexagonCluster"/>
    <dgm:cxn modelId="{1EF2FC2F-70FD-4798-81AE-DAA1C7C2B7CE}" type="presParOf" srcId="{E4F55904-5C8A-4820-A05B-B5BF2FAC9B8E}" destId="{99AC6282-5F45-4426-96A8-8F4D8719DFF9}" srcOrd="20" destOrd="0" presId="urn:microsoft.com/office/officeart/2008/layout/HexagonCluster"/>
    <dgm:cxn modelId="{22859EDA-D625-45BF-AD38-E4041070E600}" type="presParOf" srcId="{99AC6282-5F45-4426-96A8-8F4D8719DFF9}" destId="{33EEB44C-258B-489D-A1B5-3EDD48B2A4CF}" srcOrd="0" destOrd="0" presId="urn:microsoft.com/office/officeart/2008/layout/HexagonCluster"/>
    <dgm:cxn modelId="{01E7A2DD-F69D-4E27-B622-B58A35519071}" type="presParOf" srcId="{E4F55904-5C8A-4820-A05B-B5BF2FAC9B8E}" destId="{9AE6DA45-DC7C-4C27-AC47-CD9C4F99A930}" srcOrd="21" destOrd="0" presId="urn:microsoft.com/office/officeart/2008/layout/HexagonCluster"/>
    <dgm:cxn modelId="{356649DC-8C8A-4619-9F0C-375786C1F69E}" type="presParOf" srcId="{9AE6DA45-DC7C-4C27-AC47-CD9C4F99A930}" destId="{71CB4389-A980-4277-A609-1D61D73D847C}" srcOrd="0" destOrd="0" presId="urn:microsoft.com/office/officeart/2008/layout/HexagonCluster"/>
    <dgm:cxn modelId="{A58A782D-7453-41E7-B5B3-CE7B2FEF7968}" type="presParOf" srcId="{E4F55904-5C8A-4820-A05B-B5BF2FAC9B8E}" destId="{27C98CE1-F7F3-4F24-ABDF-7010CAC45694}" srcOrd="22" destOrd="0" presId="urn:microsoft.com/office/officeart/2008/layout/HexagonCluster"/>
    <dgm:cxn modelId="{6597B328-9D5A-43EE-BF74-105540F6DC33}" type="presParOf" srcId="{27C98CE1-F7F3-4F24-ABDF-7010CAC45694}" destId="{086339A0-FD4D-4943-9F46-698E06B2FA3B}" srcOrd="0" destOrd="0" presId="urn:microsoft.com/office/officeart/2008/layout/HexagonCluster"/>
    <dgm:cxn modelId="{B1A5ACA2-5E72-41DD-9146-1C3B0E96298D}" type="presParOf" srcId="{E4F55904-5C8A-4820-A05B-B5BF2FAC9B8E}" destId="{0C734EB2-12BF-4E87-A69C-922E268E6944}" srcOrd="23" destOrd="0" presId="urn:microsoft.com/office/officeart/2008/layout/HexagonCluster"/>
    <dgm:cxn modelId="{98D45110-2894-44C4-A43E-0EB15996941E}" type="presParOf" srcId="{0C734EB2-12BF-4E87-A69C-922E268E6944}" destId="{1F93F730-96E1-4BD0-BF41-B890A0A64F5C}" srcOrd="0" destOrd="0" presId="urn:microsoft.com/office/officeart/2008/layout/HexagonCluster"/>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CBC7001-3C31-406A-A6D7-98AF175FB769}"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GB"/>
        </a:p>
      </dgm:t>
    </dgm:pt>
    <dgm:pt modelId="{A0D4FCB8-84E6-4408-9F0A-2D40BAAC94B2}">
      <dgm:prSet custT="1"/>
      <dgm:spPr/>
      <dgm:t>
        <a:bodyPr/>
        <a:lstStyle/>
        <a:p>
          <a:r>
            <a:rPr lang="en-GB" sz="2400" dirty="0"/>
            <a:t>Containing the network’s anxiety</a:t>
          </a:r>
        </a:p>
      </dgm:t>
    </dgm:pt>
    <dgm:pt modelId="{1E333EF6-DB88-4749-B391-820A4AB74BEC}" type="parTrans" cxnId="{72190348-64B8-4522-9854-412E548D1484}">
      <dgm:prSet/>
      <dgm:spPr/>
      <dgm:t>
        <a:bodyPr/>
        <a:lstStyle/>
        <a:p>
          <a:endParaRPr lang="en-GB"/>
        </a:p>
      </dgm:t>
    </dgm:pt>
    <dgm:pt modelId="{FB4D614A-E837-4CEA-9D6B-680814FFFA5A}" type="sibTrans" cxnId="{72190348-64B8-4522-9854-412E548D1484}">
      <dgm:prSet/>
      <dgm:spPr/>
      <dgm:t>
        <a:bodyPr/>
        <a:lstStyle/>
        <a:p>
          <a:endParaRPr lang="en-GB"/>
        </a:p>
      </dgm:t>
    </dgm:pt>
    <dgm:pt modelId="{02237036-BA63-4DD5-A124-18F8675EFFF7}">
      <dgm:prSet custT="1"/>
      <dgm:spPr/>
      <dgm:t>
        <a:bodyPr/>
        <a:lstStyle/>
        <a:p>
          <a:r>
            <a:rPr lang="en-GB" sz="2400" dirty="0"/>
            <a:t>Lowered risk due to consistency in the network and understanding of need</a:t>
          </a:r>
        </a:p>
      </dgm:t>
    </dgm:pt>
    <dgm:pt modelId="{C4AD28CD-BC92-4552-9F7F-CE39F54D0720}" type="parTrans" cxnId="{716F2AA4-B033-47DD-86CF-27BCD57D75BE}">
      <dgm:prSet/>
      <dgm:spPr/>
      <dgm:t>
        <a:bodyPr/>
        <a:lstStyle/>
        <a:p>
          <a:endParaRPr lang="en-GB"/>
        </a:p>
      </dgm:t>
    </dgm:pt>
    <dgm:pt modelId="{DD9343E0-5A7D-42B8-B597-34141065DFCA}" type="sibTrans" cxnId="{716F2AA4-B033-47DD-86CF-27BCD57D75BE}">
      <dgm:prSet/>
      <dgm:spPr/>
      <dgm:t>
        <a:bodyPr/>
        <a:lstStyle/>
        <a:p>
          <a:endParaRPr lang="en-GB"/>
        </a:p>
      </dgm:t>
    </dgm:pt>
    <dgm:pt modelId="{FC2666FF-77A9-4E7F-8011-C3A13FFFF4D7}">
      <dgm:prSet custT="1"/>
      <dgm:spPr/>
      <dgm:t>
        <a:bodyPr/>
        <a:lstStyle/>
        <a:p>
          <a:r>
            <a:rPr lang="en-GB" sz="2400" dirty="0"/>
            <a:t>Catching young people who would have fallen through the gaps</a:t>
          </a:r>
        </a:p>
      </dgm:t>
    </dgm:pt>
    <dgm:pt modelId="{1636DA1E-AF68-4625-BF57-4B2EE2AF1645}" type="parTrans" cxnId="{1A3C1B26-839A-4644-9D6F-89101427EF3B}">
      <dgm:prSet/>
      <dgm:spPr/>
      <dgm:t>
        <a:bodyPr/>
        <a:lstStyle/>
        <a:p>
          <a:endParaRPr lang="en-GB"/>
        </a:p>
      </dgm:t>
    </dgm:pt>
    <dgm:pt modelId="{CAD09D49-15A3-41B1-8077-7A44BE1A90C0}" type="sibTrans" cxnId="{1A3C1B26-839A-4644-9D6F-89101427EF3B}">
      <dgm:prSet/>
      <dgm:spPr/>
      <dgm:t>
        <a:bodyPr/>
        <a:lstStyle/>
        <a:p>
          <a:endParaRPr lang="en-GB"/>
        </a:p>
      </dgm:t>
    </dgm:pt>
    <dgm:pt modelId="{B6F1496E-6FA4-4224-8E65-D5D5C34E1A63}">
      <dgm:prSet custT="1"/>
      <dgm:spPr/>
      <dgm:t>
        <a:bodyPr/>
        <a:lstStyle/>
        <a:p>
          <a:r>
            <a:rPr lang="en-GB" sz="2400" dirty="0"/>
            <a:t>Parents/carers reported individualised care grounded in understanding and specialised support and advice</a:t>
          </a:r>
        </a:p>
      </dgm:t>
    </dgm:pt>
    <dgm:pt modelId="{CA62A113-9617-4207-971E-694C59EC0A57}" type="parTrans" cxnId="{179980B6-06EB-4249-87D5-576FDF18A466}">
      <dgm:prSet/>
      <dgm:spPr/>
      <dgm:t>
        <a:bodyPr/>
        <a:lstStyle/>
        <a:p>
          <a:endParaRPr lang="en-GB"/>
        </a:p>
      </dgm:t>
    </dgm:pt>
    <dgm:pt modelId="{92BF4232-5FC9-4B1E-AAD5-F47D61A83E1D}" type="sibTrans" cxnId="{179980B6-06EB-4249-87D5-576FDF18A466}">
      <dgm:prSet/>
      <dgm:spPr/>
      <dgm:t>
        <a:bodyPr/>
        <a:lstStyle/>
        <a:p>
          <a:endParaRPr lang="en-GB"/>
        </a:p>
      </dgm:t>
    </dgm:pt>
    <dgm:pt modelId="{89102309-356A-4654-BC42-7930AF09FF7E}">
      <dgm:prSet custT="1"/>
      <dgm:spPr>
        <a:solidFill>
          <a:schemeClr val="accent6">
            <a:lumMod val="75000"/>
          </a:schemeClr>
        </a:solidFill>
      </dgm:spPr>
      <dgm:t>
        <a:bodyPr/>
        <a:lstStyle/>
        <a:p>
          <a:r>
            <a:rPr lang="en-GB" sz="2400" dirty="0"/>
            <a:t>Significant improvements in mental health, wellbeing and quality of life</a:t>
          </a:r>
        </a:p>
      </dgm:t>
    </dgm:pt>
    <dgm:pt modelId="{31019A34-0260-4D4F-94AE-DA073CE01C2B}" type="parTrans" cxnId="{6117ACA7-9A67-4949-9C70-8C3A325BACC1}">
      <dgm:prSet/>
      <dgm:spPr/>
      <dgm:t>
        <a:bodyPr/>
        <a:lstStyle/>
        <a:p>
          <a:endParaRPr lang="en-GB"/>
        </a:p>
      </dgm:t>
    </dgm:pt>
    <dgm:pt modelId="{753B2E6B-772E-4C12-AC23-6758A5FD66EC}" type="sibTrans" cxnId="{6117ACA7-9A67-4949-9C70-8C3A325BACC1}">
      <dgm:prSet/>
      <dgm:spPr/>
      <dgm:t>
        <a:bodyPr/>
        <a:lstStyle/>
        <a:p>
          <a:endParaRPr lang="en-GB"/>
        </a:p>
      </dgm:t>
    </dgm:pt>
    <dgm:pt modelId="{A94792B9-0D32-4015-AC61-6E0A6312E5BA}" type="pres">
      <dgm:prSet presAssocID="{FCBC7001-3C31-406A-A6D7-98AF175FB769}" presName="linear" presStyleCnt="0">
        <dgm:presLayoutVars>
          <dgm:dir/>
          <dgm:animLvl val="lvl"/>
          <dgm:resizeHandles val="exact"/>
        </dgm:presLayoutVars>
      </dgm:prSet>
      <dgm:spPr/>
    </dgm:pt>
    <dgm:pt modelId="{53A111F6-E610-4BBA-9A65-9C4D82E9623E}" type="pres">
      <dgm:prSet presAssocID="{A0D4FCB8-84E6-4408-9F0A-2D40BAAC94B2}" presName="parentLin" presStyleCnt="0"/>
      <dgm:spPr/>
    </dgm:pt>
    <dgm:pt modelId="{2A2A7091-6F4F-4FBC-A7A9-3331555A00FD}" type="pres">
      <dgm:prSet presAssocID="{A0D4FCB8-84E6-4408-9F0A-2D40BAAC94B2}" presName="parentLeftMargin" presStyleLbl="node1" presStyleIdx="0" presStyleCnt="5"/>
      <dgm:spPr/>
    </dgm:pt>
    <dgm:pt modelId="{17422C3E-F6D4-446D-BB6C-59F22E382E63}" type="pres">
      <dgm:prSet presAssocID="{A0D4FCB8-84E6-4408-9F0A-2D40BAAC94B2}" presName="parentText" presStyleLbl="node1" presStyleIdx="0" presStyleCnt="5" custLinFactNeighborX="-76564">
        <dgm:presLayoutVars>
          <dgm:chMax val="0"/>
          <dgm:bulletEnabled val="1"/>
        </dgm:presLayoutVars>
      </dgm:prSet>
      <dgm:spPr/>
    </dgm:pt>
    <dgm:pt modelId="{89021E42-3432-4459-B5C4-9D60F7913717}" type="pres">
      <dgm:prSet presAssocID="{A0D4FCB8-84E6-4408-9F0A-2D40BAAC94B2}" presName="negativeSpace" presStyleCnt="0"/>
      <dgm:spPr/>
    </dgm:pt>
    <dgm:pt modelId="{DA945B50-226B-42E3-9E23-AE212DE89F46}" type="pres">
      <dgm:prSet presAssocID="{A0D4FCB8-84E6-4408-9F0A-2D40BAAC94B2}" presName="childText" presStyleLbl="conFgAcc1" presStyleIdx="0" presStyleCnt="5">
        <dgm:presLayoutVars>
          <dgm:bulletEnabled val="1"/>
        </dgm:presLayoutVars>
      </dgm:prSet>
      <dgm:spPr>
        <a:solidFill>
          <a:schemeClr val="bg1">
            <a:lumMod val="85000"/>
            <a:alpha val="90000"/>
          </a:schemeClr>
        </a:solidFill>
        <a:ln>
          <a:noFill/>
        </a:ln>
      </dgm:spPr>
    </dgm:pt>
    <dgm:pt modelId="{49973DAB-DEE7-45BE-BA32-EDC8AACFE945}" type="pres">
      <dgm:prSet presAssocID="{FB4D614A-E837-4CEA-9D6B-680814FFFA5A}" presName="spaceBetweenRectangles" presStyleCnt="0"/>
      <dgm:spPr/>
    </dgm:pt>
    <dgm:pt modelId="{686BC827-8283-4AA3-908B-36F59ACBE557}" type="pres">
      <dgm:prSet presAssocID="{02237036-BA63-4DD5-A124-18F8675EFFF7}" presName="parentLin" presStyleCnt="0"/>
      <dgm:spPr/>
    </dgm:pt>
    <dgm:pt modelId="{8988A13B-22ED-4530-823B-A9E36AC38CFB}" type="pres">
      <dgm:prSet presAssocID="{02237036-BA63-4DD5-A124-18F8675EFFF7}" presName="parentLeftMargin" presStyleLbl="node1" presStyleIdx="0" presStyleCnt="5"/>
      <dgm:spPr/>
    </dgm:pt>
    <dgm:pt modelId="{BB5EF51B-E7D4-463D-BDF6-73F563060EDE}" type="pres">
      <dgm:prSet presAssocID="{02237036-BA63-4DD5-A124-18F8675EFFF7}" presName="parentText" presStyleLbl="node1" presStyleIdx="1" presStyleCnt="5" custLinFactNeighborX="47349">
        <dgm:presLayoutVars>
          <dgm:chMax val="0"/>
          <dgm:bulletEnabled val="1"/>
        </dgm:presLayoutVars>
      </dgm:prSet>
      <dgm:spPr/>
    </dgm:pt>
    <dgm:pt modelId="{196DB335-E1D0-41F3-AA0C-F9F5A1924D26}" type="pres">
      <dgm:prSet presAssocID="{02237036-BA63-4DD5-A124-18F8675EFFF7}" presName="negativeSpace" presStyleCnt="0"/>
      <dgm:spPr/>
    </dgm:pt>
    <dgm:pt modelId="{3BAB02BC-DB8E-4BF3-A832-E912F62E368A}" type="pres">
      <dgm:prSet presAssocID="{02237036-BA63-4DD5-A124-18F8675EFFF7}" presName="childText" presStyleLbl="conFgAcc1" presStyleIdx="1" presStyleCnt="5">
        <dgm:presLayoutVars>
          <dgm:bulletEnabled val="1"/>
        </dgm:presLayoutVars>
      </dgm:prSet>
      <dgm:spPr>
        <a:solidFill>
          <a:schemeClr val="bg1">
            <a:lumMod val="85000"/>
            <a:alpha val="90000"/>
          </a:schemeClr>
        </a:solidFill>
        <a:ln>
          <a:noFill/>
        </a:ln>
      </dgm:spPr>
    </dgm:pt>
    <dgm:pt modelId="{0B90BA35-B199-4333-BA89-13E0A730CE05}" type="pres">
      <dgm:prSet presAssocID="{DD9343E0-5A7D-42B8-B597-34141065DFCA}" presName="spaceBetweenRectangles" presStyleCnt="0"/>
      <dgm:spPr/>
    </dgm:pt>
    <dgm:pt modelId="{4D95E174-3768-4300-BEA6-B1F702C4F53F}" type="pres">
      <dgm:prSet presAssocID="{B6F1496E-6FA4-4224-8E65-D5D5C34E1A63}" presName="parentLin" presStyleCnt="0"/>
      <dgm:spPr/>
    </dgm:pt>
    <dgm:pt modelId="{EFDF88E2-729B-48D5-B115-331F3621B62E}" type="pres">
      <dgm:prSet presAssocID="{B6F1496E-6FA4-4224-8E65-D5D5C34E1A63}" presName="parentLeftMargin" presStyleLbl="node1" presStyleIdx="1" presStyleCnt="5"/>
      <dgm:spPr/>
    </dgm:pt>
    <dgm:pt modelId="{174EEE99-D6C2-4754-ADC9-F2476D7B60DF}" type="pres">
      <dgm:prSet presAssocID="{B6F1496E-6FA4-4224-8E65-D5D5C34E1A63}" presName="parentText" presStyleLbl="node1" presStyleIdx="2" presStyleCnt="5" custLinFactX="3251" custLinFactNeighborX="100000">
        <dgm:presLayoutVars>
          <dgm:chMax val="0"/>
          <dgm:bulletEnabled val="1"/>
        </dgm:presLayoutVars>
      </dgm:prSet>
      <dgm:spPr/>
    </dgm:pt>
    <dgm:pt modelId="{AD341B3F-7AF3-47A3-92C2-2D01F8CC2DF7}" type="pres">
      <dgm:prSet presAssocID="{B6F1496E-6FA4-4224-8E65-D5D5C34E1A63}" presName="negativeSpace" presStyleCnt="0"/>
      <dgm:spPr/>
    </dgm:pt>
    <dgm:pt modelId="{36B2A2CC-62E3-4694-9FBE-A2F8092DB184}" type="pres">
      <dgm:prSet presAssocID="{B6F1496E-6FA4-4224-8E65-D5D5C34E1A63}" presName="childText" presStyleLbl="conFgAcc1" presStyleIdx="2" presStyleCnt="5">
        <dgm:presLayoutVars>
          <dgm:bulletEnabled val="1"/>
        </dgm:presLayoutVars>
      </dgm:prSet>
      <dgm:spPr>
        <a:solidFill>
          <a:schemeClr val="bg1">
            <a:lumMod val="85000"/>
            <a:alpha val="90000"/>
          </a:schemeClr>
        </a:solidFill>
        <a:ln>
          <a:noFill/>
        </a:ln>
      </dgm:spPr>
    </dgm:pt>
    <dgm:pt modelId="{560B1E72-253A-4604-8B45-EB5DE63619EA}" type="pres">
      <dgm:prSet presAssocID="{92BF4232-5FC9-4B1E-AAD5-F47D61A83E1D}" presName="spaceBetweenRectangles" presStyleCnt="0"/>
      <dgm:spPr/>
    </dgm:pt>
    <dgm:pt modelId="{FADE08ED-CC4B-4927-8E86-91E1FEBD7DC6}" type="pres">
      <dgm:prSet presAssocID="{FC2666FF-77A9-4E7F-8011-C3A13FFFF4D7}" presName="parentLin" presStyleCnt="0"/>
      <dgm:spPr/>
    </dgm:pt>
    <dgm:pt modelId="{950C2381-37B4-463D-801F-C2BA388FD901}" type="pres">
      <dgm:prSet presAssocID="{FC2666FF-77A9-4E7F-8011-C3A13FFFF4D7}" presName="parentLeftMargin" presStyleLbl="node1" presStyleIdx="2" presStyleCnt="5"/>
      <dgm:spPr/>
    </dgm:pt>
    <dgm:pt modelId="{5886BF3F-71A0-498F-BF37-633F4249A653}" type="pres">
      <dgm:prSet presAssocID="{FC2666FF-77A9-4E7F-8011-C3A13FFFF4D7}" presName="parentText" presStyleLbl="node1" presStyleIdx="3" presStyleCnt="5" custLinFactX="9825" custLinFactNeighborX="100000">
        <dgm:presLayoutVars>
          <dgm:chMax val="0"/>
          <dgm:bulletEnabled val="1"/>
        </dgm:presLayoutVars>
      </dgm:prSet>
      <dgm:spPr/>
    </dgm:pt>
    <dgm:pt modelId="{05ABCF12-08CE-438B-B9ED-02C6413682C6}" type="pres">
      <dgm:prSet presAssocID="{FC2666FF-77A9-4E7F-8011-C3A13FFFF4D7}" presName="negativeSpace" presStyleCnt="0"/>
      <dgm:spPr/>
    </dgm:pt>
    <dgm:pt modelId="{ADC530D6-1212-42BA-9ADE-499E5B3CA061}" type="pres">
      <dgm:prSet presAssocID="{FC2666FF-77A9-4E7F-8011-C3A13FFFF4D7}" presName="childText" presStyleLbl="conFgAcc1" presStyleIdx="3" presStyleCnt="5">
        <dgm:presLayoutVars>
          <dgm:bulletEnabled val="1"/>
        </dgm:presLayoutVars>
      </dgm:prSet>
      <dgm:spPr>
        <a:solidFill>
          <a:schemeClr val="bg1">
            <a:lumMod val="85000"/>
            <a:alpha val="90000"/>
          </a:schemeClr>
        </a:solidFill>
        <a:ln>
          <a:noFill/>
        </a:ln>
      </dgm:spPr>
    </dgm:pt>
    <dgm:pt modelId="{D9E5A87F-5105-438A-B838-88F6CEEBE380}" type="pres">
      <dgm:prSet presAssocID="{CAD09D49-15A3-41B1-8077-7A44BE1A90C0}" presName="spaceBetweenRectangles" presStyleCnt="0"/>
      <dgm:spPr/>
    </dgm:pt>
    <dgm:pt modelId="{29709B84-A978-4E02-A251-359670A9FE85}" type="pres">
      <dgm:prSet presAssocID="{89102309-356A-4654-BC42-7930AF09FF7E}" presName="parentLin" presStyleCnt="0"/>
      <dgm:spPr/>
    </dgm:pt>
    <dgm:pt modelId="{F8879E90-FD55-47CF-ADF2-BCACF646CF38}" type="pres">
      <dgm:prSet presAssocID="{89102309-356A-4654-BC42-7930AF09FF7E}" presName="parentLeftMargin" presStyleLbl="node1" presStyleIdx="3" presStyleCnt="5"/>
      <dgm:spPr/>
    </dgm:pt>
    <dgm:pt modelId="{4E73D8C4-5FD8-411F-B3F0-9EA394A3098E}" type="pres">
      <dgm:prSet presAssocID="{89102309-356A-4654-BC42-7930AF09FF7E}" presName="parentText" presStyleLbl="node1" presStyleIdx="4" presStyleCnt="5" custLinFactX="21043" custLinFactNeighborX="100000">
        <dgm:presLayoutVars>
          <dgm:chMax val="0"/>
          <dgm:bulletEnabled val="1"/>
        </dgm:presLayoutVars>
      </dgm:prSet>
      <dgm:spPr/>
    </dgm:pt>
    <dgm:pt modelId="{AF1E70CE-D67A-4751-9943-98B86C52829F}" type="pres">
      <dgm:prSet presAssocID="{89102309-356A-4654-BC42-7930AF09FF7E}" presName="negativeSpace" presStyleCnt="0"/>
      <dgm:spPr/>
    </dgm:pt>
    <dgm:pt modelId="{2A05C78A-2EF6-4DEA-95E2-99C450EB7520}" type="pres">
      <dgm:prSet presAssocID="{89102309-356A-4654-BC42-7930AF09FF7E}" presName="childText" presStyleLbl="conFgAcc1" presStyleIdx="4" presStyleCnt="5" custScaleY="116348">
        <dgm:presLayoutVars>
          <dgm:bulletEnabled val="1"/>
        </dgm:presLayoutVars>
      </dgm:prSet>
      <dgm:spPr>
        <a:solidFill>
          <a:schemeClr val="bg1">
            <a:lumMod val="85000"/>
            <a:alpha val="90000"/>
          </a:schemeClr>
        </a:solidFill>
        <a:ln>
          <a:noFill/>
        </a:ln>
      </dgm:spPr>
    </dgm:pt>
  </dgm:ptLst>
  <dgm:cxnLst>
    <dgm:cxn modelId="{F5E78B25-B00D-4485-948C-9044C90C0757}" type="presOf" srcId="{89102309-356A-4654-BC42-7930AF09FF7E}" destId="{F8879E90-FD55-47CF-ADF2-BCACF646CF38}" srcOrd="0" destOrd="0" presId="urn:microsoft.com/office/officeart/2005/8/layout/list1"/>
    <dgm:cxn modelId="{1A3C1B26-839A-4644-9D6F-89101427EF3B}" srcId="{FCBC7001-3C31-406A-A6D7-98AF175FB769}" destId="{FC2666FF-77A9-4E7F-8011-C3A13FFFF4D7}" srcOrd="3" destOrd="0" parTransId="{1636DA1E-AF68-4625-BF57-4B2EE2AF1645}" sibTransId="{CAD09D49-15A3-41B1-8077-7A44BE1A90C0}"/>
    <dgm:cxn modelId="{3EDA6B3B-39E0-4B8C-BFF9-DC436156825E}" type="presOf" srcId="{FC2666FF-77A9-4E7F-8011-C3A13FFFF4D7}" destId="{5886BF3F-71A0-498F-BF37-633F4249A653}" srcOrd="1" destOrd="0" presId="urn:microsoft.com/office/officeart/2005/8/layout/list1"/>
    <dgm:cxn modelId="{C4A05442-FB2A-4B2C-A595-DBF81743BC32}" type="presOf" srcId="{02237036-BA63-4DD5-A124-18F8675EFFF7}" destId="{BB5EF51B-E7D4-463D-BDF6-73F563060EDE}" srcOrd="1" destOrd="0" presId="urn:microsoft.com/office/officeart/2005/8/layout/list1"/>
    <dgm:cxn modelId="{F5258363-C678-49A1-B8EC-A51E268DC621}" type="presOf" srcId="{B6F1496E-6FA4-4224-8E65-D5D5C34E1A63}" destId="{EFDF88E2-729B-48D5-B115-331F3621B62E}" srcOrd="0" destOrd="0" presId="urn:microsoft.com/office/officeart/2005/8/layout/list1"/>
    <dgm:cxn modelId="{72190348-64B8-4522-9854-412E548D1484}" srcId="{FCBC7001-3C31-406A-A6D7-98AF175FB769}" destId="{A0D4FCB8-84E6-4408-9F0A-2D40BAAC94B2}" srcOrd="0" destOrd="0" parTransId="{1E333EF6-DB88-4749-B391-820A4AB74BEC}" sibTransId="{FB4D614A-E837-4CEA-9D6B-680814FFFA5A}"/>
    <dgm:cxn modelId="{A0BD6171-CCD3-4576-ACB5-BA8E1F289091}" type="presOf" srcId="{02237036-BA63-4DD5-A124-18F8675EFFF7}" destId="{8988A13B-22ED-4530-823B-A9E36AC38CFB}" srcOrd="0" destOrd="0" presId="urn:microsoft.com/office/officeart/2005/8/layout/list1"/>
    <dgm:cxn modelId="{22A01F53-D514-4AF7-BD82-96E864F0D506}" type="presOf" srcId="{89102309-356A-4654-BC42-7930AF09FF7E}" destId="{4E73D8C4-5FD8-411F-B3F0-9EA394A3098E}" srcOrd="1" destOrd="0" presId="urn:microsoft.com/office/officeart/2005/8/layout/list1"/>
    <dgm:cxn modelId="{C9FD8FA0-7C63-45E6-9D92-B1D6A227A92C}" type="presOf" srcId="{B6F1496E-6FA4-4224-8E65-D5D5C34E1A63}" destId="{174EEE99-D6C2-4754-ADC9-F2476D7B60DF}" srcOrd="1" destOrd="0" presId="urn:microsoft.com/office/officeart/2005/8/layout/list1"/>
    <dgm:cxn modelId="{716F2AA4-B033-47DD-86CF-27BCD57D75BE}" srcId="{FCBC7001-3C31-406A-A6D7-98AF175FB769}" destId="{02237036-BA63-4DD5-A124-18F8675EFFF7}" srcOrd="1" destOrd="0" parTransId="{C4AD28CD-BC92-4552-9F7F-CE39F54D0720}" sibTransId="{DD9343E0-5A7D-42B8-B597-34141065DFCA}"/>
    <dgm:cxn modelId="{D3A2B7A6-CDCF-4E4F-B790-84BDF74877D9}" type="presOf" srcId="{FC2666FF-77A9-4E7F-8011-C3A13FFFF4D7}" destId="{950C2381-37B4-463D-801F-C2BA388FD901}" srcOrd="0" destOrd="0" presId="urn:microsoft.com/office/officeart/2005/8/layout/list1"/>
    <dgm:cxn modelId="{6117ACA7-9A67-4949-9C70-8C3A325BACC1}" srcId="{FCBC7001-3C31-406A-A6D7-98AF175FB769}" destId="{89102309-356A-4654-BC42-7930AF09FF7E}" srcOrd="4" destOrd="0" parTransId="{31019A34-0260-4D4F-94AE-DA073CE01C2B}" sibTransId="{753B2E6B-772E-4C12-AC23-6758A5FD66EC}"/>
    <dgm:cxn modelId="{099D8AAD-2BF7-42AA-A4AB-8F1D38B3A736}" type="presOf" srcId="{A0D4FCB8-84E6-4408-9F0A-2D40BAAC94B2}" destId="{17422C3E-F6D4-446D-BB6C-59F22E382E63}" srcOrd="1" destOrd="0" presId="urn:microsoft.com/office/officeart/2005/8/layout/list1"/>
    <dgm:cxn modelId="{179980B6-06EB-4249-87D5-576FDF18A466}" srcId="{FCBC7001-3C31-406A-A6D7-98AF175FB769}" destId="{B6F1496E-6FA4-4224-8E65-D5D5C34E1A63}" srcOrd="2" destOrd="0" parTransId="{CA62A113-9617-4207-971E-694C59EC0A57}" sibTransId="{92BF4232-5FC9-4B1E-AAD5-F47D61A83E1D}"/>
    <dgm:cxn modelId="{5C892DC4-6135-4677-B93C-F47EC81BCCE5}" type="presOf" srcId="{FCBC7001-3C31-406A-A6D7-98AF175FB769}" destId="{A94792B9-0D32-4015-AC61-6E0A6312E5BA}" srcOrd="0" destOrd="0" presId="urn:microsoft.com/office/officeart/2005/8/layout/list1"/>
    <dgm:cxn modelId="{5D137DDB-F2C0-4B70-9746-B900FBC28677}" type="presOf" srcId="{A0D4FCB8-84E6-4408-9F0A-2D40BAAC94B2}" destId="{2A2A7091-6F4F-4FBC-A7A9-3331555A00FD}" srcOrd="0" destOrd="0" presId="urn:microsoft.com/office/officeart/2005/8/layout/list1"/>
    <dgm:cxn modelId="{19C15EF8-B04C-44A2-91DB-56F1D3DABA05}" type="presParOf" srcId="{A94792B9-0D32-4015-AC61-6E0A6312E5BA}" destId="{53A111F6-E610-4BBA-9A65-9C4D82E9623E}" srcOrd="0" destOrd="0" presId="urn:microsoft.com/office/officeart/2005/8/layout/list1"/>
    <dgm:cxn modelId="{C7CF4C0F-B98D-49BD-9EEE-FB2E9745329C}" type="presParOf" srcId="{53A111F6-E610-4BBA-9A65-9C4D82E9623E}" destId="{2A2A7091-6F4F-4FBC-A7A9-3331555A00FD}" srcOrd="0" destOrd="0" presId="urn:microsoft.com/office/officeart/2005/8/layout/list1"/>
    <dgm:cxn modelId="{3538E316-3231-4DDF-AFEA-2A3B05F03540}" type="presParOf" srcId="{53A111F6-E610-4BBA-9A65-9C4D82E9623E}" destId="{17422C3E-F6D4-446D-BB6C-59F22E382E63}" srcOrd="1" destOrd="0" presId="urn:microsoft.com/office/officeart/2005/8/layout/list1"/>
    <dgm:cxn modelId="{B7F5C8E3-CE96-4A34-A494-A18066ABB643}" type="presParOf" srcId="{A94792B9-0D32-4015-AC61-6E0A6312E5BA}" destId="{89021E42-3432-4459-B5C4-9D60F7913717}" srcOrd="1" destOrd="0" presId="urn:microsoft.com/office/officeart/2005/8/layout/list1"/>
    <dgm:cxn modelId="{2B7C1113-97BE-4BB7-BC52-6222B3AF3F68}" type="presParOf" srcId="{A94792B9-0D32-4015-AC61-6E0A6312E5BA}" destId="{DA945B50-226B-42E3-9E23-AE212DE89F46}" srcOrd="2" destOrd="0" presId="urn:microsoft.com/office/officeart/2005/8/layout/list1"/>
    <dgm:cxn modelId="{14789293-A4C8-4CAA-9594-ABE1B71164A7}" type="presParOf" srcId="{A94792B9-0D32-4015-AC61-6E0A6312E5BA}" destId="{49973DAB-DEE7-45BE-BA32-EDC8AACFE945}" srcOrd="3" destOrd="0" presId="urn:microsoft.com/office/officeart/2005/8/layout/list1"/>
    <dgm:cxn modelId="{600BD79E-B312-48BF-82EA-E6FC239CC03D}" type="presParOf" srcId="{A94792B9-0D32-4015-AC61-6E0A6312E5BA}" destId="{686BC827-8283-4AA3-908B-36F59ACBE557}" srcOrd="4" destOrd="0" presId="urn:microsoft.com/office/officeart/2005/8/layout/list1"/>
    <dgm:cxn modelId="{B75B5F9E-9801-4250-BFBD-28A2E83284D6}" type="presParOf" srcId="{686BC827-8283-4AA3-908B-36F59ACBE557}" destId="{8988A13B-22ED-4530-823B-A9E36AC38CFB}" srcOrd="0" destOrd="0" presId="urn:microsoft.com/office/officeart/2005/8/layout/list1"/>
    <dgm:cxn modelId="{B6268FD4-3A54-4E4C-97ED-DE1D1A57D58F}" type="presParOf" srcId="{686BC827-8283-4AA3-908B-36F59ACBE557}" destId="{BB5EF51B-E7D4-463D-BDF6-73F563060EDE}" srcOrd="1" destOrd="0" presId="urn:microsoft.com/office/officeart/2005/8/layout/list1"/>
    <dgm:cxn modelId="{3FE50BF8-D54D-48E2-ACED-87C70332D099}" type="presParOf" srcId="{A94792B9-0D32-4015-AC61-6E0A6312E5BA}" destId="{196DB335-E1D0-41F3-AA0C-F9F5A1924D26}" srcOrd="5" destOrd="0" presId="urn:microsoft.com/office/officeart/2005/8/layout/list1"/>
    <dgm:cxn modelId="{99E28F5C-974A-4427-9581-AF803A6CCD39}" type="presParOf" srcId="{A94792B9-0D32-4015-AC61-6E0A6312E5BA}" destId="{3BAB02BC-DB8E-4BF3-A832-E912F62E368A}" srcOrd="6" destOrd="0" presId="urn:microsoft.com/office/officeart/2005/8/layout/list1"/>
    <dgm:cxn modelId="{5604F818-BCC3-4BE9-A23A-A25FDC56F765}" type="presParOf" srcId="{A94792B9-0D32-4015-AC61-6E0A6312E5BA}" destId="{0B90BA35-B199-4333-BA89-13E0A730CE05}" srcOrd="7" destOrd="0" presId="urn:microsoft.com/office/officeart/2005/8/layout/list1"/>
    <dgm:cxn modelId="{0AC3B969-4506-4A23-83DA-8C99D816A8E4}" type="presParOf" srcId="{A94792B9-0D32-4015-AC61-6E0A6312E5BA}" destId="{4D95E174-3768-4300-BEA6-B1F702C4F53F}" srcOrd="8" destOrd="0" presId="urn:microsoft.com/office/officeart/2005/8/layout/list1"/>
    <dgm:cxn modelId="{CB139ECE-2409-4BC4-8D8F-486CDD0D979D}" type="presParOf" srcId="{4D95E174-3768-4300-BEA6-B1F702C4F53F}" destId="{EFDF88E2-729B-48D5-B115-331F3621B62E}" srcOrd="0" destOrd="0" presId="urn:microsoft.com/office/officeart/2005/8/layout/list1"/>
    <dgm:cxn modelId="{ACBE0D7C-AFA7-4EA7-842D-D8E6D2A09A6C}" type="presParOf" srcId="{4D95E174-3768-4300-BEA6-B1F702C4F53F}" destId="{174EEE99-D6C2-4754-ADC9-F2476D7B60DF}" srcOrd="1" destOrd="0" presId="urn:microsoft.com/office/officeart/2005/8/layout/list1"/>
    <dgm:cxn modelId="{A525EA34-333C-4691-A4D4-375F0957F5D0}" type="presParOf" srcId="{A94792B9-0D32-4015-AC61-6E0A6312E5BA}" destId="{AD341B3F-7AF3-47A3-92C2-2D01F8CC2DF7}" srcOrd="9" destOrd="0" presId="urn:microsoft.com/office/officeart/2005/8/layout/list1"/>
    <dgm:cxn modelId="{A00F7280-43CB-4D44-85C1-6295A51D974F}" type="presParOf" srcId="{A94792B9-0D32-4015-AC61-6E0A6312E5BA}" destId="{36B2A2CC-62E3-4694-9FBE-A2F8092DB184}" srcOrd="10" destOrd="0" presId="urn:microsoft.com/office/officeart/2005/8/layout/list1"/>
    <dgm:cxn modelId="{6D1BBDD4-38D8-44C3-AC10-72A133E38F0D}" type="presParOf" srcId="{A94792B9-0D32-4015-AC61-6E0A6312E5BA}" destId="{560B1E72-253A-4604-8B45-EB5DE63619EA}" srcOrd="11" destOrd="0" presId="urn:microsoft.com/office/officeart/2005/8/layout/list1"/>
    <dgm:cxn modelId="{202DE758-66B5-41EF-9636-9C2140A3C57F}" type="presParOf" srcId="{A94792B9-0D32-4015-AC61-6E0A6312E5BA}" destId="{FADE08ED-CC4B-4927-8E86-91E1FEBD7DC6}" srcOrd="12" destOrd="0" presId="urn:microsoft.com/office/officeart/2005/8/layout/list1"/>
    <dgm:cxn modelId="{23BEF601-E669-4285-81B1-B68F276636DF}" type="presParOf" srcId="{FADE08ED-CC4B-4927-8E86-91E1FEBD7DC6}" destId="{950C2381-37B4-463D-801F-C2BA388FD901}" srcOrd="0" destOrd="0" presId="urn:microsoft.com/office/officeart/2005/8/layout/list1"/>
    <dgm:cxn modelId="{2A5DDAFC-6849-4C7B-8951-FE797D94E782}" type="presParOf" srcId="{FADE08ED-CC4B-4927-8E86-91E1FEBD7DC6}" destId="{5886BF3F-71A0-498F-BF37-633F4249A653}" srcOrd="1" destOrd="0" presId="urn:microsoft.com/office/officeart/2005/8/layout/list1"/>
    <dgm:cxn modelId="{8146F1D4-D96C-47A2-982E-44DA80806C11}" type="presParOf" srcId="{A94792B9-0D32-4015-AC61-6E0A6312E5BA}" destId="{05ABCF12-08CE-438B-B9ED-02C6413682C6}" srcOrd="13" destOrd="0" presId="urn:microsoft.com/office/officeart/2005/8/layout/list1"/>
    <dgm:cxn modelId="{A21401E8-D5D7-4347-B54E-6E1D64669155}" type="presParOf" srcId="{A94792B9-0D32-4015-AC61-6E0A6312E5BA}" destId="{ADC530D6-1212-42BA-9ADE-499E5B3CA061}" srcOrd="14" destOrd="0" presId="urn:microsoft.com/office/officeart/2005/8/layout/list1"/>
    <dgm:cxn modelId="{3F231BDE-9827-432C-B15B-E02E19C310C9}" type="presParOf" srcId="{A94792B9-0D32-4015-AC61-6E0A6312E5BA}" destId="{D9E5A87F-5105-438A-B838-88F6CEEBE380}" srcOrd="15" destOrd="0" presId="urn:microsoft.com/office/officeart/2005/8/layout/list1"/>
    <dgm:cxn modelId="{E07E9611-1AA5-4390-B00B-351AB5D9D090}" type="presParOf" srcId="{A94792B9-0D32-4015-AC61-6E0A6312E5BA}" destId="{29709B84-A978-4E02-A251-359670A9FE85}" srcOrd="16" destOrd="0" presId="urn:microsoft.com/office/officeart/2005/8/layout/list1"/>
    <dgm:cxn modelId="{A945A8D4-FF4E-4867-88D2-190B2F57C739}" type="presParOf" srcId="{29709B84-A978-4E02-A251-359670A9FE85}" destId="{F8879E90-FD55-47CF-ADF2-BCACF646CF38}" srcOrd="0" destOrd="0" presId="urn:microsoft.com/office/officeart/2005/8/layout/list1"/>
    <dgm:cxn modelId="{B400DAE9-123B-4186-A7CD-9AEA766B22AF}" type="presParOf" srcId="{29709B84-A978-4E02-A251-359670A9FE85}" destId="{4E73D8C4-5FD8-411F-B3F0-9EA394A3098E}" srcOrd="1" destOrd="0" presId="urn:microsoft.com/office/officeart/2005/8/layout/list1"/>
    <dgm:cxn modelId="{66A700C2-656A-46A3-B12C-9899017419EE}" type="presParOf" srcId="{A94792B9-0D32-4015-AC61-6E0A6312E5BA}" destId="{AF1E70CE-D67A-4751-9943-98B86C52829F}" srcOrd="17" destOrd="0" presId="urn:microsoft.com/office/officeart/2005/8/layout/list1"/>
    <dgm:cxn modelId="{160E362F-A778-4A0E-90D1-02EF489400C9}" type="presParOf" srcId="{A94792B9-0D32-4015-AC61-6E0A6312E5BA}" destId="{2A05C78A-2EF6-4DEA-95E2-99C450EB7520}"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FCA843-17A1-42CF-8545-3FF4F2A0FE82}">
      <dsp:nvSpPr>
        <dsp:cNvPr id="0" name=""/>
        <dsp:cNvSpPr/>
      </dsp:nvSpPr>
      <dsp:spPr>
        <a:xfrm>
          <a:off x="3219837" y="4455274"/>
          <a:ext cx="3047433" cy="2616785"/>
        </a:xfrm>
        <a:prstGeom prst="hexagon">
          <a:avLst>
            <a:gd name="adj" fmla="val 25000"/>
            <a:gd name="vf" fmla="val 115470"/>
          </a:avLst>
        </a:prstGeom>
        <a:solidFill>
          <a:srgbClr val="7DA4C8"/>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0480" rIns="0" bIns="3048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chemeClr val="bg1"/>
              </a:solidFill>
            </a:rPr>
            <a:t>A place go for advice and dialogue about outcome measurement</a:t>
          </a:r>
        </a:p>
      </dsp:txBody>
      <dsp:txXfrm>
        <a:off x="3691855" y="4860589"/>
        <a:ext cx="2103397" cy="1806155"/>
      </dsp:txXfrm>
    </dsp:sp>
    <dsp:sp modelId="{D1299050-5CDC-4C1D-B649-71AF47CE2034}">
      <dsp:nvSpPr>
        <dsp:cNvPr id="0" name=""/>
        <dsp:cNvSpPr/>
      </dsp:nvSpPr>
      <dsp:spPr>
        <a:xfrm>
          <a:off x="3292548" y="5625498"/>
          <a:ext cx="355480" cy="306667"/>
        </a:xfrm>
        <a:prstGeom prst="hexagon">
          <a:avLst>
            <a:gd name="adj" fmla="val 25000"/>
            <a:gd name="vf" fmla="val 115470"/>
          </a:avLst>
        </a:prstGeom>
        <a:solidFill>
          <a:srgbClr val="7DA4C8"/>
        </a:solidFill>
        <a:ln w="25400" cap="flat" cmpd="sng" algn="ctr">
          <a:noFill/>
          <a:prstDash val="solid"/>
        </a:ln>
        <a:effectLst/>
      </dsp:spPr>
      <dsp:style>
        <a:lnRef idx="2">
          <a:scrgbClr r="0" g="0" b="0"/>
        </a:lnRef>
        <a:fillRef idx="1">
          <a:scrgbClr r="0" g="0" b="0"/>
        </a:fillRef>
        <a:effectRef idx="0">
          <a:scrgbClr r="0" g="0" b="0"/>
        </a:effectRef>
        <a:fontRef idx="minor"/>
      </dsp:style>
    </dsp:sp>
    <dsp:sp modelId="{46489D77-19FA-404F-994F-DF8B8A87173D}">
      <dsp:nvSpPr>
        <dsp:cNvPr id="0" name=""/>
        <dsp:cNvSpPr/>
      </dsp:nvSpPr>
      <dsp:spPr>
        <a:xfrm>
          <a:off x="597363" y="3008713"/>
          <a:ext cx="3047433" cy="2616785"/>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6000" r="-26000"/>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8B2641B1-205F-4CAB-9BB3-7174B769ACB1}">
      <dsp:nvSpPr>
        <dsp:cNvPr id="0" name=""/>
        <dsp:cNvSpPr/>
      </dsp:nvSpPr>
      <dsp:spPr>
        <a:xfrm>
          <a:off x="2685001" y="5278391"/>
          <a:ext cx="355480" cy="306667"/>
        </a:xfrm>
        <a:prstGeom prst="hexagon">
          <a:avLst>
            <a:gd name="adj" fmla="val 25000"/>
            <a:gd name="vf" fmla="val 115470"/>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F9E4B6C9-CA73-44B8-97F0-B309AE66A153}">
      <dsp:nvSpPr>
        <dsp:cNvPr id="0" name=""/>
        <dsp:cNvSpPr/>
      </dsp:nvSpPr>
      <dsp:spPr>
        <a:xfrm>
          <a:off x="5842310" y="3001130"/>
          <a:ext cx="3047433" cy="2616785"/>
        </a:xfrm>
        <a:prstGeom prst="hexagon">
          <a:avLst>
            <a:gd name="adj" fmla="val 25000"/>
            <a:gd name="vf" fmla="val 115470"/>
          </a:avLst>
        </a:prstGeom>
        <a:solidFill>
          <a:srgbClr val="7DA4C8"/>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0480" rIns="0" bIns="3048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chemeClr val="bg1"/>
              </a:solidFill>
            </a:rPr>
            <a:t>Access to outcome measures, guidance and resources</a:t>
          </a:r>
        </a:p>
        <a:p>
          <a:pPr marL="0" lvl="0" indent="0" algn="ctr" defTabSz="1066800">
            <a:lnSpc>
              <a:spcPct val="90000"/>
            </a:lnSpc>
            <a:spcBef>
              <a:spcPct val="0"/>
            </a:spcBef>
            <a:spcAft>
              <a:spcPct val="35000"/>
            </a:spcAft>
            <a:buNone/>
          </a:pPr>
          <a:r>
            <a:rPr lang="en-GB" sz="2000" i="1" kern="1200" dirty="0">
              <a:solidFill>
                <a:schemeClr val="bg1"/>
              </a:solidFill>
            </a:rPr>
            <a:t>learning from others</a:t>
          </a:r>
        </a:p>
      </dsp:txBody>
      <dsp:txXfrm>
        <a:off x="6314328" y="3406445"/>
        <a:ext cx="2103397" cy="1806155"/>
      </dsp:txXfrm>
    </dsp:sp>
    <dsp:sp modelId="{097F6F5B-5A4B-46DD-996E-7676124F1044}">
      <dsp:nvSpPr>
        <dsp:cNvPr id="0" name=""/>
        <dsp:cNvSpPr/>
      </dsp:nvSpPr>
      <dsp:spPr>
        <a:xfrm>
          <a:off x="7939642" y="5264068"/>
          <a:ext cx="355480" cy="306667"/>
        </a:xfrm>
        <a:prstGeom prst="hexagon">
          <a:avLst>
            <a:gd name="adj" fmla="val 25000"/>
            <a:gd name="vf" fmla="val 115470"/>
          </a:avLst>
        </a:prstGeom>
        <a:solidFill>
          <a:srgbClr val="7DA4C8"/>
        </a:solidFill>
        <a:ln w="25400" cap="flat" cmpd="sng" algn="ctr">
          <a:noFill/>
          <a:prstDash val="solid"/>
        </a:ln>
        <a:effectLst/>
      </dsp:spPr>
      <dsp:style>
        <a:lnRef idx="2">
          <a:scrgbClr r="0" g="0" b="0"/>
        </a:lnRef>
        <a:fillRef idx="1">
          <a:scrgbClr r="0" g="0" b="0"/>
        </a:fillRef>
        <a:effectRef idx="0">
          <a:scrgbClr r="0" g="0" b="0"/>
        </a:effectRef>
        <a:fontRef idx="minor"/>
      </dsp:style>
    </dsp:sp>
    <dsp:sp modelId="{EFE06E7E-15BE-44B9-AD5D-04449FE5BBE5}">
      <dsp:nvSpPr>
        <dsp:cNvPr id="0" name=""/>
        <dsp:cNvSpPr/>
      </dsp:nvSpPr>
      <dsp:spPr>
        <a:xfrm>
          <a:off x="8463167" y="4450219"/>
          <a:ext cx="3047433" cy="2616785"/>
        </a:xfrm>
        <a:prstGeom prst="hexagon">
          <a:avLst>
            <a:gd name="adj" fmla="val 25000"/>
            <a:gd name="vf" fmla="val 115470"/>
          </a:avLst>
        </a:prstGeom>
        <a:blipFill rotWithShape="1">
          <a:blip xmlns:r="http://schemas.openxmlformats.org/officeDocument/2006/relationships" r:embed="rId2"/>
          <a:srcRect/>
          <a:stretch>
            <a:fillRect t="-1000" b="-1000"/>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E9C1FB0D-E385-4119-BF14-5C949D3DE3BF}">
      <dsp:nvSpPr>
        <dsp:cNvPr id="0" name=""/>
        <dsp:cNvSpPr/>
      </dsp:nvSpPr>
      <dsp:spPr>
        <a:xfrm>
          <a:off x="8537495" y="5614545"/>
          <a:ext cx="355480" cy="306667"/>
        </a:xfrm>
        <a:prstGeom prst="hexagon">
          <a:avLst>
            <a:gd name="adj" fmla="val 25000"/>
            <a:gd name="vf" fmla="val 115470"/>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6E6FFA01-015E-4F5F-B00B-119C9E6A7B14}">
      <dsp:nvSpPr>
        <dsp:cNvPr id="0" name=""/>
        <dsp:cNvSpPr/>
      </dsp:nvSpPr>
      <dsp:spPr>
        <a:xfrm>
          <a:off x="3219837" y="1562994"/>
          <a:ext cx="3047433" cy="2616785"/>
        </a:xfrm>
        <a:prstGeom prst="hexagon">
          <a:avLst>
            <a:gd name="adj" fmla="val 25000"/>
            <a:gd name="vf" fmla="val 115470"/>
          </a:avLst>
        </a:prstGeom>
        <a:solidFill>
          <a:srgbClr val="7DA4C8"/>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0480" rIns="0" bIns="3048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chemeClr val="bg1"/>
              </a:solidFill>
            </a:rPr>
            <a:t>Translating research for practitioners to use</a:t>
          </a:r>
          <a:endParaRPr lang="en-GB" sz="2400" kern="1200" dirty="0">
            <a:solidFill>
              <a:schemeClr val="bg1"/>
            </a:solidFill>
          </a:endParaRPr>
        </a:p>
      </dsp:txBody>
      <dsp:txXfrm>
        <a:off x="3691855" y="1968309"/>
        <a:ext cx="2103397" cy="1806155"/>
      </dsp:txXfrm>
    </dsp:sp>
    <dsp:sp modelId="{49511E42-2A81-4BC2-94A1-9B35AEB0755F}">
      <dsp:nvSpPr>
        <dsp:cNvPr id="0" name=""/>
        <dsp:cNvSpPr/>
      </dsp:nvSpPr>
      <dsp:spPr>
        <a:xfrm>
          <a:off x="5307474" y="1612701"/>
          <a:ext cx="355480" cy="306667"/>
        </a:xfrm>
        <a:prstGeom prst="hexagon">
          <a:avLst>
            <a:gd name="adj" fmla="val 25000"/>
            <a:gd name="vf" fmla="val 115470"/>
          </a:avLst>
        </a:prstGeom>
        <a:solidFill>
          <a:srgbClr val="7DA4C8"/>
        </a:solidFill>
        <a:ln w="25400" cap="flat" cmpd="sng" algn="ctr">
          <a:noFill/>
          <a:prstDash val="solid"/>
        </a:ln>
        <a:effectLst/>
      </dsp:spPr>
      <dsp:style>
        <a:lnRef idx="2">
          <a:scrgbClr r="0" g="0" b="0"/>
        </a:lnRef>
        <a:fillRef idx="1">
          <a:scrgbClr r="0" g="0" b="0"/>
        </a:fillRef>
        <a:effectRef idx="0">
          <a:scrgbClr r="0" g="0" b="0"/>
        </a:effectRef>
        <a:fontRef idx="minor"/>
      </dsp:style>
    </dsp:sp>
    <dsp:sp modelId="{C6726BC7-6BF6-4FBE-B584-FC1B8D387B67}">
      <dsp:nvSpPr>
        <dsp:cNvPr id="0" name=""/>
        <dsp:cNvSpPr/>
      </dsp:nvSpPr>
      <dsp:spPr>
        <a:xfrm>
          <a:off x="5842310" y="108007"/>
          <a:ext cx="3047433" cy="2616785"/>
        </a:xfrm>
        <a:prstGeom prst="hexagon">
          <a:avLst>
            <a:gd name="adj" fmla="val 25000"/>
            <a:gd name="vf" fmla="val 11547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4000" r="-14000"/>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250B2534-4077-4F6B-A68F-68E39AC40DEA}">
      <dsp:nvSpPr>
        <dsp:cNvPr id="0" name=""/>
        <dsp:cNvSpPr/>
      </dsp:nvSpPr>
      <dsp:spPr>
        <a:xfrm>
          <a:off x="5927948" y="1267278"/>
          <a:ext cx="355480" cy="306667"/>
        </a:xfrm>
        <a:prstGeom prst="hexagon">
          <a:avLst>
            <a:gd name="adj" fmla="val 25000"/>
            <a:gd name="vf" fmla="val 115470"/>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54B9D630-65B7-45F0-9F38-E8A1CEB0019F}">
      <dsp:nvSpPr>
        <dsp:cNvPr id="0" name=""/>
        <dsp:cNvSpPr/>
      </dsp:nvSpPr>
      <dsp:spPr>
        <a:xfrm>
          <a:off x="8463167" y="1557096"/>
          <a:ext cx="3047433" cy="2616785"/>
        </a:xfrm>
        <a:prstGeom prst="hexagon">
          <a:avLst>
            <a:gd name="adj" fmla="val 25000"/>
            <a:gd name="vf" fmla="val 115470"/>
          </a:avLst>
        </a:prstGeom>
        <a:solidFill>
          <a:srgbClr val="7DA4C8"/>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0480" rIns="0" bIns="3048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chemeClr val="bg1"/>
              </a:solidFill>
            </a:rPr>
            <a:t>Training</a:t>
          </a:r>
        </a:p>
        <a:p>
          <a:pPr marL="0" lvl="0" indent="0" algn="ctr" defTabSz="1066800">
            <a:lnSpc>
              <a:spcPct val="90000"/>
            </a:lnSpc>
            <a:spcBef>
              <a:spcPct val="0"/>
            </a:spcBef>
            <a:spcAft>
              <a:spcPct val="35000"/>
            </a:spcAft>
            <a:buNone/>
          </a:pPr>
          <a:r>
            <a:rPr lang="en-GB" sz="2000" i="1" kern="1200" dirty="0">
              <a:solidFill>
                <a:schemeClr val="bg1"/>
              </a:solidFill>
            </a:rPr>
            <a:t>to improve experiences of measuring outcomes, and to get the best value from it</a:t>
          </a:r>
        </a:p>
      </dsp:txBody>
      <dsp:txXfrm>
        <a:off x="8935185" y="1962411"/>
        <a:ext cx="2103397" cy="1806155"/>
      </dsp:txXfrm>
    </dsp:sp>
    <dsp:sp modelId="{8B05F730-65A4-4B57-8C91-A487D39AD561}">
      <dsp:nvSpPr>
        <dsp:cNvPr id="0" name=""/>
        <dsp:cNvSpPr/>
      </dsp:nvSpPr>
      <dsp:spPr>
        <a:xfrm>
          <a:off x="11100183" y="2716367"/>
          <a:ext cx="355480" cy="306667"/>
        </a:xfrm>
        <a:prstGeom prst="hexagon">
          <a:avLst>
            <a:gd name="adj" fmla="val 25000"/>
            <a:gd name="vf" fmla="val 115470"/>
          </a:avLst>
        </a:prstGeom>
        <a:solidFill>
          <a:srgbClr val="7DA4C8"/>
        </a:solidFill>
        <a:ln w="25400" cap="flat" cmpd="sng" algn="ctr">
          <a:noFill/>
          <a:prstDash val="solid"/>
        </a:ln>
        <a:effectLst/>
      </dsp:spPr>
      <dsp:style>
        <a:lnRef idx="2">
          <a:scrgbClr r="0" g="0" b="0"/>
        </a:lnRef>
        <a:fillRef idx="1">
          <a:scrgbClr r="0" g="0" b="0"/>
        </a:fillRef>
        <a:effectRef idx="0">
          <a:scrgbClr r="0" g="0" b="0"/>
        </a:effectRef>
        <a:fontRef idx="minor"/>
      </dsp:style>
    </dsp:sp>
    <dsp:sp modelId="{24BE86D3-AC03-495C-BEDA-87FAF8D7CA40}">
      <dsp:nvSpPr>
        <dsp:cNvPr id="0" name=""/>
        <dsp:cNvSpPr/>
      </dsp:nvSpPr>
      <dsp:spPr>
        <a:xfrm>
          <a:off x="11085641" y="3028090"/>
          <a:ext cx="3047433" cy="2616785"/>
        </a:xfrm>
        <a:prstGeom prst="hexagon">
          <a:avLst>
            <a:gd name="adj" fmla="val 25000"/>
            <a:gd name="vf" fmla="val 115470"/>
          </a:avLst>
        </a:prstGeom>
        <a:blipFill rotWithShape="1">
          <a:blip xmlns:r="http://schemas.openxmlformats.org/officeDocument/2006/relationships" r:embed="rId4"/>
          <a:srcRect/>
          <a:stretch>
            <a:fillRect l="-8000" r="-8000"/>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925A91B8-F2B1-4F8B-A310-DF5644711710}">
      <dsp:nvSpPr>
        <dsp:cNvPr id="0" name=""/>
        <dsp:cNvSpPr/>
      </dsp:nvSpPr>
      <dsp:spPr>
        <a:xfrm>
          <a:off x="11680262" y="3075270"/>
          <a:ext cx="355480" cy="306667"/>
        </a:xfrm>
        <a:prstGeom prst="hexagon">
          <a:avLst>
            <a:gd name="adj" fmla="val 25000"/>
            <a:gd name="vf" fmla="val 115470"/>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43ED3CF6-D7B5-499F-BF0A-9EF4546B601B}">
      <dsp:nvSpPr>
        <dsp:cNvPr id="0" name=""/>
        <dsp:cNvSpPr/>
      </dsp:nvSpPr>
      <dsp:spPr>
        <a:xfrm>
          <a:off x="11085641" y="135810"/>
          <a:ext cx="3047433" cy="2616785"/>
        </a:xfrm>
        <a:prstGeom prst="hexagon">
          <a:avLst>
            <a:gd name="adj" fmla="val 25000"/>
            <a:gd name="vf" fmla="val 115470"/>
          </a:avLst>
        </a:prstGeom>
        <a:solidFill>
          <a:srgbClr val="7DA4C8"/>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0480" rIns="0" bIns="3048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chemeClr val="bg1"/>
              </a:solidFill>
            </a:rPr>
            <a:t>Events</a:t>
          </a:r>
        </a:p>
        <a:p>
          <a:pPr marL="0" lvl="0" indent="0" algn="ctr" defTabSz="1066800">
            <a:lnSpc>
              <a:spcPct val="90000"/>
            </a:lnSpc>
            <a:spcBef>
              <a:spcPct val="0"/>
            </a:spcBef>
            <a:spcAft>
              <a:spcPct val="35000"/>
            </a:spcAft>
            <a:buNone/>
          </a:pPr>
          <a:r>
            <a:rPr lang="en-GB" sz="2000" i="1" kern="1200" dirty="0">
              <a:solidFill>
                <a:schemeClr val="bg1"/>
              </a:solidFill>
            </a:rPr>
            <a:t>to share and explore new research and innovation</a:t>
          </a:r>
        </a:p>
      </dsp:txBody>
      <dsp:txXfrm>
        <a:off x="11557659" y="541125"/>
        <a:ext cx="2103397" cy="1806155"/>
      </dsp:txXfrm>
    </dsp:sp>
    <dsp:sp modelId="{2311DDB2-2C5B-4D62-ABD2-E85BB34C34CF}">
      <dsp:nvSpPr>
        <dsp:cNvPr id="0" name=""/>
        <dsp:cNvSpPr/>
      </dsp:nvSpPr>
      <dsp:spPr>
        <a:xfrm>
          <a:off x="13722657" y="1308561"/>
          <a:ext cx="355480" cy="306667"/>
        </a:xfrm>
        <a:prstGeom prst="hexagon">
          <a:avLst>
            <a:gd name="adj" fmla="val 25000"/>
            <a:gd name="vf" fmla="val 115470"/>
          </a:avLst>
        </a:prstGeom>
        <a:solidFill>
          <a:srgbClr val="7DA4C8"/>
        </a:solidFill>
        <a:ln w="25400" cap="flat" cmpd="sng" algn="ctr">
          <a:noFill/>
          <a:prstDash val="solid"/>
        </a:ln>
        <a:effectLst/>
      </dsp:spPr>
      <dsp:style>
        <a:lnRef idx="2">
          <a:scrgbClr r="0" g="0" b="0"/>
        </a:lnRef>
        <a:fillRef idx="1">
          <a:scrgbClr r="0" g="0" b="0"/>
        </a:fillRef>
        <a:effectRef idx="0">
          <a:scrgbClr r="0" g="0" b="0"/>
        </a:effectRef>
        <a:fontRef idx="minor"/>
      </dsp:style>
    </dsp:sp>
    <dsp:sp modelId="{18DDF4DF-CE19-43D5-BAD1-93120254A909}">
      <dsp:nvSpPr>
        <dsp:cNvPr id="0" name=""/>
        <dsp:cNvSpPr/>
      </dsp:nvSpPr>
      <dsp:spPr>
        <a:xfrm>
          <a:off x="13708114" y="1595851"/>
          <a:ext cx="3047433" cy="2616785"/>
        </a:xfrm>
        <a:prstGeom prst="hexagon">
          <a:avLst>
            <a:gd name="adj" fmla="val 25000"/>
            <a:gd name="vf" fmla="val 115470"/>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14000" r="-14000"/>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B69E4F84-7EF1-4874-BB0C-96AF485B9EE2}">
      <dsp:nvSpPr>
        <dsp:cNvPr id="0" name=""/>
        <dsp:cNvSpPr/>
      </dsp:nvSpPr>
      <dsp:spPr>
        <a:xfrm>
          <a:off x="14315662" y="1653983"/>
          <a:ext cx="355480" cy="306667"/>
        </a:xfrm>
        <a:prstGeom prst="hexagon">
          <a:avLst>
            <a:gd name="adj" fmla="val 25000"/>
            <a:gd name="vf" fmla="val 115470"/>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21F67CAD-EDB6-4349-910B-727BF7A9AED1}">
      <dsp:nvSpPr>
        <dsp:cNvPr id="0" name=""/>
        <dsp:cNvSpPr/>
      </dsp:nvSpPr>
      <dsp:spPr>
        <a:xfrm>
          <a:off x="13708114" y="4483919"/>
          <a:ext cx="3047433" cy="2616785"/>
        </a:xfrm>
        <a:prstGeom prst="hexagon">
          <a:avLst>
            <a:gd name="adj" fmla="val 25000"/>
            <a:gd name="vf" fmla="val 115470"/>
          </a:avLst>
        </a:prstGeom>
        <a:solidFill>
          <a:srgbClr val="7DA4C8"/>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0480" rIns="0" bIns="30480" numCol="1" spcCol="1270" anchor="ctr" anchorCtr="0">
          <a:noAutofit/>
        </a:bodyPr>
        <a:lstStyle/>
        <a:p>
          <a:pPr marL="0" lvl="0" indent="0" algn="ctr" defTabSz="1066800">
            <a:lnSpc>
              <a:spcPct val="90000"/>
            </a:lnSpc>
            <a:spcBef>
              <a:spcPct val="0"/>
            </a:spcBef>
            <a:spcAft>
              <a:spcPct val="35000"/>
            </a:spcAft>
            <a:buNone/>
          </a:pPr>
          <a:r>
            <a:rPr lang="en-GB" sz="2400" b="1" i="0" kern="1200" dirty="0">
              <a:solidFill>
                <a:schemeClr val="bg1"/>
              </a:solidFill>
            </a:rPr>
            <a:t>Developing and promoting participative and inclusive approaches</a:t>
          </a:r>
        </a:p>
      </dsp:txBody>
      <dsp:txXfrm>
        <a:off x="14180132" y="4889234"/>
        <a:ext cx="2103397" cy="1806155"/>
      </dsp:txXfrm>
    </dsp:sp>
    <dsp:sp modelId="{FFDDA7AD-DDBF-4954-A623-0ACB609A0DD9}">
      <dsp:nvSpPr>
        <dsp:cNvPr id="0" name=""/>
        <dsp:cNvSpPr/>
      </dsp:nvSpPr>
      <dsp:spPr>
        <a:xfrm>
          <a:off x="14312430" y="6775502"/>
          <a:ext cx="355480" cy="306667"/>
        </a:xfrm>
        <a:prstGeom prst="hexagon">
          <a:avLst>
            <a:gd name="adj" fmla="val 25000"/>
            <a:gd name="vf" fmla="val 115470"/>
          </a:avLst>
        </a:prstGeom>
        <a:solidFill>
          <a:srgbClr val="7DA4C8"/>
        </a:solidFill>
        <a:ln w="25400" cap="flat" cmpd="sng" algn="ctr">
          <a:noFill/>
          <a:prstDash val="solid"/>
        </a:ln>
        <a:effectLst/>
      </dsp:spPr>
      <dsp:style>
        <a:lnRef idx="2">
          <a:scrgbClr r="0" g="0" b="0"/>
        </a:lnRef>
        <a:fillRef idx="1">
          <a:scrgbClr r="0" g="0" b="0"/>
        </a:fillRef>
        <a:effectRef idx="0">
          <a:scrgbClr r="0" g="0" b="0"/>
        </a:effectRef>
        <a:fontRef idx="minor"/>
      </dsp:style>
    </dsp:sp>
    <dsp:sp modelId="{A1C969E5-118E-4412-A45B-2FB635E38EB4}">
      <dsp:nvSpPr>
        <dsp:cNvPr id="0" name=""/>
        <dsp:cNvSpPr/>
      </dsp:nvSpPr>
      <dsp:spPr>
        <a:xfrm>
          <a:off x="11085641" y="5940651"/>
          <a:ext cx="3047433" cy="2184753"/>
        </a:xfrm>
        <a:prstGeom prst="hexagon">
          <a:avLst>
            <a:gd name="adj" fmla="val 25000"/>
            <a:gd name="vf" fmla="val 115470"/>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06AB76FE-89E6-4C2E-9CD8-B8EB38D3B622}">
      <dsp:nvSpPr>
        <dsp:cNvPr id="0" name=""/>
        <dsp:cNvSpPr/>
      </dsp:nvSpPr>
      <dsp:spPr>
        <a:xfrm>
          <a:off x="13746894" y="7064477"/>
          <a:ext cx="355480" cy="306667"/>
        </a:xfrm>
        <a:prstGeom prst="hexagon">
          <a:avLst>
            <a:gd name="adj" fmla="val 25000"/>
            <a:gd name="vf" fmla="val 115470"/>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FCA843-17A1-42CF-8545-3FF4F2A0FE82}">
      <dsp:nvSpPr>
        <dsp:cNvPr id="0" name=""/>
        <dsp:cNvSpPr/>
      </dsp:nvSpPr>
      <dsp:spPr>
        <a:xfrm>
          <a:off x="3359749" y="4254794"/>
          <a:ext cx="2969294" cy="2549688"/>
        </a:xfrm>
        <a:prstGeom prst="hexagon">
          <a:avLst>
            <a:gd name="adj" fmla="val 25000"/>
            <a:gd name="vf" fmla="val 115470"/>
          </a:avLst>
        </a:prstGeom>
        <a:solidFill>
          <a:srgbClr val="7DA4C8"/>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0480" rIns="0" bIns="3048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chemeClr val="bg1"/>
              </a:solidFill>
            </a:rPr>
            <a:t>To understand mental health and wellbeing needs</a:t>
          </a:r>
        </a:p>
      </dsp:txBody>
      <dsp:txXfrm>
        <a:off x="3819664" y="4649716"/>
        <a:ext cx="2049464" cy="1759844"/>
      </dsp:txXfrm>
    </dsp:sp>
    <dsp:sp modelId="{D1299050-5CDC-4C1D-B649-71AF47CE2034}">
      <dsp:nvSpPr>
        <dsp:cNvPr id="0" name=""/>
        <dsp:cNvSpPr/>
      </dsp:nvSpPr>
      <dsp:spPr>
        <a:xfrm>
          <a:off x="3430597" y="5395012"/>
          <a:ext cx="346365" cy="298804"/>
        </a:xfrm>
        <a:prstGeom prst="hexagon">
          <a:avLst>
            <a:gd name="adj" fmla="val 25000"/>
            <a:gd name="vf" fmla="val 115470"/>
          </a:avLst>
        </a:prstGeom>
        <a:solidFill>
          <a:srgbClr val="7DA4C8"/>
        </a:solidFill>
        <a:ln w="25400" cap="flat" cmpd="sng" algn="ctr">
          <a:noFill/>
          <a:prstDash val="solid"/>
        </a:ln>
        <a:effectLst/>
      </dsp:spPr>
      <dsp:style>
        <a:lnRef idx="2">
          <a:scrgbClr r="0" g="0" b="0"/>
        </a:lnRef>
        <a:fillRef idx="1">
          <a:scrgbClr r="0" g="0" b="0"/>
        </a:fillRef>
        <a:effectRef idx="0">
          <a:scrgbClr r="0" g="0" b="0"/>
        </a:effectRef>
        <a:fontRef idx="minor"/>
      </dsp:style>
    </dsp:sp>
    <dsp:sp modelId="{46489D77-19FA-404F-994F-DF8B8A87173D}">
      <dsp:nvSpPr>
        <dsp:cNvPr id="0" name=""/>
        <dsp:cNvSpPr/>
      </dsp:nvSpPr>
      <dsp:spPr>
        <a:xfrm>
          <a:off x="755169" y="2882192"/>
          <a:ext cx="2969294" cy="2549688"/>
        </a:xfrm>
        <a:prstGeom prst="hexagon">
          <a:avLst>
            <a:gd name="adj" fmla="val 25000"/>
            <a:gd name="vf" fmla="val 115470"/>
          </a:avLst>
        </a:prstGeom>
        <a:blipFill rotWithShape="1">
          <a:blip xmlns:r="http://schemas.openxmlformats.org/officeDocument/2006/relationships" r:embed="rId1"/>
          <a:srcRect/>
          <a:stretch>
            <a:fillRect l="-4000" r="-4000"/>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8B2641B1-205F-4CAB-9BB3-7174B769ACB1}">
      <dsp:nvSpPr>
        <dsp:cNvPr id="0" name=""/>
        <dsp:cNvSpPr/>
      </dsp:nvSpPr>
      <dsp:spPr>
        <a:xfrm>
          <a:off x="2838627" y="5056805"/>
          <a:ext cx="346365" cy="298804"/>
        </a:xfrm>
        <a:prstGeom prst="hexagon">
          <a:avLst>
            <a:gd name="adj" fmla="val 25000"/>
            <a:gd name="vf" fmla="val 115470"/>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B883519B-7423-4E6D-95B3-73F16BAF3306}">
      <dsp:nvSpPr>
        <dsp:cNvPr id="0" name=""/>
        <dsp:cNvSpPr/>
      </dsp:nvSpPr>
      <dsp:spPr>
        <a:xfrm>
          <a:off x="5914980" y="2837935"/>
          <a:ext cx="2969294" cy="2549688"/>
        </a:xfrm>
        <a:prstGeom prst="hexagon">
          <a:avLst>
            <a:gd name="adj" fmla="val 25000"/>
            <a:gd name="vf" fmla="val 115470"/>
          </a:avLst>
        </a:prstGeom>
        <a:solidFill>
          <a:srgbClr val="7DA4C8"/>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0480" rIns="0" bIns="3048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chemeClr val="bg1"/>
              </a:solidFill>
            </a:rPr>
            <a:t>To measure the impact of your support</a:t>
          </a:r>
        </a:p>
      </dsp:txBody>
      <dsp:txXfrm>
        <a:off x="6374895" y="3232857"/>
        <a:ext cx="2049464" cy="1759844"/>
      </dsp:txXfrm>
    </dsp:sp>
    <dsp:sp modelId="{E1530CA0-6CB5-458C-811C-32E826E82D03}">
      <dsp:nvSpPr>
        <dsp:cNvPr id="0" name=""/>
        <dsp:cNvSpPr/>
      </dsp:nvSpPr>
      <dsp:spPr>
        <a:xfrm>
          <a:off x="7958535" y="5042849"/>
          <a:ext cx="346365" cy="298804"/>
        </a:xfrm>
        <a:prstGeom prst="hexagon">
          <a:avLst>
            <a:gd name="adj" fmla="val 25000"/>
            <a:gd name="vf" fmla="val 115470"/>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35DD6318-C0CE-4264-8790-0CA139E0E00E}">
      <dsp:nvSpPr>
        <dsp:cNvPr id="0" name=""/>
        <dsp:cNvSpPr/>
      </dsp:nvSpPr>
      <dsp:spPr>
        <a:xfrm>
          <a:off x="8468636" y="4249868"/>
          <a:ext cx="2969294" cy="2549688"/>
        </a:xfrm>
        <a:prstGeom prst="hexagon">
          <a:avLst>
            <a:gd name="adj" fmla="val 25000"/>
            <a:gd name="vf" fmla="val 115470"/>
          </a:avLst>
        </a:prstGeom>
        <a:blipFill rotWithShape="1">
          <a:blip xmlns:r="http://schemas.openxmlformats.org/officeDocument/2006/relationships" r:embed="rId2"/>
          <a:srcRect/>
          <a:stretch>
            <a:fillRect l="-49000" r="-49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4E5007D-DE55-48BD-9F3D-1B357CEC89F0}">
      <dsp:nvSpPr>
        <dsp:cNvPr id="0" name=""/>
        <dsp:cNvSpPr/>
      </dsp:nvSpPr>
      <dsp:spPr>
        <a:xfrm>
          <a:off x="8541058" y="5384340"/>
          <a:ext cx="346365" cy="298804"/>
        </a:xfrm>
        <a:prstGeom prst="hexagon">
          <a:avLst>
            <a:gd name="adj" fmla="val 25000"/>
            <a:gd name="vf" fmla="val 115470"/>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828DB5CD-0269-4612-8001-1DE2AD1C1EF9}">
      <dsp:nvSpPr>
        <dsp:cNvPr id="0" name=""/>
        <dsp:cNvSpPr/>
      </dsp:nvSpPr>
      <dsp:spPr>
        <a:xfrm>
          <a:off x="3359749" y="1436674"/>
          <a:ext cx="2969294" cy="2549688"/>
        </a:xfrm>
        <a:prstGeom prst="hexagon">
          <a:avLst>
            <a:gd name="adj" fmla="val 25000"/>
            <a:gd name="vf" fmla="val 115470"/>
          </a:avLst>
        </a:prstGeom>
        <a:solidFill>
          <a:srgbClr val="7DA4C8"/>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0480" rIns="0" bIns="3048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chemeClr val="bg1"/>
              </a:solidFill>
            </a:rPr>
            <a:t>To choose and use the right measures, in the right way</a:t>
          </a:r>
        </a:p>
      </dsp:txBody>
      <dsp:txXfrm>
        <a:off x="3819664" y="1831596"/>
        <a:ext cx="2049464" cy="1759844"/>
      </dsp:txXfrm>
    </dsp:sp>
    <dsp:sp modelId="{7BCAD673-C18C-4E0C-8752-3919D110E263}">
      <dsp:nvSpPr>
        <dsp:cNvPr id="0" name=""/>
        <dsp:cNvSpPr/>
      </dsp:nvSpPr>
      <dsp:spPr>
        <a:xfrm>
          <a:off x="5465836" y="1521187"/>
          <a:ext cx="346365" cy="298804"/>
        </a:xfrm>
        <a:prstGeom prst="hexagon">
          <a:avLst>
            <a:gd name="adj" fmla="val 25000"/>
            <a:gd name="vf" fmla="val 115470"/>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0149C70A-E4F4-4454-83C7-205438AAA2FD}">
      <dsp:nvSpPr>
        <dsp:cNvPr id="0" name=""/>
        <dsp:cNvSpPr/>
      </dsp:nvSpPr>
      <dsp:spPr>
        <a:xfrm>
          <a:off x="5914980" y="18995"/>
          <a:ext cx="2969294" cy="2549688"/>
        </a:xfrm>
        <a:prstGeom prst="hexagon">
          <a:avLst>
            <a:gd name="adj" fmla="val 25000"/>
            <a:gd name="vf" fmla="val 115470"/>
          </a:avLst>
        </a:prstGeom>
        <a:blipFill rotWithShape="1">
          <a:blip xmlns:r="http://schemas.openxmlformats.org/officeDocument/2006/relationships" r:embed="rId3"/>
          <a:srcRect/>
          <a:stretch>
            <a:fillRect l="-14000" r="-14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FF57D02-1B1D-428E-A944-FD3391E894A9}">
      <dsp:nvSpPr>
        <dsp:cNvPr id="0" name=""/>
        <dsp:cNvSpPr/>
      </dsp:nvSpPr>
      <dsp:spPr>
        <a:xfrm>
          <a:off x="5998422" y="1148541"/>
          <a:ext cx="346365" cy="298804"/>
        </a:xfrm>
        <a:prstGeom prst="hexagon">
          <a:avLst>
            <a:gd name="adj" fmla="val 25000"/>
            <a:gd name="vf" fmla="val 115470"/>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54B9D630-65B7-45F0-9F38-E8A1CEB0019F}">
      <dsp:nvSpPr>
        <dsp:cNvPr id="0" name=""/>
        <dsp:cNvSpPr/>
      </dsp:nvSpPr>
      <dsp:spPr>
        <a:xfrm>
          <a:off x="8468636" y="1430928"/>
          <a:ext cx="2969294" cy="2549688"/>
        </a:xfrm>
        <a:prstGeom prst="hexagon">
          <a:avLst>
            <a:gd name="adj" fmla="val 25000"/>
            <a:gd name="vf" fmla="val 115470"/>
          </a:avLst>
        </a:prstGeom>
        <a:solidFill>
          <a:srgbClr val="7DA4C8"/>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0480" rIns="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t>Best practice in systems for routinely monitoring outcomes and experience</a:t>
          </a:r>
          <a:endParaRPr lang="en-GB" sz="2000" i="1" kern="1200" dirty="0">
            <a:solidFill>
              <a:schemeClr val="bg1"/>
            </a:solidFill>
          </a:endParaRPr>
        </a:p>
      </dsp:txBody>
      <dsp:txXfrm>
        <a:off x="8928551" y="1825850"/>
        <a:ext cx="2049464" cy="1759844"/>
      </dsp:txXfrm>
    </dsp:sp>
    <dsp:sp modelId="{8B05F730-65A4-4B57-8C91-A487D39AD561}">
      <dsp:nvSpPr>
        <dsp:cNvPr id="0" name=""/>
        <dsp:cNvSpPr/>
      </dsp:nvSpPr>
      <dsp:spPr>
        <a:xfrm>
          <a:off x="11038037" y="2560474"/>
          <a:ext cx="346365" cy="298804"/>
        </a:xfrm>
        <a:prstGeom prst="hexagon">
          <a:avLst>
            <a:gd name="adj" fmla="val 25000"/>
            <a:gd name="vf" fmla="val 115470"/>
          </a:avLst>
        </a:prstGeom>
        <a:solidFill>
          <a:srgbClr val="7DA4C8"/>
        </a:solidFill>
        <a:ln w="25400" cap="flat" cmpd="sng" algn="ctr">
          <a:noFill/>
          <a:prstDash val="solid"/>
        </a:ln>
        <a:effectLst/>
      </dsp:spPr>
      <dsp:style>
        <a:lnRef idx="2">
          <a:scrgbClr r="0" g="0" b="0"/>
        </a:lnRef>
        <a:fillRef idx="1">
          <a:scrgbClr r="0" g="0" b="0"/>
        </a:fillRef>
        <a:effectRef idx="0">
          <a:scrgbClr r="0" g="0" b="0"/>
        </a:effectRef>
        <a:fontRef idx="minor"/>
      </dsp:style>
    </dsp:sp>
    <dsp:sp modelId="{24BE86D3-AC03-495C-BEDA-87FAF8D7CA40}">
      <dsp:nvSpPr>
        <dsp:cNvPr id="0" name=""/>
        <dsp:cNvSpPr/>
      </dsp:nvSpPr>
      <dsp:spPr>
        <a:xfrm>
          <a:off x="11023867" y="2783379"/>
          <a:ext cx="2969294" cy="2549688"/>
        </a:xfrm>
        <a:prstGeom prst="hexagon">
          <a:avLst>
            <a:gd name="adj" fmla="val 25000"/>
            <a:gd name="vf" fmla="val 115470"/>
          </a:avLst>
        </a:prstGeom>
        <a:blipFill rotWithShape="1">
          <a:blip xmlns:r="http://schemas.openxmlformats.org/officeDocument/2006/relationships" r:embed="rId4"/>
          <a:srcRect/>
          <a:stretch>
            <a:fillRect l="-31000" r="-31000"/>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925A91B8-F2B1-4F8B-A310-DF5644711710}">
      <dsp:nvSpPr>
        <dsp:cNvPr id="0" name=""/>
        <dsp:cNvSpPr/>
      </dsp:nvSpPr>
      <dsp:spPr>
        <a:xfrm>
          <a:off x="11603242" y="2910174"/>
          <a:ext cx="346365" cy="298804"/>
        </a:xfrm>
        <a:prstGeom prst="hexagon">
          <a:avLst>
            <a:gd name="adj" fmla="val 25000"/>
            <a:gd name="vf" fmla="val 115470"/>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21F67CAD-EDB6-4349-910B-727BF7A9AED1}">
      <dsp:nvSpPr>
        <dsp:cNvPr id="0" name=""/>
        <dsp:cNvSpPr/>
      </dsp:nvSpPr>
      <dsp:spPr>
        <a:xfrm>
          <a:off x="11023867" y="46084"/>
          <a:ext cx="2969294" cy="2549688"/>
        </a:xfrm>
        <a:prstGeom prst="hexagon">
          <a:avLst>
            <a:gd name="adj" fmla="val 25000"/>
            <a:gd name="vf" fmla="val 115470"/>
          </a:avLst>
        </a:prstGeom>
        <a:solidFill>
          <a:srgbClr val="7DA4C8"/>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0480" rIns="0" bIns="30480" numCol="1" spcCol="1270" anchor="ctr" anchorCtr="0">
          <a:noAutofit/>
        </a:bodyPr>
        <a:lstStyle/>
        <a:p>
          <a:pPr marL="0" lvl="0" indent="0" algn="ctr" defTabSz="1066800">
            <a:lnSpc>
              <a:spcPct val="90000"/>
            </a:lnSpc>
            <a:spcBef>
              <a:spcPct val="0"/>
            </a:spcBef>
            <a:spcAft>
              <a:spcPct val="35000"/>
            </a:spcAft>
            <a:buNone/>
          </a:pPr>
          <a:r>
            <a:rPr lang="en-GB" sz="2400" b="1" kern="1200" dirty="0"/>
            <a:t>To engage those accessing services in how we improve</a:t>
          </a:r>
          <a:endParaRPr lang="en-GB" sz="2400" b="1" i="0" kern="1200" dirty="0">
            <a:solidFill>
              <a:schemeClr val="bg1"/>
            </a:solidFill>
          </a:endParaRPr>
        </a:p>
      </dsp:txBody>
      <dsp:txXfrm>
        <a:off x="11483782" y="441006"/>
        <a:ext cx="2049464" cy="1759844"/>
      </dsp:txXfrm>
    </dsp:sp>
    <dsp:sp modelId="{FFDDA7AD-DDBF-4954-A623-0ACB609A0DD9}">
      <dsp:nvSpPr>
        <dsp:cNvPr id="0" name=""/>
        <dsp:cNvSpPr/>
      </dsp:nvSpPr>
      <dsp:spPr>
        <a:xfrm>
          <a:off x="13593267" y="1188765"/>
          <a:ext cx="346365" cy="298804"/>
        </a:xfrm>
        <a:prstGeom prst="hexagon">
          <a:avLst>
            <a:gd name="adj" fmla="val 25000"/>
            <a:gd name="vf" fmla="val 115470"/>
          </a:avLst>
        </a:prstGeom>
        <a:solidFill>
          <a:srgbClr val="7DA4C8"/>
        </a:solidFill>
        <a:ln w="25400" cap="flat" cmpd="sng" algn="ctr">
          <a:noFill/>
          <a:prstDash val="solid"/>
        </a:ln>
        <a:effectLst/>
      </dsp:spPr>
      <dsp:style>
        <a:lnRef idx="2">
          <a:scrgbClr r="0" g="0" b="0"/>
        </a:lnRef>
        <a:fillRef idx="1">
          <a:scrgbClr r="0" g="0" b="0"/>
        </a:fillRef>
        <a:effectRef idx="0">
          <a:scrgbClr r="0" g="0" b="0"/>
        </a:effectRef>
        <a:fontRef idx="minor"/>
      </dsp:style>
    </dsp:sp>
    <dsp:sp modelId="{A1C969E5-118E-4412-A45B-2FB635E38EB4}">
      <dsp:nvSpPr>
        <dsp:cNvPr id="0" name=""/>
        <dsp:cNvSpPr/>
      </dsp:nvSpPr>
      <dsp:spPr>
        <a:xfrm>
          <a:off x="13579098" y="1492554"/>
          <a:ext cx="2969294" cy="2128734"/>
        </a:xfrm>
        <a:prstGeom prst="hexagon">
          <a:avLst>
            <a:gd name="adj" fmla="val 25000"/>
            <a:gd name="vf" fmla="val 115470"/>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06AB76FE-89E6-4C2E-9CD8-B8EB38D3B622}">
      <dsp:nvSpPr>
        <dsp:cNvPr id="0" name=""/>
        <dsp:cNvSpPr/>
      </dsp:nvSpPr>
      <dsp:spPr>
        <a:xfrm>
          <a:off x="14171068" y="1525330"/>
          <a:ext cx="346365" cy="298804"/>
        </a:xfrm>
        <a:prstGeom prst="hexagon">
          <a:avLst>
            <a:gd name="adj" fmla="val 25000"/>
            <a:gd name="vf" fmla="val 115470"/>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33EEB44C-258B-489D-A1B5-3EDD48B2A4CF}">
      <dsp:nvSpPr>
        <dsp:cNvPr id="0" name=""/>
        <dsp:cNvSpPr/>
      </dsp:nvSpPr>
      <dsp:spPr>
        <a:xfrm>
          <a:off x="13579098" y="4282704"/>
          <a:ext cx="2969294" cy="2549688"/>
        </a:xfrm>
        <a:prstGeom prst="hexagon">
          <a:avLst>
            <a:gd name="adj" fmla="val 25000"/>
            <a:gd name="vf" fmla="val 115470"/>
          </a:avLst>
        </a:prstGeom>
        <a:solidFill>
          <a:srgbClr val="7DA4C8"/>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0480" rIns="0" bIns="30480" numCol="1" spcCol="1270" anchor="ctr" anchorCtr="0">
          <a:noAutofit/>
        </a:bodyPr>
        <a:lstStyle/>
        <a:p>
          <a:pPr marL="0" lvl="0" indent="0" algn="ctr" defTabSz="1066800">
            <a:lnSpc>
              <a:spcPct val="90000"/>
            </a:lnSpc>
            <a:spcBef>
              <a:spcPct val="0"/>
            </a:spcBef>
            <a:spcAft>
              <a:spcPct val="35000"/>
            </a:spcAft>
            <a:buNone/>
          </a:pPr>
          <a:r>
            <a:rPr lang="en-GB" sz="2400" b="1" i="0" kern="1200" dirty="0">
              <a:solidFill>
                <a:schemeClr val="bg1"/>
              </a:solidFill>
            </a:rPr>
            <a:t>To share and talk about outcome information - and decide how to act</a:t>
          </a:r>
        </a:p>
      </dsp:txBody>
      <dsp:txXfrm>
        <a:off x="14039013" y="4677626"/>
        <a:ext cx="2049464" cy="1759844"/>
      </dsp:txXfrm>
    </dsp:sp>
    <dsp:sp modelId="{71CB4389-A980-4277-A609-1D61D73D847C}">
      <dsp:nvSpPr>
        <dsp:cNvPr id="0" name=""/>
        <dsp:cNvSpPr/>
      </dsp:nvSpPr>
      <dsp:spPr>
        <a:xfrm>
          <a:off x="14167919" y="6515528"/>
          <a:ext cx="346365" cy="298804"/>
        </a:xfrm>
        <a:prstGeom prst="hexagon">
          <a:avLst>
            <a:gd name="adj" fmla="val 25000"/>
            <a:gd name="vf" fmla="val 115470"/>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086339A0-FD4D-4943-9F46-698E06B2FA3B}">
      <dsp:nvSpPr>
        <dsp:cNvPr id="0" name=""/>
        <dsp:cNvSpPr/>
      </dsp:nvSpPr>
      <dsp:spPr>
        <a:xfrm>
          <a:off x="11075384" y="5568481"/>
          <a:ext cx="2969294" cy="2473707"/>
        </a:xfrm>
        <a:prstGeom prst="hexagon">
          <a:avLst>
            <a:gd name="adj" fmla="val 25000"/>
            <a:gd name="vf" fmla="val 115470"/>
          </a:avLst>
        </a:prstGeom>
        <a:blipFill rotWithShape="1">
          <a:blip xmlns:r="http://schemas.openxmlformats.org/officeDocument/2006/relationships" r:embed="rId5"/>
          <a:srcRect/>
          <a:stretch>
            <a:fillRect l="-60000" r="-60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93F730-96E1-4BD0-BF41-B890A0A64F5C}">
      <dsp:nvSpPr>
        <dsp:cNvPr id="0" name=""/>
        <dsp:cNvSpPr/>
      </dsp:nvSpPr>
      <dsp:spPr>
        <a:xfrm>
          <a:off x="13616883" y="6797094"/>
          <a:ext cx="346365" cy="298804"/>
        </a:xfrm>
        <a:prstGeom prst="hexagon">
          <a:avLst>
            <a:gd name="adj" fmla="val 25000"/>
            <a:gd name="vf" fmla="val 115470"/>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945B50-226B-42E3-9E23-AE212DE89F46}">
      <dsp:nvSpPr>
        <dsp:cNvPr id="0" name=""/>
        <dsp:cNvSpPr/>
      </dsp:nvSpPr>
      <dsp:spPr>
        <a:xfrm>
          <a:off x="0" y="561044"/>
          <a:ext cx="8284870" cy="831600"/>
        </a:xfrm>
        <a:prstGeom prst="rect">
          <a:avLst/>
        </a:prstGeom>
        <a:solidFill>
          <a:schemeClr val="bg1">
            <a:lumMod val="85000"/>
            <a:alpha val="90000"/>
          </a:schemeClr>
        </a:solidFill>
        <a:ln w="9525" cap="flat" cmpd="sng" algn="ctr">
          <a:noFill/>
          <a:prstDash val="solid"/>
        </a:ln>
        <a:effectLst/>
      </dsp:spPr>
      <dsp:style>
        <a:lnRef idx="1">
          <a:scrgbClr r="0" g="0" b="0"/>
        </a:lnRef>
        <a:fillRef idx="1">
          <a:scrgbClr r="0" g="0" b="0"/>
        </a:fillRef>
        <a:effectRef idx="0">
          <a:scrgbClr r="0" g="0" b="0"/>
        </a:effectRef>
        <a:fontRef idx="minor"/>
      </dsp:style>
    </dsp:sp>
    <dsp:sp modelId="{17422C3E-F6D4-446D-BB6C-59F22E382E63}">
      <dsp:nvSpPr>
        <dsp:cNvPr id="0" name=""/>
        <dsp:cNvSpPr/>
      </dsp:nvSpPr>
      <dsp:spPr>
        <a:xfrm>
          <a:off x="97082" y="73964"/>
          <a:ext cx="5799409" cy="9741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9204" tIns="0" rIns="219204" bIns="0" numCol="1" spcCol="1270" anchor="ctr" anchorCtr="0">
          <a:noAutofit/>
        </a:bodyPr>
        <a:lstStyle/>
        <a:p>
          <a:pPr marL="0" lvl="0" indent="0" algn="l" defTabSz="1066800">
            <a:lnSpc>
              <a:spcPct val="90000"/>
            </a:lnSpc>
            <a:spcBef>
              <a:spcPct val="0"/>
            </a:spcBef>
            <a:spcAft>
              <a:spcPct val="35000"/>
            </a:spcAft>
            <a:buNone/>
          </a:pPr>
          <a:r>
            <a:rPr lang="en-GB" sz="2400" kern="1200" dirty="0"/>
            <a:t>Containing the network’s anxiety</a:t>
          </a:r>
        </a:p>
      </dsp:txBody>
      <dsp:txXfrm>
        <a:off x="144637" y="121519"/>
        <a:ext cx="5704299" cy="879050"/>
      </dsp:txXfrm>
    </dsp:sp>
    <dsp:sp modelId="{3BAB02BC-DB8E-4BF3-A832-E912F62E368A}">
      <dsp:nvSpPr>
        <dsp:cNvPr id="0" name=""/>
        <dsp:cNvSpPr/>
      </dsp:nvSpPr>
      <dsp:spPr>
        <a:xfrm>
          <a:off x="0" y="2057924"/>
          <a:ext cx="8284870" cy="831600"/>
        </a:xfrm>
        <a:prstGeom prst="rect">
          <a:avLst/>
        </a:prstGeom>
        <a:solidFill>
          <a:schemeClr val="bg1">
            <a:lumMod val="85000"/>
            <a:alpha val="90000"/>
          </a:schemeClr>
        </a:solidFill>
        <a:ln w="9525" cap="flat" cmpd="sng" algn="ctr">
          <a:noFill/>
          <a:prstDash val="solid"/>
        </a:ln>
        <a:effectLst/>
      </dsp:spPr>
      <dsp:style>
        <a:lnRef idx="1">
          <a:scrgbClr r="0" g="0" b="0"/>
        </a:lnRef>
        <a:fillRef idx="1">
          <a:scrgbClr r="0" g="0" b="0"/>
        </a:fillRef>
        <a:effectRef idx="0">
          <a:scrgbClr r="0" g="0" b="0"/>
        </a:effectRef>
        <a:fontRef idx="minor"/>
      </dsp:style>
    </dsp:sp>
    <dsp:sp modelId="{BB5EF51B-E7D4-463D-BDF6-73F563060EDE}">
      <dsp:nvSpPr>
        <dsp:cNvPr id="0" name=""/>
        <dsp:cNvSpPr/>
      </dsp:nvSpPr>
      <dsp:spPr>
        <a:xfrm>
          <a:off x="610383" y="1570844"/>
          <a:ext cx="5799409" cy="9741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9204" tIns="0" rIns="219204" bIns="0" numCol="1" spcCol="1270" anchor="ctr" anchorCtr="0">
          <a:noAutofit/>
        </a:bodyPr>
        <a:lstStyle/>
        <a:p>
          <a:pPr marL="0" lvl="0" indent="0" algn="l" defTabSz="1066800">
            <a:lnSpc>
              <a:spcPct val="90000"/>
            </a:lnSpc>
            <a:spcBef>
              <a:spcPct val="0"/>
            </a:spcBef>
            <a:spcAft>
              <a:spcPct val="35000"/>
            </a:spcAft>
            <a:buNone/>
          </a:pPr>
          <a:r>
            <a:rPr lang="en-GB" sz="2400" kern="1200" dirty="0"/>
            <a:t>Lowered risk due to consistency in the network and understanding of need</a:t>
          </a:r>
        </a:p>
      </dsp:txBody>
      <dsp:txXfrm>
        <a:off x="657938" y="1618399"/>
        <a:ext cx="5704299" cy="879050"/>
      </dsp:txXfrm>
    </dsp:sp>
    <dsp:sp modelId="{36B2A2CC-62E3-4694-9FBE-A2F8092DB184}">
      <dsp:nvSpPr>
        <dsp:cNvPr id="0" name=""/>
        <dsp:cNvSpPr/>
      </dsp:nvSpPr>
      <dsp:spPr>
        <a:xfrm>
          <a:off x="0" y="3554804"/>
          <a:ext cx="8284870" cy="831600"/>
        </a:xfrm>
        <a:prstGeom prst="rect">
          <a:avLst/>
        </a:prstGeom>
        <a:solidFill>
          <a:schemeClr val="bg1">
            <a:lumMod val="85000"/>
            <a:alpha val="90000"/>
          </a:schemeClr>
        </a:solidFill>
        <a:ln w="9525" cap="flat" cmpd="sng" algn="ctr">
          <a:noFill/>
          <a:prstDash val="solid"/>
        </a:ln>
        <a:effectLst/>
      </dsp:spPr>
      <dsp:style>
        <a:lnRef idx="1">
          <a:scrgbClr r="0" g="0" b="0"/>
        </a:lnRef>
        <a:fillRef idx="1">
          <a:scrgbClr r="0" g="0" b="0"/>
        </a:fillRef>
        <a:effectRef idx="0">
          <a:scrgbClr r="0" g="0" b="0"/>
        </a:effectRef>
        <a:fontRef idx="minor"/>
      </dsp:style>
    </dsp:sp>
    <dsp:sp modelId="{174EEE99-D6C2-4754-ADC9-F2476D7B60DF}">
      <dsp:nvSpPr>
        <dsp:cNvPr id="0" name=""/>
        <dsp:cNvSpPr/>
      </dsp:nvSpPr>
      <dsp:spPr>
        <a:xfrm>
          <a:off x="1017025" y="3067724"/>
          <a:ext cx="5799409" cy="9741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9204" tIns="0" rIns="219204" bIns="0" numCol="1" spcCol="1270" anchor="ctr" anchorCtr="0">
          <a:noAutofit/>
        </a:bodyPr>
        <a:lstStyle/>
        <a:p>
          <a:pPr marL="0" lvl="0" indent="0" algn="l" defTabSz="1066800">
            <a:lnSpc>
              <a:spcPct val="90000"/>
            </a:lnSpc>
            <a:spcBef>
              <a:spcPct val="0"/>
            </a:spcBef>
            <a:spcAft>
              <a:spcPct val="35000"/>
            </a:spcAft>
            <a:buNone/>
          </a:pPr>
          <a:r>
            <a:rPr lang="en-GB" sz="2400" kern="1200" dirty="0"/>
            <a:t>Parents/carers reported individualised care grounded in understanding and specialised support and advice</a:t>
          </a:r>
        </a:p>
      </dsp:txBody>
      <dsp:txXfrm>
        <a:off x="1064580" y="3115279"/>
        <a:ext cx="5704299" cy="879050"/>
      </dsp:txXfrm>
    </dsp:sp>
    <dsp:sp modelId="{ADC530D6-1212-42BA-9ADE-499E5B3CA061}">
      <dsp:nvSpPr>
        <dsp:cNvPr id="0" name=""/>
        <dsp:cNvSpPr/>
      </dsp:nvSpPr>
      <dsp:spPr>
        <a:xfrm>
          <a:off x="0" y="5051684"/>
          <a:ext cx="8284870" cy="831600"/>
        </a:xfrm>
        <a:prstGeom prst="rect">
          <a:avLst/>
        </a:prstGeom>
        <a:solidFill>
          <a:schemeClr val="bg1">
            <a:lumMod val="85000"/>
            <a:alpha val="90000"/>
          </a:schemeClr>
        </a:solidFill>
        <a:ln w="9525" cap="flat" cmpd="sng" algn="ctr">
          <a:noFill/>
          <a:prstDash val="solid"/>
        </a:ln>
        <a:effectLst/>
      </dsp:spPr>
      <dsp:style>
        <a:lnRef idx="1">
          <a:scrgbClr r="0" g="0" b="0"/>
        </a:lnRef>
        <a:fillRef idx="1">
          <a:scrgbClr r="0" g="0" b="0"/>
        </a:fillRef>
        <a:effectRef idx="0">
          <a:scrgbClr r="0" g="0" b="0"/>
        </a:effectRef>
        <a:fontRef idx="minor"/>
      </dsp:style>
    </dsp:sp>
    <dsp:sp modelId="{5886BF3F-71A0-498F-BF37-633F4249A653}">
      <dsp:nvSpPr>
        <dsp:cNvPr id="0" name=""/>
        <dsp:cNvSpPr/>
      </dsp:nvSpPr>
      <dsp:spPr>
        <a:xfrm>
          <a:off x="1398278" y="4564604"/>
          <a:ext cx="5799409" cy="9741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9204" tIns="0" rIns="219204" bIns="0" numCol="1" spcCol="1270" anchor="ctr" anchorCtr="0">
          <a:noAutofit/>
        </a:bodyPr>
        <a:lstStyle/>
        <a:p>
          <a:pPr marL="0" lvl="0" indent="0" algn="l" defTabSz="1066800">
            <a:lnSpc>
              <a:spcPct val="90000"/>
            </a:lnSpc>
            <a:spcBef>
              <a:spcPct val="0"/>
            </a:spcBef>
            <a:spcAft>
              <a:spcPct val="35000"/>
            </a:spcAft>
            <a:buNone/>
          </a:pPr>
          <a:r>
            <a:rPr lang="en-GB" sz="2400" kern="1200" dirty="0"/>
            <a:t>Catching young people who would have fallen through the gaps</a:t>
          </a:r>
        </a:p>
      </dsp:txBody>
      <dsp:txXfrm>
        <a:off x="1445833" y="4612159"/>
        <a:ext cx="5704299" cy="879050"/>
      </dsp:txXfrm>
    </dsp:sp>
    <dsp:sp modelId="{2A05C78A-2EF6-4DEA-95E2-99C450EB7520}">
      <dsp:nvSpPr>
        <dsp:cNvPr id="0" name=""/>
        <dsp:cNvSpPr/>
      </dsp:nvSpPr>
      <dsp:spPr>
        <a:xfrm>
          <a:off x="0" y="6548564"/>
          <a:ext cx="8284870" cy="967549"/>
        </a:xfrm>
        <a:prstGeom prst="rect">
          <a:avLst/>
        </a:prstGeom>
        <a:solidFill>
          <a:schemeClr val="bg1">
            <a:lumMod val="85000"/>
            <a:alpha val="90000"/>
          </a:schemeClr>
        </a:solidFill>
        <a:ln w="9525" cap="flat" cmpd="sng" algn="ctr">
          <a:noFill/>
          <a:prstDash val="solid"/>
        </a:ln>
        <a:effectLst/>
      </dsp:spPr>
      <dsp:style>
        <a:lnRef idx="1">
          <a:scrgbClr r="0" g="0" b="0"/>
        </a:lnRef>
        <a:fillRef idx="1">
          <a:scrgbClr r="0" g="0" b="0"/>
        </a:fillRef>
        <a:effectRef idx="0">
          <a:scrgbClr r="0" g="0" b="0"/>
        </a:effectRef>
        <a:fontRef idx="minor"/>
      </dsp:style>
    </dsp:sp>
    <dsp:sp modelId="{4E73D8C4-5FD8-411F-B3F0-9EA394A3098E}">
      <dsp:nvSpPr>
        <dsp:cNvPr id="0" name=""/>
        <dsp:cNvSpPr/>
      </dsp:nvSpPr>
      <dsp:spPr>
        <a:xfrm>
          <a:off x="2048856" y="6061484"/>
          <a:ext cx="5799409" cy="974160"/>
        </a:xfrm>
        <a:prstGeom prst="roundRect">
          <a:avLst/>
        </a:prstGeom>
        <a:solidFill>
          <a:schemeClr val="accent6">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9204" tIns="0" rIns="219204" bIns="0" numCol="1" spcCol="1270" anchor="ctr" anchorCtr="0">
          <a:noAutofit/>
        </a:bodyPr>
        <a:lstStyle/>
        <a:p>
          <a:pPr marL="0" lvl="0" indent="0" algn="l" defTabSz="1066800">
            <a:lnSpc>
              <a:spcPct val="90000"/>
            </a:lnSpc>
            <a:spcBef>
              <a:spcPct val="0"/>
            </a:spcBef>
            <a:spcAft>
              <a:spcPct val="35000"/>
            </a:spcAft>
            <a:buNone/>
          </a:pPr>
          <a:r>
            <a:rPr lang="en-GB" sz="2400" kern="1200" dirty="0"/>
            <a:t>Significant improvements in mental health, wellbeing and quality of life</a:t>
          </a:r>
        </a:p>
      </dsp:txBody>
      <dsp:txXfrm>
        <a:off x="2096411" y="6109039"/>
        <a:ext cx="5704299" cy="879050"/>
      </dsp:txXfrm>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15T16:19:57.521"/>
    </inkml:context>
    <inkml:brush xml:id="br0">
      <inkml:brushProperty name="width" value="0.1" units="cm"/>
      <inkml:brushProperty name="height" value="0.2" units="cm"/>
      <inkml:brushProperty name="color" value="#FF8517"/>
      <inkml:brushProperty name="tip" value="rectangle"/>
      <inkml:brushProperty name="rasterOp" value="maskPen"/>
      <inkml:brushProperty name="ignorePressure" value="1"/>
    </inkml:brush>
  </inkml:definitions>
  <inkml:trace contextRef="#ctx0" brushRef="#br0">19152 1,'-98'-1,"-115"4,172 2,-50 14,55-11,-70 8,54-10,-97 25,83-15,6 0,-99 41,109-36,-1-3,-100 23,-354 56,210-28,202-48,47-9,-77 7,50-12,0 2,1 4,-112 33,142-34,0-3,0-1,-80 3,-28 5,-18 18,90-17,-155 15,131-22,-167 37,14-1,-55 3,-78 10,208-31,-193 56,354-80,-334 61,199-40,-185 21,181-29,-287 71,351-65,0-4,-182 13,15 10,59-6,-418 59,201-28,205-34,-538 55,505-73,-445 85,545-76,-246 6,11-2,345-24,-735 97,6 30,346-53,-49 10,-196 71,304-61,-256 74,141-1,339-118,-116 48,-185 66,-27-6,433-148,1 1,-52 34,58-33,0 0,-1-2,-1 0,-39 11,31-14,-310 94,279-83,-72 13,-1 0,99-23,22-8,1 2,-1 0,1 2,0 0,0 0,-27 18,7 0,26-18,0 0,0 0,1 1,0 0,0 0,1 1,0 1,0 0,1 0,1 0,0 1,-10 19,0 12,1 0,3 1,1 0,-6 48,16-75,0 0,1 0,1 0,0 0,2 1,0-1,0 0,2 0,0-1,0 1,2-1,0 0,0 0,15 22,-14-28,1 1,0-2,0 1,1-1,1-1,-1 0,21 12,77 34,-102-50,40 16,0 3,-2 2,-1 1,-1 2,-1 2,41 38,-2 8,146 105,-196-161,1-3,58 24,26 14,-35-14,2-4,1-3,134 33,-23-6,384 117,-496-159,0-4,101 5,54 7,-119-4,-23-4,1-3,98 1,865-16,-447-3,2943 3,-2963-34,-519 27,37-6,198-49,100-61,-109 32,62-26,-152 57,96-25,532-159,-704 203,67-22,548-154,-175 120,-297 58,-156 25,122 2,-51 4,-129 1,-1-2,74-22,52-10,-119 32,-26 5,0-1,0-3,0-1,-1-2,0-2,41-19,61-29,-31 16,169-68,-40 18,307-154,340-181,-568 239,-185 121,-92 50,-2-2,49-33,-31 13,176-142,-205 155,-1-2,46-66,4-4,82-112,-135 179,-2 0,-1-2,-1 0,-2-1,-2-1,19-64,-27 81,0 1,0 0,22-30,-3 3,67-159,-55 112,-12 32,39-98,-54 121,-2 6,0 0,-2-1,-2 0,6-59,-13-264,-2 165,2 172,0 0,-2 1,0-1,-2 1,-8-32,9 43,0 0,-1-1,0 1,-1 0,0 1,0-1,0 1,-1 0,0 0,0 1,-1 0,0 0,0 0,-11-6,-19-8</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15T16:20:02.248"/>
    </inkml:context>
    <inkml:brush xml:id="br0">
      <inkml:brushProperty name="width" value="0.1" units="cm"/>
      <inkml:brushProperty name="height" value="0.2" units="cm"/>
      <inkml:brushProperty name="color" value="#FF8517"/>
      <inkml:brushProperty name="tip" value="rectangle"/>
      <inkml:brushProperty name="rasterOp" value="maskPen"/>
      <inkml:brushProperty name="ignorePressure" value="1"/>
    </inkml:brush>
  </inkml:definitions>
  <inkml:trace contextRef="#ctx0" brushRef="#br0">0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15T16:20:02.248"/>
    </inkml:context>
    <inkml:brush xml:id="br0">
      <inkml:brushProperty name="width" value="0.1" units="cm"/>
      <inkml:brushProperty name="height" value="0.2" units="cm"/>
      <inkml:brushProperty name="color" value="#FF8517"/>
      <inkml:brushProperty name="tip" value="rectangle"/>
      <inkml:brushProperty name="rasterOp" value="maskPen"/>
      <inkml:brushProperty name="ignorePressure" value="1"/>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A43B77-C344-4DC3-B43D-A682F9DA0938}" type="datetimeFigureOut">
              <a:rPr lang="en-GB" smtClean="0"/>
              <a:t>23/11/2022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6CA4DE-81A9-4FA6-8B48-6A3AD3D47389}" type="slidenum">
              <a:rPr lang="en-GB" smtClean="0"/>
              <a:t>‹#›</a:t>
            </a:fld>
            <a:endParaRPr lang="en-GB"/>
          </a:p>
        </p:txBody>
      </p:sp>
    </p:spTree>
    <p:extLst>
      <p:ext uri="{BB962C8B-B14F-4D97-AF65-F5344CB8AC3E}">
        <p14:creationId xmlns:p14="http://schemas.microsoft.com/office/powerpoint/2010/main" val="1019253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protect-eu.mimecast.com/s/MsoyC05LUAnQZipXWQ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26CA4DE-81A9-4FA6-8B48-6A3AD3D47389}" type="slidenum">
              <a:rPr lang="en-GB" smtClean="0"/>
              <a:t>2</a:t>
            </a:fld>
            <a:endParaRPr lang="en-GB"/>
          </a:p>
        </p:txBody>
      </p:sp>
    </p:spTree>
    <p:extLst>
      <p:ext uri="{BB962C8B-B14F-4D97-AF65-F5344CB8AC3E}">
        <p14:creationId xmlns:p14="http://schemas.microsoft.com/office/powerpoint/2010/main" val="2933580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26CA4DE-81A9-4FA6-8B48-6A3AD3D47389}" type="slidenum">
              <a:rPr lang="en-GB" smtClean="0"/>
              <a:t>11</a:t>
            </a:fld>
            <a:endParaRPr lang="en-GB"/>
          </a:p>
        </p:txBody>
      </p:sp>
    </p:spTree>
    <p:extLst>
      <p:ext uri="{BB962C8B-B14F-4D97-AF65-F5344CB8AC3E}">
        <p14:creationId xmlns:p14="http://schemas.microsoft.com/office/powerpoint/2010/main" val="929691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rgbClr val="146767"/>
                </a:solidFill>
              </a:rPr>
              <a:t>5 local authorities led by the Early Years Team at </a:t>
            </a:r>
            <a:r>
              <a:rPr lang="en-GB" sz="1200" dirty="0" err="1">
                <a:solidFill>
                  <a:srgbClr val="146767"/>
                </a:solidFill>
              </a:rPr>
              <a:t>AfC</a:t>
            </a:r>
            <a:r>
              <a:rPr lang="en-GB" sz="1200" dirty="0">
                <a:solidFill>
                  <a:srgbClr val="146767"/>
                </a:solidFill>
              </a:rPr>
              <a:t> survey of 1,458 staff working in nurseries and pre-school </a:t>
            </a:r>
            <a:r>
              <a:rPr lang="en-GB" sz="1200" dirty="0" err="1">
                <a:solidFill>
                  <a:srgbClr val="146767"/>
                </a:solidFill>
              </a:rPr>
              <a:t>setttins</a:t>
            </a:r>
            <a:r>
              <a:rPr lang="en-GB" sz="1200" dirty="0">
                <a:solidFill>
                  <a:srgbClr val="146767"/>
                </a:solidFill>
              </a:rPr>
              <a:t> across England focusing on staff wellbeing (and hands-on site work…</a:t>
            </a:r>
            <a:endParaRPr lang="en-US" sz="1200" b="1" spc="-150" dirty="0">
              <a:solidFill>
                <a:schemeClr val="bg1"/>
              </a:solidFill>
              <a:latin typeface="+mj-lt"/>
            </a:endParaRPr>
          </a:p>
          <a:p>
            <a:endParaRPr lang="en-US" sz="1200" b="1" spc="-150" dirty="0">
              <a:solidFill>
                <a:schemeClr val="bg1"/>
              </a:solidFill>
              <a:latin typeface="+mj-lt"/>
            </a:endParaRPr>
          </a:p>
          <a:p>
            <a:r>
              <a:rPr lang="en-US" sz="1200" b="1" spc="-150" dirty="0">
                <a:solidFill>
                  <a:schemeClr val="bg1"/>
                </a:solidFill>
                <a:latin typeface="+mj-lt"/>
              </a:rPr>
              <a:t>resource for staff wellbeing measurement in early years settings </a:t>
            </a:r>
          </a:p>
          <a:p>
            <a:pPr algn="l"/>
            <a:r>
              <a:rPr lang="en-GB" sz="1800" dirty="0">
                <a:solidFill>
                  <a:srgbClr val="146767"/>
                </a:solidFill>
                <a:effectLst/>
                <a:latin typeface="Tahoma" panose="020B0604030504040204" pitchFamily="34" charset="0"/>
                <a:ea typeface="Calibri" panose="020F0502020204030204" pitchFamily="34" charset="0"/>
              </a:rPr>
              <a:t>Schools have been using the </a:t>
            </a:r>
            <a:r>
              <a:rPr lang="en-GB" sz="1800" dirty="0">
                <a:solidFill>
                  <a:srgbClr val="EA642C"/>
                </a:solidFill>
                <a:effectLst/>
                <a:latin typeface="Tahoma" panose="020B0604030504040204" pitchFamily="34" charset="0"/>
                <a:ea typeface="Calibri" panose="020F0502020204030204" pitchFamily="34" charset="0"/>
                <a:hlinkClick r:id="rId3"/>
              </a:rPr>
              <a:t>Wellbeing Measurement for Schools staff survey</a:t>
            </a:r>
            <a:r>
              <a:rPr lang="en-GB" sz="1800" dirty="0">
                <a:solidFill>
                  <a:srgbClr val="146767"/>
                </a:solidFill>
                <a:effectLst/>
                <a:latin typeface="Tahoma" panose="020B0604030504040204" pitchFamily="34" charset="0"/>
                <a:ea typeface="Calibri" panose="020F0502020204030204" pitchFamily="34" charset="0"/>
              </a:rPr>
              <a:t> for a few years now and find it a useful tool for understanding how staff are feeling and informing school improvement.</a:t>
            </a:r>
            <a:br>
              <a:rPr lang="en-GB" sz="1800" dirty="0">
                <a:solidFill>
                  <a:srgbClr val="146767"/>
                </a:solidFill>
                <a:effectLst/>
                <a:latin typeface="Tahoma" panose="020B0604030504040204" pitchFamily="34" charset="0"/>
                <a:ea typeface="Calibri" panose="020F0502020204030204" pitchFamily="34" charset="0"/>
              </a:rPr>
            </a:br>
            <a:r>
              <a:rPr lang="en-GB" sz="1800" dirty="0">
                <a:solidFill>
                  <a:srgbClr val="146767"/>
                </a:solidFill>
                <a:effectLst/>
                <a:latin typeface="Tahoma" panose="020B0604030504040204" pitchFamily="34" charset="0"/>
                <a:ea typeface="Calibri" panose="020F0502020204030204" pitchFamily="34" charset="0"/>
              </a:rPr>
              <a:t>We’re always trying to broaden the support we offer and were aware that early year’s settings didn’t have a similar survey to help them to support their staff team and wanted to do something to address this.</a:t>
            </a:r>
            <a:br>
              <a:rPr lang="en-GB" sz="1800" dirty="0">
                <a:solidFill>
                  <a:srgbClr val="146767"/>
                </a:solidFill>
                <a:effectLst/>
                <a:latin typeface="Tahoma" panose="020B0604030504040204" pitchFamily="34" charset="0"/>
                <a:ea typeface="Calibri" panose="020F0502020204030204" pitchFamily="34" charset="0"/>
              </a:rPr>
            </a:br>
            <a:br>
              <a:rPr lang="en-GB" sz="1800" dirty="0">
                <a:solidFill>
                  <a:srgbClr val="146767"/>
                </a:solidFill>
                <a:effectLst/>
                <a:latin typeface="Tahoma" panose="020B0604030504040204" pitchFamily="34" charset="0"/>
                <a:ea typeface="Calibri" panose="020F0502020204030204" pitchFamily="34" charset="0"/>
              </a:rPr>
            </a:br>
            <a:r>
              <a:rPr lang="en-GB" sz="1800" dirty="0">
                <a:solidFill>
                  <a:srgbClr val="146767"/>
                </a:solidFill>
                <a:effectLst/>
                <a:latin typeface="Tahoma" panose="020B0604030504040204" pitchFamily="34" charset="0"/>
                <a:ea typeface="Calibri" panose="020F0502020204030204" pitchFamily="34" charset="0"/>
              </a:rPr>
              <a:t>A great thing about being part of the Anna Freud Centre is the access we have to colleagues with a vast range of experience and expertise.  </a:t>
            </a:r>
            <a:r>
              <a:rPr lang="en-GB" sz="1800" b="1" dirty="0">
                <a:solidFill>
                  <a:srgbClr val="146767"/>
                </a:solidFill>
                <a:effectLst/>
                <a:latin typeface="Tahoma" panose="020B0604030504040204" pitchFamily="34" charset="0"/>
                <a:ea typeface="Calibri" panose="020F0502020204030204" pitchFamily="34" charset="0"/>
              </a:rPr>
              <a:t>Developing an early year’s survey</a:t>
            </a:r>
            <a:r>
              <a:rPr lang="en-GB" sz="1800" dirty="0">
                <a:solidFill>
                  <a:srgbClr val="146767"/>
                </a:solidFill>
                <a:effectLst/>
                <a:latin typeface="Tahoma" panose="020B0604030504040204" pitchFamily="34" charset="0"/>
                <a:ea typeface="Calibri" panose="020F0502020204030204" pitchFamily="34" charset="0"/>
              </a:rPr>
              <a:t> was a brilliant opportunity to partner with colleagues in the </a:t>
            </a:r>
            <a:r>
              <a:rPr lang="en-GB" sz="1800" b="1" dirty="0">
                <a:solidFill>
                  <a:srgbClr val="146767"/>
                </a:solidFill>
                <a:effectLst/>
                <a:latin typeface="Tahoma" panose="020B0604030504040204" pitchFamily="34" charset="0"/>
                <a:ea typeface="Calibri" panose="020F0502020204030204" pitchFamily="34" charset="0"/>
              </a:rPr>
              <a:t>Early Years Team, led by Dr Abi Miranda</a:t>
            </a:r>
            <a:r>
              <a:rPr lang="en-GB" sz="1800" dirty="0">
                <a:solidFill>
                  <a:srgbClr val="146767"/>
                </a:solidFill>
                <a:effectLst/>
                <a:latin typeface="Tahoma" panose="020B0604030504040204" pitchFamily="34" charset="0"/>
                <a:ea typeface="Calibri" panose="020F0502020204030204" pitchFamily="34" charset="0"/>
              </a:rPr>
              <a:t>, to ensure we developed something that met the specific needs of early years settings.</a:t>
            </a:r>
            <a:br>
              <a:rPr lang="en-GB" sz="1800" dirty="0">
                <a:solidFill>
                  <a:srgbClr val="146767"/>
                </a:solidFill>
                <a:effectLst/>
                <a:latin typeface="Tahoma" panose="020B0604030504040204" pitchFamily="34" charset="0"/>
                <a:ea typeface="Calibri" panose="020F0502020204030204" pitchFamily="34" charset="0"/>
              </a:rPr>
            </a:br>
            <a:br>
              <a:rPr lang="en-GB" sz="1800" dirty="0">
                <a:solidFill>
                  <a:srgbClr val="146767"/>
                </a:solidFill>
                <a:effectLst/>
                <a:latin typeface="Tahoma" panose="020B0604030504040204" pitchFamily="34" charset="0"/>
                <a:ea typeface="Calibri" panose="020F0502020204030204" pitchFamily="34" charset="0"/>
              </a:rPr>
            </a:br>
            <a:r>
              <a:rPr lang="en-GB" sz="1800" dirty="0">
                <a:solidFill>
                  <a:srgbClr val="146767"/>
                </a:solidFill>
                <a:effectLst/>
                <a:latin typeface="Tahoma" panose="020B0604030504040204" pitchFamily="34" charset="0"/>
                <a:ea typeface="Calibri" panose="020F0502020204030204" pitchFamily="34" charset="0"/>
              </a:rPr>
              <a:t>One of our challenges was ensuring that we considered the wide range of types of settings that make up the early years sector.  We needed a tool that would be as </a:t>
            </a:r>
            <a:r>
              <a:rPr lang="en-GB" sz="1800" b="1" dirty="0">
                <a:solidFill>
                  <a:srgbClr val="146767"/>
                </a:solidFill>
                <a:effectLst/>
                <a:latin typeface="Tahoma" panose="020B0604030504040204" pitchFamily="34" charset="0"/>
                <a:ea typeface="Calibri" panose="020F0502020204030204" pitchFamily="34" charset="0"/>
              </a:rPr>
              <a:t>useful to a small voluntary sector nursery as it was to a large children’s centre. </a:t>
            </a:r>
            <a:br>
              <a:rPr lang="en-GB" sz="1800" dirty="0">
                <a:solidFill>
                  <a:srgbClr val="146767"/>
                </a:solidFill>
                <a:effectLst/>
                <a:latin typeface="Tahoma" panose="020B0604030504040204" pitchFamily="34" charset="0"/>
                <a:ea typeface="Calibri" panose="020F0502020204030204" pitchFamily="34" charset="0"/>
              </a:rPr>
            </a:br>
            <a:endParaRPr lang="en-GB" sz="1800" dirty="0">
              <a:solidFill>
                <a:srgbClr val="146767"/>
              </a:solidFill>
              <a:effectLst/>
              <a:latin typeface="Tahoma" panose="020B0604030504040204" pitchFamily="34" charset="0"/>
              <a:ea typeface="Calibri" panose="020F0502020204030204" pitchFamily="34" charset="0"/>
            </a:endParaRPr>
          </a:p>
          <a:p>
            <a:pPr algn="l"/>
            <a:r>
              <a:rPr lang="en-GB" sz="2800" b="0" i="0" dirty="0">
                <a:solidFill>
                  <a:srgbClr val="146767"/>
                </a:solidFill>
                <a:effectLst/>
                <a:latin typeface="Arial" panose="020B0604020202020204" pitchFamily="34" charset="0"/>
              </a:rPr>
              <a:t>he Early Years team had already carried out a large survey of 1,458 staff working in nurseries and preschool settings across England focusing on staff wellbeing.  The results of this research informed the development of the tool. </a:t>
            </a:r>
            <a:endParaRPr lang="en-GB" sz="1800" b="0" i="0" dirty="0">
              <a:solidFill>
                <a:srgbClr val="146767"/>
              </a:solidFill>
              <a:effectLst/>
              <a:latin typeface="Tahoma" panose="020B0604030504040204" pitchFamily="34" charset="0"/>
            </a:endParaRPr>
          </a:p>
          <a:p>
            <a:pPr algn="l"/>
            <a:br>
              <a:rPr lang="en-GB" sz="1800" dirty="0">
                <a:solidFill>
                  <a:srgbClr val="146767"/>
                </a:solidFill>
                <a:effectLst/>
                <a:latin typeface="Tahoma" panose="020B0604030504040204" pitchFamily="34" charset="0"/>
                <a:ea typeface="Calibri" panose="020F0502020204030204" pitchFamily="34" charset="0"/>
              </a:rPr>
            </a:br>
            <a:r>
              <a:rPr lang="en-GB" sz="2800" b="0" i="0" dirty="0">
                <a:solidFill>
                  <a:srgbClr val="146767"/>
                </a:solidFill>
                <a:effectLst/>
                <a:latin typeface="Arial" panose="020B0604020202020204" pitchFamily="34" charset="0"/>
              </a:rPr>
              <a:t>Working with early years colleagues, we reviewed our schools staff survey and identified which elements that we could use and where we’d need to develop new items to ensure the survey felt relevant to the systems and structures within </a:t>
            </a:r>
            <a:r>
              <a:rPr lang="en-GB" sz="2800" b="1" i="0" dirty="0">
                <a:solidFill>
                  <a:srgbClr val="146767"/>
                </a:solidFill>
                <a:effectLst/>
                <a:latin typeface="Arial" panose="020B0604020202020204" pitchFamily="34" charset="0"/>
              </a:rPr>
              <a:t>early years settings</a:t>
            </a:r>
            <a:r>
              <a:rPr lang="en-GB" sz="2800" b="0" i="0" dirty="0">
                <a:solidFill>
                  <a:srgbClr val="146767"/>
                </a:solidFill>
                <a:effectLst/>
                <a:latin typeface="Arial" panose="020B0604020202020204" pitchFamily="34" charset="0"/>
              </a:rPr>
              <a:t> and spoke to their priorities and challenges identified in their research. </a:t>
            </a:r>
          </a:p>
          <a:p>
            <a:br>
              <a:rPr lang="en-GB" sz="2800" dirty="0"/>
            </a:br>
            <a:endParaRPr lang="en-GB" dirty="0"/>
          </a:p>
          <a:p>
            <a:r>
              <a:rPr lang="en-GB" sz="1800" dirty="0">
                <a:solidFill>
                  <a:srgbClr val="146767"/>
                </a:solidFill>
                <a:effectLst/>
                <a:latin typeface="Tahoma" panose="020B0604030504040204" pitchFamily="34" charset="0"/>
                <a:ea typeface="Calibri" panose="020F0502020204030204" pitchFamily="34" charset="0"/>
              </a:rPr>
              <a:t>As a result we were excited to be able to launch the survey as a </a:t>
            </a:r>
            <a:r>
              <a:rPr lang="en-GB" sz="1800" b="1" dirty="0">
                <a:solidFill>
                  <a:srgbClr val="146767"/>
                </a:solidFill>
                <a:effectLst/>
                <a:latin typeface="Tahoma" panose="020B0604030504040204" pitchFamily="34" charset="0"/>
                <a:ea typeface="Calibri" panose="020F0502020204030204" pitchFamily="34" charset="0"/>
              </a:rPr>
              <a:t>free resource </a:t>
            </a:r>
            <a:r>
              <a:rPr lang="en-GB" sz="1800" dirty="0">
                <a:solidFill>
                  <a:srgbClr val="146767"/>
                </a:solidFill>
                <a:effectLst/>
                <a:latin typeface="Tahoma" panose="020B0604030504040204" pitchFamily="34" charset="0"/>
                <a:ea typeface="Calibri" panose="020F0502020204030204" pitchFamily="34" charset="0"/>
              </a:rPr>
              <a:t>earlier this month and really hope that early years settings will find it a useful tool for supporting staff wellbeing. </a:t>
            </a:r>
            <a:br>
              <a:rPr lang="en-GB" sz="1800" dirty="0">
                <a:solidFill>
                  <a:srgbClr val="146767"/>
                </a:solidFill>
                <a:effectLst/>
                <a:latin typeface="Tahoma" panose="020B0604030504040204" pitchFamily="34" charset="0"/>
                <a:ea typeface="Calibri" panose="020F0502020204030204" pitchFamily="34" charset="0"/>
              </a:rPr>
            </a:br>
            <a:endParaRPr lang="en-GB" sz="1800" dirty="0">
              <a:solidFill>
                <a:srgbClr val="146767"/>
              </a:solidFill>
              <a:effectLst/>
              <a:latin typeface="Tahoma" panose="020B0604030504040204" pitchFamily="34" charset="0"/>
              <a:ea typeface="Calibri" panose="020F0502020204030204" pitchFamily="34" charset="0"/>
            </a:endParaRPr>
          </a:p>
          <a:p>
            <a:pPr algn="l"/>
            <a:r>
              <a:rPr lang="en-GB" sz="2800" b="0" i="0" dirty="0">
                <a:solidFill>
                  <a:srgbClr val="146767"/>
                </a:solidFill>
                <a:effectLst/>
                <a:latin typeface="Arial" panose="020B0604020202020204" pitchFamily="34" charset="0"/>
              </a:rPr>
              <a:t>The pilots surveys we completed in July and we met with settings in September to talk about their experiences. We had some really positive feedback – staff were supportive that we were developing this area of our work.  They felt that</a:t>
            </a:r>
            <a:r>
              <a:rPr lang="en-GB" sz="2800" b="1" i="0" dirty="0">
                <a:solidFill>
                  <a:srgbClr val="146767"/>
                </a:solidFill>
                <a:effectLst/>
                <a:latin typeface="Arial" panose="020B0604020202020204" pitchFamily="34" charset="0"/>
              </a:rPr>
              <a:t> the survey asked the right questions and the results provided useful insight</a:t>
            </a:r>
            <a:r>
              <a:rPr lang="en-GB" sz="2800" b="0" i="0" dirty="0">
                <a:solidFill>
                  <a:srgbClr val="146767"/>
                </a:solidFill>
                <a:effectLst/>
                <a:latin typeface="Arial" panose="020B0604020202020204" pitchFamily="34" charset="0"/>
              </a:rPr>
              <a:t> into how staff were feeling and this would support further developments. Colleagues were also able to guide us to how the survey could be refined to make it even better. </a:t>
            </a:r>
          </a:p>
          <a:p>
            <a:pPr algn="l"/>
            <a:r>
              <a:rPr lang="en-GB" sz="2800" b="0" i="0" dirty="0">
                <a:solidFill>
                  <a:srgbClr val="146767"/>
                </a:solidFill>
                <a:effectLst/>
                <a:latin typeface="Arial" panose="020B0604020202020204" pitchFamily="34" charset="0"/>
              </a:rPr>
              <a:t>We were excited to be able to launch the survey as a </a:t>
            </a:r>
            <a:r>
              <a:rPr lang="en-GB" sz="2800" b="1" i="0" dirty="0">
                <a:solidFill>
                  <a:srgbClr val="146767"/>
                </a:solidFill>
                <a:effectLst/>
                <a:latin typeface="Arial" panose="020B0604020202020204" pitchFamily="34" charset="0"/>
              </a:rPr>
              <a:t>free resource</a:t>
            </a:r>
            <a:r>
              <a:rPr lang="en-GB" sz="2800" b="0" i="0" dirty="0">
                <a:solidFill>
                  <a:srgbClr val="146767"/>
                </a:solidFill>
                <a:effectLst/>
                <a:latin typeface="Arial" panose="020B0604020202020204" pitchFamily="34" charset="0"/>
              </a:rPr>
              <a:t> earlier this month and really hope that early years settings will find it a useful tool for supporting staff wellbeing. Measuring the wellbeing of staff is integral to promoting a whole-setting approach to mental </a:t>
            </a:r>
            <a:r>
              <a:rPr lang="en-GB" sz="2800" b="0" i="0" dirty="0" err="1">
                <a:solidFill>
                  <a:srgbClr val="146767"/>
                </a:solidFill>
                <a:effectLst/>
                <a:latin typeface="Arial" panose="020B0604020202020204" pitchFamily="34" charset="0"/>
              </a:rPr>
              <a:t>hea</a:t>
            </a:r>
            <a:endParaRPr lang="en-GB" sz="2800" b="0" i="0" dirty="0">
              <a:solidFill>
                <a:srgbClr val="146767"/>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F26CA4DE-81A9-4FA6-8B48-6A3AD3D47389}" type="slidenum">
              <a:rPr lang="en-GB" smtClean="0"/>
              <a:t>12</a:t>
            </a:fld>
            <a:endParaRPr lang="en-GB"/>
          </a:p>
        </p:txBody>
      </p:sp>
    </p:spTree>
    <p:extLst>
      <p:ext uri="{BB962C8B-B14F-4D97-AF65-F5344CB8AC3E}">
        <p14:creationId xmlns:p14="http://schemas.microsoft.com/office/powerpoint/2010/main" val="4000767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CA4DE-81A9-4FA6-8B48-6A3AD3D4738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93224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Making huge progress on understanding and measuring need using whole school surveys – levels of mental health and wellbeing and drivers of - #BeeWell, </a:t>
            </a:r>
            <a:r>
              <a:rPr lang="en-GB" dirty="0" err="1"/>
              <a:t>WMfS</a:t>
            </a:r>
            <a:r>
              <a:rPr lang="en-GB" dirty="0"/>
              <a:t> – models building out of other large scale evaluations like </a:t>
            </a:r>
            <a:r>
              <a:rPr lang="en-GB" dirty="0" err="1"/>
              <a:t>HeadStart</a:t>
            </a:r>
            <a:r>
              <a:rPr lang="en-GB" dirty="0"/>
              <a:t> and RCT studies for DfE</a:t>
            </a:r>
          </a:p>
          <a:p>
            <a:r>
              <a:rPr lang="en-GB" dirty="0"/>
              <a:t>BUT approaches to monitoring the impact of the interventions that happen in school settings has been less well developed..</a:t>
            </a:r>
          </a:p>
          <a:p>
            <a:r>
              <a:rPr lang="en-GB" dirty="0"/>
              <a:t>These models and examples from the - The Mercers’ Company commissioned the EBPU collaboration to support schools and colleges to understand more about the mental health and wellbeing of their students, and to assess the effect that a range of interventions have on these outcomes</a:t>
            </a:r>
          </a:p>
          <a:p>
            <a:endParaRPr lang="en-GB" dirty="0"/>
          </a:p>
          <a:p>
            <a:r>
              <a:rPr lang="en-GB" dirty="0"/>
              <a:t>Why spend time here? </a:t>
            </a:r>
          </a:p>
          <a:p>
            <a:r>
              <a:rPr lang="en-GB" dirty="0"/>
              <a:t>While a range of school-based mental health programmes exist, there are several challenges to identifying effective interventions suitable for rollout within schools and colleges: 1. There are many different forms of intervention available but the evidence supporting these is mixed, with only a few having compelling evidence of effectiveness. 2. Little of the existing evidence is accessible to schools and colleges. 3. Evidence that does exist is often based on studies carried out in the US, in educational systems that are quite different from those in the UK. 4. Even with the most effective interventions, context and implementation have a huge bearing on effectiveness. For these reasons, there has been increasing emphasis on the importance of evaluating programmes in situ</a:t>
            </a:r>
          </a:p>
          <a:p>
            <a:endParaRPr lang="en-GB" dirty="0"/>
          </a:p>
          <a:p>
            <a:r>
              <a:rPr lang="en-GB" dirty="0"/>
              <a:t>This briefing aims to describe an approach to monitoring and evaluating children and young people’s mental health and wellbeing in schools and colleges, as a means to provide better support. The IDEA (Intervention description, Design, Evaluation implementation, Analysis and reporting) approach is described, which gives practical steps to the development of approaches to evaluating support for mental health and wellbeing delivered in educational settings. Three evaluations that have adopted this approach are also summarised. </a:t>
            </a:r>
          </a:p>
        </p:txBody>
      </p:sp>
      <p:sp>
        <p:nvSpPr>
          <p:cNvPr id="4" name="Slide Number Placeholder 3"/>
          <p:cNvSpPr>
            <a:spLocks noGrp="1"/>
          </p:cNvSpPr>
          <p:nvPr>
            <p:ph type="sldNum" sz="quarter" idx="5"/>
          </p:nvPr>
        </p:nvSpPr>
        <p:spPr/>
        <p:txBody>
          <a:bodyPr/>
          <a:lstStyle/>
          <a:p>
            <a:fld id="{F26CA4DE-81A9-4FA6-8B48-6A3AD3D47389}" type="slidenum">
              <a:rPr lang="en-GB" smtClean="0"/>
              <a:t>14</a:t>
            </a:fld>
            <a:endParaRPr lang="en-GB"/>
          </a:p>
        </p:txBody>
      </p:sp>
    </p:spTree>
    <p:extLst>
      <p:ext uri="{BB962C8B-B14F-4D97-AF65-F5344CB8AC3E}">
        <p14:creationId xmlns:p14="http://schemas.microsoft.com/office/powerpoint/2010/main" val="2320080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1" dirty="0">
                <a:solidFill>
                  <a:srgbClr val="333333"/>
                </a:solidFill>
                <a:effectLst/>
                <a:latin typeface="-apple-system"/>
              </a:rPr>
              <a:t>Krause, K., Midgley, N., Edbrooke-Childs, J. et al. A comprehensive mapping of outcomes following psychotherapy for adolescent depression: The perspectives of young people, their parents and therapists. </a:t>
            </a:r>
            <a:r>
              <a:rPr lang="en-GB" b="1" i="1" dirty="0" err="1">
                <a:solidFill>
                  <a:srgbClr val="333333"/>
                </a:solidFill>
                <a:effectLst/>
                <a:latin typeface="-apple-system"/>
              </a:rPr>
              <a:t>Eur</a:t>
            </a:r>
            <a:r>
              <a:rPr lang="en-GB" b="1" i="1" dirty="0">
                <a:solidFill>
                  <a:srgbClr val="333333"/>
                </a:solidFill>
                <a:effectLst/>
                <a:latin typeface="-apple-system"/>
              </a:rPr>
              <a:t> Child </a:t>
            </a:r>
            <a:r>
              <a:rPr lang="en-GB" b="1" i="1" dirty="0" err="1">
                <a:solidFill>
                  <a:srgbClr val="333333"/>
                </a:solidFill>
                <a:effectLst/>
                <a:latin typeface="-apple-system"/>
              </a:rPr>
              <a:t>Adolesc</a:t>
            </a:r>
            <a:r>
              <a:rPr lang="en-GB" b="1" i="1" dirty="0">
                <a:solidFill>
                  <a:srgbClr val="333333"/>
                </a:solidFill>
                <a:effectLst/>
                <a:latin typeface="-apple-system"/>
              </a:rPr>
              <a:t> Psychiatry 30, 1779–1791 (2021). https://doi.org/10.1007/s00787-020-01648-8</a:t>
            </a:r>
            <a:endParaRPr lang="en-GB" b="1" i="1" dirty="0">
              <a:solidFill>
                <a:srgbClr val="1C1D1E"/>
              </a:solidFill>
              <a:effectLst/>
              <a:latin typeface="Open Sans" panose="020B0606030504020204" pitchFamily="34" charset="0"/>
            </a:endParaRPr>
          </a:p>
          <a:p>
            <a:endParaRPr lang="en-GB" b="0" i="0" dirty="0">
              <a:solidFill>
                <a:srgbClr val="1C1D1E"/>
              </a:solidFill>
              <a:effectLst/>
              <a:latin typeface="Open Sans" panose="020B0606030504020204" pitchFamily="34" charset="0"/>
            </a:endParaRPr>
          </a:p>
          <a:p>
            <a:r>
              <a:rPr lang="en-GB" b="0" i="0" dirty="0">
                <a:solidFill>
                  <a:srgbClr val="333333"/>
                </a:solidFill>
                <a:effectLst/>
                <a:latin typeface="Georgia" panose="02040502050405020303" pitchFamily="18" charset="0"/>
              </a:rPr>
              <a:t>The most frequently discussed outcome was an improvement in mood and affect (i.e., core depressive symptoms), but close to half of the participants also described changes in family functioning, coping and resilience, academic functioning, or social functioning. Coping had specific importance for adolescents, while parents and therapists showed particular interest in academic functioning. There was some variation in the outcomes discussed beyond these core themes, across stakeholder groups and treatment arms.</a:t>
            </a:r>
            <a:endParaRPr lang="en-GB" b="0" i="0" dirty="0">
              <a:solidFill>
                <a:srgbClr val="1C1D1E"/>
              </a:solidFill>
              <a:effectLst/>
              <a:latin typeface="Open Sans" panose="020B0606030504020204" pitchFamily="34" charset="0"/>
            </a:endParaRPr>
          </a:p>
          <a:p>
            <a:endParaRPr lang="en-GB" b="0" i="0" dirty="0">
              <a:solidFill>
                <a:srgbClr val="1C1D1E"/>
              </a:solidFill>
              <a:effectLst/>
              <a:latin typeface="Open Sans" panose="020B0606030504020204" pitchFamily="34" charset="0"/>
            </a:endParaRPr>
          </a:p>
          <a:p>
            <a:r>
              <a:rPr lang="en-GB" b="0" i="0" dirty="0">
                <a:solidFill>
                  <a:srgbClr val="333333"/>
                </a:solidFill>
                <a:effectLst/>
                <a:latin typeface="Georgia" panose="02040502050405020303" pitchFamily="18" charset="0"/>
              </a:rPr>
              <a:t>Of the outcomes that were frequently discussed in stakeholder narratives, only symptomatic change has been commonly reported in recent treatment studies for adolescent depression. A shift towards considering multiple outcome domains and perspectives is needed to reflect stakeholder priorities and enable more nuanced insights into change processes.</a:t>
            </a:r>
            <a:endParaRPr lang="en-GB" dirty="0"/>
          </a:p>
          <a:p>
            <a:r>
              <a:rPr lang="en-GB" b="0" i="0" dirty="0">
                <a:solidFill>
                  <a:srgbClr val="333333"/>
                </a:solidFill>
                <a:effectLst/>
                <a:latin typeface="Georgia" panose="02040502050405020303" pitchFamily="18" charset="0"/>
              </a:rPr>
              <a:t>---</a:t>
            </a:r>
          </a:p>
          <a:p>
            <a:r>
              <a:rPr lang="en-GB" b="0" i="0" dirty="0">
                <a:solidFill>
                  <a:srgbClr val="333333"/>
                </a:solidFill>
                <a:effectLst/>
                <a:latin typeface="Georgia" panose="02040502050405020303" pitchFamily="18" charset="0"/>
              </a:rPr>
              <a:t>Attention to what treatment outcomes matter most… </a:t>
            </a:r>
          </a:p>
          <a:p>
            <a:r>
              <a:rPr lang="en-GB" b="0" i="0" dirty="0">
                <a:solidFill>
                  <a:srgbClr val="333333"/>
                </a:solidFill>
                <a:effectLst/>
                <a:latin typeface="Georgia" panose="02040502050405020303" pitchFamily="18" charset="0"/>
              </a:rPr>
              <a:t>YP with lived experience of depression:  all four profiles prioritised improvements in mood and the ability to feel pleasure but differed in the level of importance assigned to learning coping skills, processing experiences, and the reduced interference of depression with life and identity. </a:t>
            </a:r>
          </a:p>
          <a:p>
            <a:endParaRPr lang="en-GB" b="0" i="0" dirty="0">
              <a:solidFill>
                <a:srgbClr val="333333"/>
              </a:solidFill>
              <a:effectLst/>
              <a:latin typeface="Georgia" panose="02040502050405020303" pitchFamily="18" charset="0"/>
            </a:endParaRPr>
          </a:p>
          <a:p>
            <a:r>
              <a:rPr lang="en-GB" b="0" i="0" dirty="0">
                <a:solidFill>
                  <a:srgbClr val="333333"/>
                </a:solidFill>
                <a:effectLst/>
                <a:latin typeface="Georgia" panose="02040502050405020303" pitchFamily="18" charset="0"/>
              </a:rPr>
              <a:t>Types of goals/ goal themes - </a:t>
            </a:r>
            <a:r>
              <a:rPr lang="en-GB" b="0" i="0" dirty="0">
                <a:solidFill>
                  <a:srgbClr val="1C1D1E"/>
                </a:solidFill>
                <a:effectLst/>
                <a:latin typeface="Open Sans" panose="020B0606030504020204" pitchFamily="34" charset="0"/>
              </a:rPr>
              <a:t>intrapersonal goals, interpersonal goals and intrapersonal goals directly related to others</a:t>
            </a:r>
          </a:p>
          <a:p>
            <a:endParaRPr lang="en-GB" b="0" i="0" dirty="0">
              <a:solidFill>
                <a:srgbClr val="1C1D1E"/>
              </a:solidFill>
              <a:effectLst/>
              <a:latin typeface="Open Sans" panose="020B0606030504020204" pitchFamily="34" charset="0"/>
            </a:endParaRPr>
          </a:p>
        </p:txBody>
      </p:sp>
      <p:sp>
        <p:nvSpPr>
          <p:cNvPr id="4" name="Slide Number Placeholder 3"/>
          <p:cNvSpPr>
            <a:spLocks noGrp="1"/>
          </p:cNvSpPr>
          <p:nvPr>
            <p:ph type="sldNum" sz="quarter" idx="5"/>
          </p:nvPr>
        </p:nvSpPr>
        <p:spPr/>
        <p:txBody>
          <a:bodyPr/>
          <a:lstStyle/>
          <a:p>
            <a:fld id="{F26CA4DE-81A9-4FA6-8B48-6A3AD3D47389}" type="slidenum">
              <a:rPr lang="en-GB" smtClean="0"/>
              <a:t>15</a:t>
            </a:fld>
            <a:endParaRPr lang="en-GB"/>
          </a:p>
        </p:txBody>
      </p:sp>
    </p:spTree>
    <p:extLst>
      <p:ext uri="{BB962C8B-B14F-4D97-AF65-F5344CB8AC3E}">
        <p14:creationId xmlns:p14="http://schemas.microsoft.com/office/powerpoint/2010/main" val="26544358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baseline="0" dirty="0">
                <a:solidFill>
                  <a:srgbClr val="000000"/>
                </a:solidFill>
                <a:latin typeface="AdvOT1ef757c0"/>
              </a:rPr>
              <a:t>In 2018, as part of the movement to improve service provision and early intervention efforts. NHS England and NHS Improvement commissioned 13 new Community Forensic Child and Adolescent Mental Health Services (F:CAMHS)</a:t>
            </a:r>
            <a:endParaRPr lang="de-DE" sz="1800" b="0" i="0" u="none" strike="noStrike" baseline="0" dirty="0">
              <a:solidFill>
                <a:srgbClr val="000000"/>
              </a:solidFill>
              <a:latin typeface="AdvOT1ef757c0"/>
            </a:endParaRPr>
          </a:p>
          <a:p>
            <a:pPr algn="l"/>
            <a:endParaRPr lang="en-GB" sz="1800" b="0" i="0" u="none" strike="noStrike" baseline="0" dirty="0">
              <a:solidFill>
                <a:srgbClr val="000000"/>
              </a:solidFill>
              <a:latin typeface="AdvOT1ef757c0"/>
            </a:endParaRPr>
          </a:p>
          <a:p>
            <a:pPr algn="l"/>
            <a:r>
              <a:rPr lang="en-GB" sz="1800" b="0" i="0" u="none" strike="noStrike" baseline="0" dirty="0">
                <a:solidFill>
                  <a:srgbClr val="000000"/>
                </a:solidFill>
                <a:latin typeface="AdvOT1ef757c0"/>
              </a:rPr>
              <a:t>The aim to address provision for young people who are at high risk.. </a:t>
            </a:r>
            <a:r>
              <a:rPr lang="en-GB" sz="1800" b="0" i="1" u="none" strike="noStrike" baseline="0" dirty="0">
                <a:solidFill>
                  <a:srgbClr val="000000"/>
                </a:solidFill>
                <a:latin typeface="AdvOT1ef757c0"/>
              </a:rPr>
              <a:t>In multiple domains of their lives..</a:t>
            </a:r>
            <a:endParaRPr lang="en-GB" sz="1800" b="0" i="0" u="none" strike="noStrike" baseline="0" dirty="0">
              <a:solidFill>
                <a:srgbClr val="000000"/>
              </a:solidFill>
              <a:latin typeface="AdvOT1ef757c0"/>
            </a:endParaRPr>
          </a:p>
          <a:p>
            <a:pPr marL="171450" indent="-171450">
              <a:buFont typeface="Arial" panose="020B0604020202020204" pitchFamily="34" charset="0"/>
              <a:buChar char="•"/>
            </a:pPr>
            <a:r>
              <a:rPr lang="en-GB" sz="1800" dirty="0"/>
              <a:t>Young people accessing these services experience mental health difficulties, learning disabilities, and high risk behaviours and they are likely to be in contact with social care/youth justice services (Hindley, </a:t>
            </a:r>
            <a:r>
              <a:rPr lang="en-GB" sz="1800" dirty="0" err="1"/>
              <a:t>Lenuga</a:t>
            </a:r>
            <a:r>
              <a:rPr lang="en-GB" sz="1800" dirty="0"/>
              <a:t>, &amp; White, 2017)</a:t>
            </a:r>
          </a:p>
          <a:p>
            <a:pPr marL="171450" indent="-171450">
              <a:buFont typeface="Arial" panose="020B0604020202020204" pitchFamily="34" charset="0"/>
              <a:buChar char="•"/>
            </a:pPr>
            <a:r>
              <a:rPr lang="en-GB" sz="1800" dirty="0"/>
              <a:t>The challenges of addressing these multiples needs means that young people often experience multiple transitions between services and geographical displacement (Department of Health, 2009; </a:t>
            </a:r>
            <a:r>
              <a:rPr lang="en-GB" sz="1800" dirty="0" err="1"/>
              <a:t>Lader</a:t>
            </a:r>
            <a:r>
              <a:rPr lang="en-GB" sz="1800" dirty="0"/>
              <a:t>, Singleton, &amp; Meltzer, 2000)</a:t>
            </a:r>
          </a:p>
          <a:p>
            <a:pPr algn="l"/>
            <a:endParaRPr lang="de-DE" sz="1800" b="0" i="0" u="none" strike="noStrike" baseline="0" dirty="0">
              <a:solidFill>
                <a:srgbClr val="000000"/>
              </a:solidFill>
              <a:latin typeface="AdvOT1ef757c0"/>
            </a:endParaRPr>
          </a:p>
          <a:p>
            <a:pPr algn="l"/>
            <a:r>
              <a:rPr lang="de-DE" sz="1800" b="0" i="0" u="none" strike="noStrike" baseline="0" dirty="0">
                <a:solidFill>
                  <a:srgbClr val="000000"/>
                </a:solidFill>
                <a:latin typeface="AdvOT1ef757c0"/>
              </a:rPr>
              <a:t>Provision for this particular group of young people has been found to be patchy and inconsistent.  </a:t>
            </a:r>
            <a:r>
              <a:rPr lang="en-GB" sz="1800" dirty="0"/>
              <a:t>Rationale: </a:t>
            </a:r>
          </a:p>
          <a:p>
            <a:pPr marL="342891" indent="-342891">
              <a:buFont typeface="Arial" panose="020B0604020202020204" pitchFamily="34" charset="0"/>
              <a:buChar char="•"/>
            </a:pPr>
            <a:r>
              <a:rPr lang="en-GB" sz="1800" dirty="0"/>
              <a:t>Provision of services for high-risk young people across services is deemed to be fragmented and lacking in co-ordination (Hindley et al., 2017)</a:t>
            </a:r>
          </a:p>
          <a:p>
            <a:pPr marL="342891" indent="-342891">
              <a:buFont typeface="Arial" panose="020B0604020202020204" pitchFamily="34" charset="0"/>
              <a:buChar char="•"/>
            </a:pPr>
            <a:r>
              <a:rPr lang="en-GB" sz="1800" dirty="0"/>
              <a:t>Geographically “patchy” provision of forensic child and adolescent mental health services in the community (</a:t>
            </a:r>
            <a:r>
              <a:rPr lang="en-GB" sz="1800" dirty="0" err="1"/>
              <a:t>Peto</a:t>
            </a:r>
            <a:r>
              <a:rPr lang="en-GB" sz="1800" dirty="0"/>
              <a:t>, Dent, Griffin, &amp; Hindley, 2015)</a:t>
            </a:r>
          </a:p>
          <a:p>
            <a:pPr marL="342891" indent="-342891">
              <a:buFont typeface="Arial" panose="020B0604020202020204" pitchFamily="34" charset="0"/>
              <a:buChar char="•"/>
            </a:pPr>
            <a:r>
              <a:rPr lang="en-GB" sz="1800" dirty="0"/>
              <a:t>Improve community mental health provision and eliminate or facilitate inpatient admissions in cases where hospitalisation cannot be avoided (Future in Mind, 2015)</a:t>
            </a:r>
          </a:p>
          <a:p>
            <a:pPr algn="l"/>
            <a:endParaRPr lang="en-GB" sz="1800" b="0" i="0" u="none" strike="noStrike" baseline="0" dirty="0">
              <a:solidFill>
                <a:srgbClr val="000000"/>
              </a:solidFill>
              <a:latin typeface="AdvOT1ef757c0"/>
            </a:endParaRPr>
          </a:p>
          <a:p>
            <a:pPr algn="l"/>
            <a:r>
              <a:rPr lang="en-GB" sz="1800" b="0" i="0" u="none" strike="noStrike" baseline="0" dirty="0">
                <a:solidFill>
                  <a:srgbClr val="000000"/>
                </a:solidFill>
                <a:latin typeface="AdvOT1ef757c0"/>
              </a:rPr>
              <a:t>So FCAMHS involved a linkage of specialist commissioning and health and justice within NHS England, </a:t>
            </a:r>
            <a:r>
              <a:rPr lang="de-DE" sz="1800" b="0" i="0" u="none" strike="noStrike" baseline="0" dirty="0">
                <a:solidFill>
                  <a:srgbClr val="000000"/>
                </a:solidFill>
                <a:latin typeface="AdvOT1ef757c0"/>
              </a:rPr>
              <a:t>offering professional-profesional advice and support, and direct support to young people who have needs in multiple domains and require a cross-agency approach. </a:t>
            </a:r>
          </a:p>
          <a:p>
            <a:pPr algn="l"/>
            <a:r>
              <a:rPr lang="de-DE" sz="1800" b="0" i="0" u="none" strike="noStrike" baseline="0" dirty="0">
                <a:solidFill>
                  <a:srgbClr val="000000"/>
                </a:solidFill>
                <a:latin typeface="AdvOT1ef757c0"/>
              </a:rPr>
              <a:t>Community F:CAMHS provide support by being a central point to ‘hold‘ cases, provide specialist advice and support, and improve inter-agency communication</a:t>
            </a:r>
          </a:p>
          <a:p>
            <a:pPr algn="l"/>
            <a:endParaRPr lang="de-DE" sz="1800" b="0" i="0" u="none" strike="noStrike" baseline="0" dirty="0">
              <a:solidFill>
                <a:srgbClr val="000000"/>
              </a:solidFill>
              <a:latin typeface="AdvOT1ef757c0"/>
            </a:endParaRPr>
          </a:p>
          <a:p>
            <a:pPr algn="l"/>
            <a:r>
              <a:rPr lang="de-DE" sz="1800" b="0" i="0" u="none" strike="noStrike" baseline="0" dirty="0">
                <a:solidFill>
                  <a:srgbClr val="000000"/>
                </a:solidFill>
                <a:latin typeface="AdvOT1ef757c0"/>
              </a:rPr>
              <a:t>Between 2018-2021 we conducted an evaluation </a:t>
            </a:r>
            <a:r>
              <a:rPr lang="en-GB" sz="1200" kern="0" dirty="0">
                <a:solidFill>
                  <a:srgbClr val="146767"/>
                </a:solidFill>
              </a:rPr>
              <a:t>to explore whether Community F:CAMHS leads to improved understanding of needs and improved case coordination and support</a:t>
            </a:r>
          </a:p>
          <a:p>
            <a:pPr marL="0" indent="0">
              <a:lnSpc>
                <a:spcPct val="120000"/>
              </a:lnSpc>
              <a:buClr>
                <a:srgbClr val="3ABAC8"/>
              </a:buClr>
              <a:buFont typeface="Arial" panose="020B0604020202020204" pitchFamily="34" charset="0"/>
              <a:buNone/>
              <a:defRPr/>
            </a:pPr>
            <a:endParaRPr lang="en-GB" sz="1800" kern="0" dirty="0">
              <a:solidFill>
                <a:srgbClr val="146767"/>
              </a:solidFill>
            </a:endParaRPr>
          </a:p>
          <a:p>
            <a:pPr marL="171450" indent="-171450">
              <a:buFont typeface="Arial" panose="020B0604020202020204" pitchFamily="34" charset="0"/>
              <a:buChar char="•"/>
            </a:pPr>
            <a:r>
              <a:rPr lang="en-GB" sz="1800" dirty="0"/>
              <a:t>Tier 4 highly specialist mental health services</a:t>
            </a:r>
          </a:p>
          <a:p>
            <a:pPr marL="171450" indent="-171450">
              <a:buFont typeface="Arial" panose="020B0604020202020204" pitchFamily="34" charset="0"/>
              <a:buChar char="•"/>
            </a:pPr>
            <a:r>
              <a:rPr lang="en-GB" sz="1800" dirty="0"/>
              <a:t>Advice and consultation to help referrers better manage the needs of complex young people</a:t>
            </a:r>
          </a:p>
          <a:p>
            <a:pPr marL="171450" indent="-171450">
              <a:buFont typeface="Arial" panose="020B0604020202020204" pitchFamily="34" charset="0"/>
              <a:buChar char="•"/>
            </a:pPr>
            <a:r>
              <a:rPr lang="en-GB" sz="1800" dirty="0"/>
              <a:t>Assessment and intervention can and should take place with another agency </a:t>
            </a:r>
            <a:r>
              <a:rPr lang="en-GB" sz="1800" dirty="0" err="1"/>
              <a:t>caseholding</a:t>
            </a:r>
            <a:r>
              <a:rPr lang="en-GB" sz="1800" dirty="0"/>
              <a:t>.</a:t>
            </a:r>
          </a:p>
          <a:p>
            <a:pPr marL="171450" indent="-171450">
              <a:buFont typeface="Arial" panose="020B0604020202020204" pitchFamily="34" charset="0"/>
              <a:buChar char="•"/>
            </a:pPr>
            <a:r>
              <a:rPr lang="en-GB" sz="1800" dirty="0"/>
              <a:t>In rare cases, community F:CAMHS will offer case management</a:t>
            </a:r>
          </a:p>
          <a:p>
            <a:pPr algn="l"/>
            <a:endParaRPr lang="en-GB" sz="1200" kern="0" dirty="0">
              <a:solidFill>
                <a:srgbClr val="146767"/>
              </a:solidFill>
            </a:endParaRPr>
          </a:p>
          <a:p>
            <a:pPr algn="l"/>
            <a:r>
              <a:rPr lang="en-GB" sz="1000" kern="0" dirty="0">
                <a:solidFill>
                  <a:srgbClr val="146767"/>
                </a:solidFill>
              </a:rPr>
              <a:t>Findings: HONOSCA, ED5QY</a:t>
            </a:r>
          </a:p>
          <a:p>
            <a:pPr marL="171450" indent="-171450" algn="l">
              <a:buFont typeface="Arial" panose="020B0604020202020204" pitchFamily="34" charset="0"/>
              <a:buChar char="•"/>
            </a:pPr>
            <a:r>
              <a:rPr lang="en-GB" sz="1200" b="0" i="0" u="none" strike="noStrike" baseline="0" dirty="0">
                <a:solidFill>
                  <a:srgbClr val="000000"/>
                </a:solidFill>
                <a:latin typeface="Verdana" panose="020B0604030504040204" pitchFamily="34" charset="0"/>
              </a:rPr>
              <a:t>Referrers reported a positive impact on the network around the child, with Community F:CAMHS containing the network's anxiety, facilitating thinking around care and risk management, promoting interagency working, and providing direct intervention where needs were not met or identified. </a:t>
            </a:r>
          </a:p>
          <a:p>
            <a:pPr marL="171450" indent="-171450" algn="l">
              <a:buFont typeface="Arial" panose="020B0604020202020204" pitchFamily="34" charset="0"/>
              <a:buChar char="•"/>
            </a:pPr>
            <a:r>
              <a:rPr lang="en-GB" sz="1200" b="0" i="0" u="none" strike="noStrike" baseline="0" dirty="0">
                <a:solidFill>
                  <a:srgbClr val="000000"/>
                </a:solidFill>
                <a:latin typeface="Verdana" panose="020B0604030504040204" pitchFamily="34" charset="0"/>
              </a:rPr>
              <a:t>Referrers also said that Community F:CAMHS’ involvement resulted in a lowering of risk presented by this group of young people, both as a result of consistency in the network and an increased understanding of the young person’s risks and needs; </a:t>
            </a:r>
          </a:p>
          <a:p>
            <a:pPr marL="171450" indent="-171450" algn="l">
              <a:buFont typeface="Arial" panose="020B0604020202020204" pitchFamily="34" charset="0"/>
              <a:buChar char="•"/>
            </a:pPr>
            <a:r>
              <a:rPr lang="en-GB" sz="1200" b="0" i="0" u="none" strike="noStrike" baseline="0" dirty="0">
                <a:solidFill>
                  <a:srgbClr val="000000"/>
                </a:solidFill>
                <a:latin typeface="Verdana" panose="020B0604030504040204" pitchFamily="34" charset="0"/>
              </a:rPr>
              <a:t>Parent/carers said that teams were able to better understand young people, in a way that the families had not experienced before, and that this then promoted the sense of receiving truly individualised support</a:t>
            </a:r>
          </a:p>
          <a:p>
            <a:pPr marL="171450" indent="-171450" algn="l">
              <a:buFont typeface="Arial" panose="020B0604020202020204" pitchFamily="34" charset="0"/>
              <a:buChar char="•"/>
            </a:pPr>
            <a:r>
              <a:rPr lang="en-GB" sz="1200" b="0" i="0" u="none" strike="noStrike" baseline="0" dirty="0">
                <a:solidFill>
                  <a:srgbClr val="000000"/>
                </a:solidFill>
                <a:latin typeface="Verdana" panose="020B0604030504040204" pitchFamily="34" charset="0"/>
              </a:rPr>
              <a:t>parents/carers discussed the key role of the Community F:CAMHS team in helping both themselves and their child to understand the difficulties. In some cases, they discussed this as a transformative agent of change. They also discussed how a better understanding self and others is a facilitator for making effective strategic changes, for example in one’s own reactions to situations. </a:t>
            </a:r>
          </a:p>
          <a:p>
            <a:pPr marL="171450" indent="-171450" algn="l">
              <a:buFont typeface="Arial" panose="020B0604020202020204" pitchFamily="34" charset="0"/>
              <a:buChar char="•"/>
            </a:pPr>
            <a:r>
              <a:rPr lang="en-GB" sz="1200" b="0" i="0" u="none" strike="noStrike" baseline="0" dirty="0">
                <a:solidFill>
                  <a:srgbClr val="000000"/>
                </a:solidFill>
                <a:latin typeface="Verdana" panose="020B0604030504040204" pitchFamily="34" charset="0"/>
              </a:rPr>
              <a:t>Staff described linked up working across agencies, which helped to catch young people they thought would have previously fallen through the gaps</a:t>
            </a:r>
          </a:p>
          <a:p>
            <a:pPr marL="171450" indent="-171450" algn="l">
              <a:buFont typeface="Arial" panose="020B0604020202020204" pitchFamily="34" charset="0"/>
              <a:buChar char="•"/>
            </a:pPr>
            <a:r>
              <a:rPr lang="en-GB" sz="1200" b="0" i="0" u="none" strike="noStrike" baseline="0" dirty="0">
                <a:solidFill>
                  <a:srgbClr val="000000"/>
                </a:solidFill>
                <a:latin typeface="Verdana" panose="020B0604030504040204" pitchFamily="34" charset="0"/>
              </a:rPr>
              <a:t>Good communication was  theme running throughout the different stakeholder groups we interviews (parents/carers, referrers, commissioners and young people)</a:t>
            </a:r>
          </a:p>
          <a:p>
            <a:pPr marL="342900" indent="-342900">
              <a:lnSpc>
                <a:spcPct val="120000"/>
              </a:lnSpc>
              <a:buClr>
                <a:srgbClr val="3ABAC8"/>
              </a:buClr>
              <a:buFont typeface="Arial" panose="020B0604020202020204" pitchFamily="34" charset="0"/>
              <a:buChar char="•"/>
              <a:defRPr/>
            </a:pPr>
            <a:endParaRPr lang="en-GB" sz="1200" kern="0" dirty="0">
              <a:solidFill>
                <a:srgbClr val="146767"/>
              </a:solidFill>
            </a:endParaRPr>
          </a:p>
          <a:p>
            <a:pPr algn="l"/>
            <a:r>
              <a:rPr lang="en-GB" dirty="0"/>
              <a:t>NHS England and NHS Improvement has been working since 2018 to develop more integrated commissioning of specialised services with local commissioners to maximise the opportunity for joined up, high quality and equal care for patients. Through the new legislation set out in the Health and Care Act 2022, Parliament has given the NHS the opportunity to take this further by allowing Integrated Care Boards (ICBs) to take on delegated responsibility, where appropriate, for commissioning these services but within a framework of continued national accountability, national standards, national service specifications and national clinical policies determining equal access to the latest treatments and technologies. This new legislative framework presents the opportunity for specialised services and patients to fully benefit from the focus of ICBs on their local population’s health and ensure that the specialised elements of pathways are part of the integrated design and delivery of care to patients. </a:t>
            </a:r>
          </a:p>
          <a:p>
            <a:endParaRPr lang="en-GB" dirty="0"/>
          </a:p>
          <a:p>
            <a:pPr marL="342900" indent="-342900">
              <a:lnSpc>
                <a:spcPct val="120000"/>
              </a:lnSpc>
              <a:buClr>
                <a:srgbClr val="3ABAC8"/>
              </a:buClr>
              <a:buFont typeface="Arial" panose="020B0604020202020204" pitchFamily="34" charset="0"/>
              <a:buChar char="•"/>
              <a:defRPr/>
            </a:pPr>
            <a:r>
              <a:rPr lang="en-GB" sz="2800" kern="0" dirty="0">
                <a:solidFill>
                  <a:srgbClr val="146767"/>
                </a:solidFill>
              </a:rPr>
              <a:t>Specialist service within Integrated Care Systems</a:t>
            </a:r>
          </a:p>
          <a:p>
            <a:pPr marL="342900" indent="-342900">
              <a:lnSpc>
                <a:spcPct val="120000"/>
              </a:lnSpc>
              <a:buClr>
                <a:srgbClr val="3ABAC8"/>
              </a:buClr>
              <a:buFont typeface="Arial" panose="020B0604020202020204" pitchFamily="34" charset="0"/>
              <a:buChar char="•"/>
              <a:defRPr/>
            </a:pPr>
            <a:r>
              <a:rPr lang="en-GB" sz="2800" kern="0" dirty="0">
                <a:solidFill>
                  <a:srgbClr val="146767"/>
                </a:solidFill>
              </a:rPr>
              <a:t>New legislation allowing Integrated Care Boards to focus on local population’s health </a:t>
            </a:r>
          </a:p>
          <a:p>
            <a:pPr marL="800100" lvl="1" indent="-342900">
              <a:lnSpc>
                <a:spcPct val="120000"/>
              </a:lnSpc>
              <a:buClr>
                <a:srgbClr val="3ABAC8"/>
              </a:buClr>
              <a:buFont typeface="Arial" panose="020B0604020202020204" pitchFamily="34" charset="0"/>
              <a:buChar char="•"/>
              <a:defRPr/>
            </a:pPr>
            <a:r>
              <a:rPr lang="en-GB" sz="2800" kern="0" dirty="0">
                <a:solidFill>
                  <a:srgbClr val="146767"/>
                </a:solidFill>
              </a:rPr>
              <a:t>To ensure that specialist support is incorporated in design and delivery of care</a:t>
            </a:r>
          </a:p>
          <a:p>
            <a:pPr marL="800100" lvl="1" indent="-342900">
              <a:lnSpc>
                <a:spcPct val="120000"/>
              </a:lnSpc>
              <a:buClr>
                <a:srgbClr val="3ABAC8"/>
              </a:buClr>
              <a:buFont typeface="Arial" panose="020B0604020202020204" pitchFamily="34" charset="0"/>
              <a:buChar char="•"/>
              <a:defRPr/>
            </a:pPr>
            <a:r>
              <a:rPr lang="en-GB" sz="2800" kern="0" dirty="0">
                <a:solidFill>
                  <a:srgbClr val="146767"/>
                </a:solidFill>
              </a:rPr>
              <a:t>Ultimate aim of joint up care</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F26CA4DE-81A9-4FA6-8B48-6A3AD3D47389}" type="slidenum">
              <a:rPr lang="en-GB" smtClean="0"/>
              <a:t>16</a:t>
            </a:fld>
            <a:endParaRPr lang="en-GB"/>
          </a:p>
        </p:txBody>
      </p:sp>
    </p:spTree>
    <p:extLst>
      <p:ext uri="{BB962C8B-B14F-4D97-AF65-F5344CB8AC3E}">
        <p14:creationId xmlns:p14="http://schemas.microsoft.com/office/powerpoint/2010/main" val="21156791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CA4DE-81A9-4FA6-8B48-6A3AD3D4738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2318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3" indent="-457200">
              <a:buFont typeface="Arial" panose="020B0604020202020204" pitchFamily="34" charset="0"/>
              <a:buChar char="•"/>
              <a:defRPr/>
            </a:pPr>
            <a:r>
              <a:rPr lang="en-GB" sz="1200" dirty="0">
                <a:solidFill>
                  <a:srgbClr val="3ABAC8"/>
                </a:solidFill>
              </a:rPr>
              <a:t>Measuring impact</a:t>
            </a:r>
          </a:p>
          <a:p>
            <a:pPr marL="914400" lvl="3" indent="-457200">
              <a:buFont typeface="Arial" panose="020B0604020202020204" pitchFamily="34" charset="0"/>
              <a:buChar char="•"/>
              <a:defRPr/>
            </a:pPr>
            <a:r>
              <a:rPr lang="en-GB" sz="1200" dirty="0">
                <a:solidFill>
                  <a:srgbClr val="3ABAC8"/>
                </a:solidFill>
              </a:rPr>
              <a:t>Engaging young people in routine outcome monitoring</a:t>
            </a:r>
            <a:endParaRPr lang="en-US" sz="1200" dirty="0">
              <a:solidFill>
                <a:srgbClr val="3ABAC8"/>
              </a:solidFill>
            </a:endParaRPr>
          </a:p>
          <a:p>
            <a:endParaRPr lang="en-GB" b="0" i="0" dirty="0">
              <a:solidFill>
                <a:srgbClr val="1C1D1E"/>
              </a:solidFill>
              <a:effectLst/>
              <a:latin typeface="Open Sans" panose="020B0606030504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CA4DE-81A9-4FA6-8B48-6A3AD3D4738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3455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b="1" spc="-100" dirty="0" bmk="">
              <a:solidFill>
                <a:srgbClr val="146767"/>
              </a:solidFill>
              <a:latin typeface="Calibri"/>
            </a:endParaRPr>
          </a:p>
          <a:p>
            <a:r>
              <a:rPr lang="en-GB" b="1" spc="-100" dirty="0" bmk="">
                <a:solidFill>
                  <a:srgbClr val="146767"/>
                </a:solidFill>
                <a:latin typeface="Calibri"/>
              </a:rPr>
              <a:t>CORC’s vision is for all children and young people’s wellbeing support to be informed by real-world evidence so that every child thrives.</a:t>
            </a:r>
          </a:p>
          <a:p>
            <a:r>
              <a:rPr lang="en-GB" b="1" spc="-100" dirty="0" bmk="">
                <a:solidFill>
                  <a:srgbClr val="146767"/>
                </a:solidFill>
                <a:latin typeface="Calibri"/>
              </a:rPr>
              <a:t> </a:t>
            </a:r>
          </a:p>
          <a:p>
            <a:r>
              <a:rPr lang="en-GB" b="1" spc="-100" dirty="0" bmk="">
                <a:solidFill>
                  <a:srgbClr val="146767"/>
                </a:solidFill>
                <a:latin typeface="Calibri"/>
              </a:rPr>
              <a:t>Our mission is to promote the meaningful use of evidence to enable more effective child-centred support, services and systems to improve children and young people’s mental health and wellbeing.</a:t>
            </a:r>
            <a:br>
              <a:rPr lang="en-GB" sz="1400" b="1" i="1" dirty="0">
                <a:effectLst/>
                <a:latin typeface="Calibri" panose="020F0502020204030204" pitchFamily="34" charset="0"/>
                <a:ea typeface="Calibri" panose="020F0502020204030204" pitchFamily="34" charset="0"/>
                <a:cs typeface="Times New Roman" panose="02020603050405020304" pitchFamily="18" charset="0"/>
              </a:rPr>
            </a:br>
            <a:endParaRPr lang="en-US" sz="1600" spc="19" dirty="0">
              <a:solidFill>
                <a:srgbClr val="FFFFFF"/>
              </a:solidFill>
              <a:latin typeface="Calibri"/>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A9C57-0BD0-4648-AD1E-86D20871631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7254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A9C57-0BD0-4648-AD1E-86D20871631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5648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609630">
              <a:lnSpc>
                <a:spcPts val="2800"/>
              </a:lnSpc>
            </a:pPr>
            <a:r>
              <a:rPr lang="en-US" sz="1200" b="1" spc="200" dirty="0">
                <a:solidFill>
                  <a:srgbClr val="FFFFFF"/>
                </a:solidFill>
                <a:latin typeface="Calibri"/>
              </a:rPr>
              <a:t>Enquiring, </a:t>
            </a:r>
            <a:r>
              <a:rPr lang="en-US" sz="1200" b="1" spc="200" dirty="0" err="1">
                <a:solidFill>
                  <a:srgbClr val="FFFFFF"/>
                </a:solidFill>
                <a:latin typeface="Calibri"/>
              </a:rPr>
              <a:t>analysing</a:t>
            </a:r>
            <a:r>
              <a:rPr lang="en-US" sz="1200" b="1" spc="200" dirty="0">
                <a:solidFill>
                  <a:srgbClr val="FFFFFF"/>
                </a:solidFill>
                <a:latin typeface="Calibri"/>
              </a:rPr>
              <a:t> and supporting at different levels..</a:t>
            </a:r>
          </a:p>
          <a:p>
            <a:pPr defTabSz="609630">
              <a:lnSpc>
                <a:spcPts val="2800"/>
              </a:lnSpc>
            </a:pPr>
            <a:endParaRPr lang="en-US" sz="1200" b="1" spc="200" dirty="0">
              <a:solidFill>
                <a:srgbClr val="FFFFFF"/>
              </a:solidFill>
              <a:latin typeface="Calibri"/>
            </a:endParaRPr>
          </a:p>
          <a:p>
            <a:pPr defTabSz="609630">
              <a:lnSpc>
                <a:spcPts val="2800"/>
              </a:lnSpc>
            </a:pPr>
            <a:r>
              <a:rPr lang="en-GB" sz="1200" b="1" spc="200" dirty="0">
                <a:solidFill>
                  <a:srgbClr val="FFFFFF"/>
                </a:solidFill>
                <a:latin typeface="Calibri"/>
              </a:rPr>
              <a:t>Clear rationale for your approach and measurement plan (logic models and Theories of Change)</a:t>
            </a:r>
          </a:p>
          <a:p>
            <a:pPr defTabSz="609630">
              <a:lnSpc>
                <a:spcPts val="2800"/>
              </a:lnSpc>
            </a:pPr>
            <a:r>
              <a:rPr lang="en-GB" sz="1200" b="1" spc="200" dirty="0">
                <a:solidFill>
                  <a:srgbClr val="FFFFFF"/>
                </a:solidFill>
                <a:latin typeface="Calibri"/>
              </a:rPr>
              <a:t>Advising organisations on how to use and interpret information they have collected about mental </a:t>
            </a:r>
            <a:r>
              <a:rPr lang="en-GB" sz="1200" b="1" spc="200" dirty="0" err="1">
                <a:solidFill>
                  <a:srgbClr val="FFFFFF"/>
                </a:solidFill>
                <a:latin typeface="Calibri"/>
              </a:rPr>
              <a:t>healthCarrying</a:t>
            </a:r>
            <a:r>
              <a:rPr lang="en-GB" sz="1200" b="1" spc="200" dirty="0">
                <a:solidFill>
                  <a:srgbClr val="FFFFFF"/>
                </a:solidFill>
                <a:latin typeface="Calibri"/>
              </a:rPr>
              <a:t> out analysis for organisations, using our expertise in analysing and interpreting </a:t>
            </a:r>
          </a:p>
          <a:p>
            <a:pPr defTabSz="609630">
              <a:lnSpc>
                <a:spcPts val="2800"/>
              </a:lnSpc>
            </a:pPr>
            <a:r>
              <a:rPr lang="en-GB" sz="1200" b="1" spc="200" dirty="0">
                <a:solidFill>
                  <a:srgbClr val="FFFFFF"/>
                </a:solidFill>
                <a:latin typeface="Calibri"/>
              </a:rPr>
              <a:t>Carrying out research to deepen knowledge of child and youth mental health (and what supports it)Surveys and reports for understanding the wellbeing and support needs of pupils and staff in schools and colleges: simple approach and robust comparisons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A9C57-0BD0-4648-AD1E-86D20871631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6619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0" i="0" dirty="0">
                <a:solidFill>
                  <a:srgbClr val="1C1D1E"/>
                </a:solidFill>
                <a:effectLst/>
                <a:latin typeface="Open Sans" panose="020B0606030504020204" pitchFamily="34" charset="0"/>
              </a:rPr>
              <a:t>An anonymous survey was completed by 184 CAMHS practitioners in the United Kingdom. The survey was designed using the Capability, Opportunity, and Motivation Model of Behaviour (COM-B). Practitioners who reported using ROM frequently in their clinical work (53%) were compared to those who used ROM infrequently (47%) across dimensions of the COM-B survey subscales.</a:t>
            </a:r>
          </a:p>
          <a:p>
            <a:endParaRPr lang="en-GB" b="0" i="0" dirty="0">
              <a:solidFill>
                <a:srgbClr val="1C1D1E"/>
              </a:solidFill>
              <a:effectLst/>
              <a:latin typeface="Open Sans" panose="020B0606030504020204" pitchFamily="34" charset="0"/>
            </a:endParaRPr>
          </a:p>
          <a:p>
            <a:r>
              <a:rPr lang="en-GB" b="0" i="1" dirty="0">
                <a:solidFill>
                  <a:srgbClr val="1C1D1E"/>
                </a:solidFill>
                <a:effectLst/>
                <a:latin typeface="Open Sans" panose="020B0606030504020204" pitchFamily="34" charset="0"/>
              </a:rPr>
              <a:t>Best practice survey - </a:t>
            </a:r>
          </a:p>
          <a:p>
            <a:r>
              <a:rPr lang="en-GB" b="0" i="0" dirty="0">
                <a:solidFill>
                  <a:srgbClr val="1C1D1E"/>
                </a:solidFill>
                <a:effectLst/>
                <a:latin typeface="Open Sans" panose="020B0606030504020204" pitchFamily="34" charset="0"/>
              </a:rPr>
              <a:t>Frequent users of ROM exhibited significantly higher psychological capability, physical opportunity, social opportunity, and motivation, compared to infrequent users</a:t>
            </a:r>
          </a:p>
          <a:p>
            <a:r>
              <a:rPr lang="en-GB" b="0" i="0" dirty="0">
                <a:solidFill>
                  <a:srgbClr val="1C1D1E"/>
                </a:solidFill>
                <a:effectLst/>
                <a:latin typeface="Open Sans" panose="020B0606030504020204" pitchFamily="34" charset="0"/>
              </a:rPr>
              <a:t>- Does </a:t>
            </a:r>
            <a:r>
              <a:rPr lang="en-GB" b="0" i="0" dirty="0" err="1">
                <a:solidFill>
                  <a:srgbClr val="1C1D1E"/>
                </a:solidFill>
                <a:effectLst/>
                <a:latin typeface="Open Sans" panose="020B0606030504020204" pitchFamily="34" charset="0"/>
              </a:rPr>
              <a:t>demonstrateg</a:t>
            </a:r>
            <a:endParaRPr lang="en-GB" b="0" i="0" dirty="0">
              <a:solidFill>
                <a:srgbClr val="1C1D1E"/>
              </a:solidFill>
              <a:effectLst/>
              <a:latin typeface="Open Sans" panose="020B0606030504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A9C57-0BD0-4648-AD1E-86D20871631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4472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CA4DE-81A9-4FA6-8B48-6A3AD3D4738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3873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26CA4DE-81A9-4FA6-8B48-6A3AD3D47389}" type="slidenum">
              <a:rPr lang="en-GB" smtClean="0"/>
              <a:t>8</a:t>
            </a:fld>
            <a:endParaRPr lang="en-GB"/>
          </a:p>
        </p:txBody>
      </p:sp>
    </p:spTree>
    <p:extLst>
      <p:ext uri="{BB962C8B-B14F-4D97-AF65-F5344CB8AC3E}">
        <p14:creationId xmlns:p14="http://schemas.microsoft.com/office/powerpoint/2010/main" val="3281566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26CA4DE-81A9-4FA6-8B48-6A3AD3D47389}" type="slidenum">
              <a:rPr lang="en-GB" smtClean="0"/>
              <a:t>9</a:t>
            </a:fld>
            <a:endParaRPr lang="en-GB"/>
          </a:p>
        </p:txBody>
      </p:sp>
    </p:spTree>
    <p:extLst>
      <p:ext uri="{BB962C8B-B14F-4D97-AF65-F5344CB8AC3E}">
        <p14:creationId xmlns:p14="http://schemas.microsoft.com/office/powerpoint/2010/main" val="3915265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dirty="0">
                <a:solidFill>
                  <a:srgbClr val="146767"/>
                </a:solidFill>
                <a:effectLst/>
                <a:latin typeface="Arial" panose="020B0604020202020204" pitchFamily="34" charset="0"/>
              </a:rPr>
              <a:t>Drawing from the data that members have shared through CORC, we have developed a set of CORC Comparators for commonly used outcome measures. These tools provide the change reported by children and young people in the CORC dataset for each measure, allowing you to compare this with your own organisation’s data. This can help you to think about whether the outcomes in your service are in line with your expectations.</a:t>
            </a:r>
            <a:br>
              <a:rPr lang="en-GB" sz="1200" b="0" i="0" dirty="0">
                <a:solidFill>
                  <a:srgbClr val="146767"/>
                </a:solidFill>
                <a:effectLst/>
                <a:latin typeface="Arial" panose="020B0604020202020204" pitchFamily="34" charset="0"/>
              </a:rPr>
            </a:br>
            <a:br>
              <a:rPr lang="en-GB" sz="1200" b="0" i="0" dirty="0">
                <a:solidFill>
                  <a:srgbClr val="146767"/>
                </a:solidFill>
                <a:effectLst/>
                <a:latin typeface="Arial" panose="020B0604020202020204" pitchFamily="34" charset="0"/>
              </a:rPr>
            </a:br>
            <a:r>
              <a:rPr lang="en-GB" sz="1200" b="0" i="0" dirty="0">
                <a:solidFill>
                  <a:srgbClr val="146767"/>
                </a:solidFill>
                <a:effectLst/>
                <a:latin typeface="Arial" panose="020B0604020202020204" pitchFamily="34" charset="0"/>
              </a:rPr>
              <a:t>We used an approach that shows both how much people improve, stay the same or get worse; and how much of that improvement/deterioration is ‘reliable’ (beyond what could be explained by measurement error </a:t>
            </a:r>
            <a:r>
              <a:rPr lang="en-GB" sz="1100" b="0" i="0" dirty="0">
                <a:solidFill>
                  <a:srgbClr val="146767"/>
                </a:solidFill>
                <a:effectLst/>
                <a:latin typeface="Arial" panose="020B0604020202020204" pitchFamily="34" charset="0"/>
              </a:rPr>
              <a:t>for</a:t>
            </a:r>
            <a:r>
              <a:rPr lang="en-GB" sz="1200" b="0" i="0" dirty="0">
                <a:solidFill>
                  <a:srgbClr val="146767"/>
                </a:solidFill>
                <a:effectLst/>
                <a:latin typeface="Arial" panose="020B0604020202020204" pitchFamily="34" charset="0"/>
              </a:rPr>
              <a:t> that questionnaire).</a:t>
            </a:r>
            <a:br>
              <a:rPr lang="en-GB" sz="1200" b="0" i="0" dirty="0">
                <a:solidFill>
                  <a:srgbClr val="146767"/>
                </a:solidFill>
                <a:effectLst/>
                <a:latin typeface="Arial" panose="020B0604020202020204" pitchFamily="34" charset="0"/>
              </a:rPr>
            </a:br>
            <a:endParaRPr lang="en-GB" dirty="0"/>
          </a:p>
        </p:txBody>
      </p:sp>
      <p:sp>
        <p:nvSpPr>
          <p:cNvPr id="4" name="Slide Number Placeholder 3"/>
          <p:cNvSpPr>
            <a:spLocks noGrp="1"/>
          </p:cNvSpPr>
          <p:nvPr>
            <p:ph type="sldNum" sz="quarter" idx="5"/>
          </p:nvPr>
        </p:nvSpPr>
        <p:spPr/>
        <p:txBody>
          <a:bodyPr/>
          <a:lstStyle/>
          <a:p>
            <a:fld id="{F26CA4DE-81A9-4FA6-8B48-6A3AD3D47389}" type="slidenum">
              <a:rPr lang="en-GB" smtClean="0"/>
              <a:t>10</a:t>
            </a:fld>
            <a:endParaRPr lang="en-GB"/>
          </a:p>
        </p:txBody>
      </p:sp>
    </p:spTree>
    <p:extLst>
      <p:ext uri="{BB962C8B-B14F-4D97-AF65-F5344CB8AC3E}">
        <p14:creationId xmlns:p14="http://schemas.microsoft.com/office/powerpoint/2010/main" val="732819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891" indent="0" algn="ctr">
              <a:buNone/>
              <a:defRPr>
                <a:solidFill>
                  <a:schemeClr val="tx1">
                    <a:tint val="75000"/>
                  </a:schemeClr>
                </a:solidFill>
              </a:defRPr>
            </a:lvl2pPr>
            <a:lvl3pPr marL="685784"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794885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39211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4406901"/>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5" y="2906721"/>
            <a:ext cx="7772400" cy="1500188"/>
          </a:xfrm>
        </p:spPr>
        <p:txBody>
          <a:bodyPr anchor="b"/>
          <a:lstStyle>
            <a:lvl1pPr marL="0" indent="0">
              <a:buNone/>
              <a:defRPr sz="1500">
                <a:solidFill>
                  <a:schemeClr val="tx1">
                    <a:tint val="75000"/>
                  </a:schemeClr>
                </a:solidFill>
              </a:defRPr>
            </a:lvl1pPr>
            <a:lvl2pPr marL="342891" indent="0">
              <a:buNone/>
              <a:defRPr sz="1350">
                <a:solidFill>
                  <a:schemeClr val="tx1">
                    <a:tint val="75000"/>
                  </a:schemeClr>
                </a:solidFill>
              </a:defRPr>
            </a:lvl2pPr>
            <a:lvl3pPr marL="685784"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9" indent="0">
              <a:buNone/>
              <a:defRPr sz="1050">
                <a:solidFill>
                  <a:schemeClr val="tx1">
                    <a:tint val="75000"/>
                  </a:schemeClr>
                </a:solidFill>
              </a:defRPr>
            </a:lvl7pPr>
            <a:lvl8pPr marL="2400240" indent="0">
              <a:buNone/>
              <a:defRPr sz="1050">
                <a:solidFill>
                  <a:schemeClr val="tx1">
                    <a:tint val="75000"/>
                  </a:schemeClr>
                </a:solidFill>
              </a:defRPr>
            </a:lvl8pPr>
            <a:lvl9pPr marL="2743131"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89834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8"/>
            <a:ext cx="4038600" cy="452596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8"/>
            <a:ext cx="4038600" cy="452596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7586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4"/>
            <a:ext cx="4040189" cy="639762"/>
          </a:xfrm>
        </p:spPr>
        <p:txBody>
          <a:bodyPr anchor="b"/>
          <a:lstStyle>
            <a:lvl1pPr marL="0" indent="0">
              <a:buNone/>
              <a:defRPr sz="1800" b="1"/>
            </a:lvl1pPr>
            <a:lvl2pPr marL="342891" indent="0">
              <a:buNone/>
              <a:defRPr sz="1500" b="1"/>
            </a:lvl2pPr>
            <a:lvl3pPr marL="685784" indent="0">
              <a:buNone/>
              <a:defRPr sz="1350" b="1"/>
            </a:lvl3pPr>
            <a:lvl4pPr marL="1028675"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2" y="2174876"/>
            <a:ext cx="4040189"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1800" b="1"/>
            </a:lvl1pPr>
            <a:lvl2pPr marL="342891" indent="0">
              <a:buNone/>
              <a:defRPr sz="1500" b="1"/>
            </a:lvl2pPr>
            <a:lvl3pPr marL="685784" indent="0">
              <a:buNone/>
              <a:defRPr sz="1350" b="1"/>
            </a:lvl3pPr>
            <a:lvl4pPr marL="1028675"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6482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09159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45466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5"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6" y="273059"/>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9"/>
            <a:ext cx="3008315" cy="4691063"/>
          </a:xfrm>
        </p:spPr>
        <p:txBody>
          <a:bodyPr/>
          <a:lstStyle>
            <a:lvl1pPr marL="0" indent="0">
              <a:buNone/>
              <a:defRPr sz="1050"/>
            </a:lvl1pPr>
            <a:lvl2pPr marL="342891" indent="0">
              <a:buNone/>
              <a:defRPr sz="900"/>
            </a:lvl2pPr>
            <a:lvl3pPr marL="685784" indent="0">
              <a:buNone/>
              <a:defRPr sz="750"/>
            </a:lvl3pPr>
            <a:lvl4pPr marL="1028675" indent="0">
              <a:buNone/>
              <a:defRPr sz="677"/>
            </a:lvl4pPr>
            <a:lvl5pPr marL="1371566" indent="0">
              <a:buNone/>
              <a:defRPr sz="677"/>
            </a:lvl5pPr>
            <a:lvl6pPr marL="1714457" indent="0">
              <a:buNone/>
              <a:defRPr sz="677"/>
            </a:lvl6pPr>
            <a:lvl7pPr marL="2057349" indent="0">
              <a:buNone/>
              <a:defRPr sz="677"/>
            </a:lvl7pPr>
            <a:lvl8pPr marL="2400240" indent="0">
              <a:buNone/>
              <a:defRPr sz="677"/>
            </a:lvl8pPr>
            <a:lvl9pPr marL="2743131" indent="0">
              <a:buNone/>
              <a:defRPr sz="677"/>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3070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8"/>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2400"/>
            </a:lvl1pPr>
            <a:lvl2pPr marL="342891" indent="0">
              <a:buNone/>
              <a:defRPr sz="2100"/>
            </a:lvl2pPr>
            <a:lvl3pPr marL="685784" indent="0">
              <a:buNone/>
              <a:defRPr sz="1800"/>
            </a:lvl3pPr>
            <a:lvl4pPr marL="1028675"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endParaRPr lang="en-US"/>
          </a:p>
        </p:txBody>
      </p:sp>
      <p:sp>
        <p:nvSpPr>
          <p:cNvPr id="4" name="Text Placeholder 3"/>
          <p:cNvSpPr>
            <a:spLocks noGrp="1"/>
          </p:cNvSpPr>
          <p:nvPr>
            <p:ph type="body" sz="half" idx="2"/>
          </p:nvPr>
        </p:nvSpPr>
        <p:spPr>
          <a:xfrm>
            <a:off x="1792289" y="5367346"/>
            <a:ext cx="5486400" cy="804863"/>
          </a:xfrm>
        </p:spPr>
        <p:txBody>
          <a:bodyPr/>
          <a:lstStyle>
            <a:lvl1pPr marL="0" indent="0">
              <a:buNone/>
              <a:defRPr sz="1050"/>
            </a:lvl1pPr>
            <a:lvl2pPr marL="342891" indent="0">
              <a:buNone/>
              <a:defRPr sz="900"/>
            </a:lvl2pPr>
            <a:lvl3pPr marL="685784" indent="0">
              <a:buNone/>
              <a:defRPr sz="750"/>
            </a:lvl3pPr>
            <a:lvl4pPr marL="1028675" indent="0">
              <a:buNone/>
              <a:defRPr sz="677"/>
            </a:lvl4pPr>
            <a:lvl5pPr marL="1371566" indent="0">
              <a:buNone/>
              <a:defRPr sz="677"/>
            </a:lvl5pPr>
            <a:lvl6pPr marL="1714457" indent="0">
              <a:buNone/>
              <a:defRPr sz="677"/>
            </a:lvl6pPr>
            <a:lvl7pPr marL="2057349" indent="0">
              <a:buNone/>
              <a:defRPr sz="677"/>
            </a:lvl7pPr>
            <a:lvl8pPr marL="2400240" indent="0">
              <a:buNone/>
              <a:defRPr sz="677"/>
            </a:lvl8pPr>
            <a:lvl9pPr marL="2743131" indent="0">
              <a:buNone/>
              <a:defRPr sz="677"/>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15388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78876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6945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8"/>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9"/>
            <a:ext cx="2133600" cy="365126"/>
          </a:xfrm>
          <a:prstGeom prst="rect">
            <a:avLst/>
          </a:prstGeom>
        </p:spPr>
        <p:txBody>
          <a:bodyPr vert="horz" lIns="91440" tIns="45720" rIns="91440" bIns="45720" rtlCol="0" anchor="ctr"/>
          <a:lstStyle>
            <a:lvl1pPr algn="l">
              <a:defRPr sz="900">
                <a:solidFill>
                  <a:schemeClr val="tx1">
                    <a:tint val="75000"/>
                  </a:schemeClr>
                </a:solidFill>
              </a:defRPr>
            </a:lvl1pPr>
          </a:lstStyle>
          <a:p>
            <a:fld id="{1D8BD707-D9CF-40AE-B4C6-C98DA3205C09}" type="datetimeFigureOut">
              <a:rPr lang="en-US" smtClean="0"/>
              <a:pPr/>
              <a:t>11/23/2022</a:t>
            </a:fld>
            <a:endParaRPr lang="en-US"/>
          </a:p>
        </p:txBody>
      </p:sp>
      <p:sp>
        <p:nvSpPr>
          <p:cNvPr id="5" name="Footer Placeholder 4"/>
          <p:cNvSpPr>
            <a:spLocks noGrp="1"/>
          </p:cNvSpPr>
          <p:nvPr>
            <p:ph type="ftr" sz="quarter" idx="3"/>
          </p:nvPr>
        </p:nvSpPr>
        <p:spPr>
          <a:xfrm>
            <a:off x="3124200" y="6356359"/>
            <a:ext cx="2895600" cy="365126"/>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9"/>
            <a:ext cx="2133600" cy="365126"/>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734800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85784" rtl="0" eaLnBrk="1" latinLnBrk="0" hangingPunct="1">
        <a:spcBef>
          <a:spcPct val="0"/>
        </a:spcBef>
        <a:buNone/>
        <a:defRPr sz="3300" kern="1200">
          <a:solidFill>
            <a:schemeClr val="tx1"/>
          </a:solidFill>
          <a:latin typeface="+mj-lt"/>
          <a:ea typeface="+mj-ea"/>
          <a:cs typeface="+mj-cs"/>
        </a:defRPr>
      </a:lvl1pPr>
    </p:titleStyle>
    <p:bodyStyle>
      <a:lvl1pPr marL="257169" indent="-257169" algn="l" defTabSz="685784"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198" indent="-214307" algn="l" defTabSz="685784"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29" indent="-171446" algn="l" defTabSz="685784"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20" indent="-171446" algn="l" defTabSz="685784"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11" indent="-171446" algn="l" defTabSz="685784"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04" indent="-171446" algn="l" defTabSz="68578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4"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4" rtl="0" eaLnBrk="1" latinLnBrk="0" hangingPunct="1">
        <a:defRPr sz="1350" kern="1200">
          <a:solidFill>
            <a:schemeClr val="tx1"/>
          </a:solidFill>
          <a:latin typeface="+mn-lt"/>
          <a:ea typeface="+mn-ea"/>
          <a:cs typeface="+mn-cs"/>
        </a:defRPr>
      </a:lvl1pPr>
      <a:lvl2pPr marL="342891" algn="l" defTabSz="685784" rtl="0" eaLnBrk="1" latinLnBrk="0" hangingPunct="1">
        <a:defRPr sz="1350" kern="1200">
          <a:solidFill>
            <a:schemeClr val="tx1"/>
          </a:solidFill>
          <a:latin typeface="+mn-lt"/>
          <a:ea typeface="+mn-ea"/>
          <a:cs typeface="+mn-cs"/>
        </a:defRPr>
      </a:lvl2pPr>
      <a:lvl3pPr marL="685784" algn="l" defTabSz="685784" rtl="0" eaLnBrk="1" latinLnBrk="0" hangingPunct="1">
        <a:defRPr sz="1350" kern="1200">
          <a:solidFill>
            <a:schemeClr val="tx1"/>
          </a:solidFill>
          <a:latin typeface="+mn-lt"/>
          <a:ea typeface="+mn-ea"/>
          <a:cs typeface="+mn-cs"/>
        </a:defRPr>
      </a:lvl3pPr>
      <a:lvl4pPr marL="1028675" algn="l" defTabSz="685784" rtl="0" eaLnBrk="1" latinLnBrk="0" hangingPunct="1">
        <a:defRPr sz="1350" kern="1200">
          <a:solidFill>
            <a:schemeClr val="tx1"/>
          </a:solidFill>
          <a:latin typeface="+mn-lt"/>
          <a:ea typeface="+mn-ea"/>
          <a:cs typeface="+mn-cs"/>
        </a:defRPr>
      </a:lvl4pPr>
      <a:lvl5pPr marL="1371566" algn="l" defTabSz="685784" rtl="0" eaLnBrk="1" latinLnBrk="0" hangingPunct="1">
        <a:defRPr sz="1350" kern="1200">
          <a:solidFill>
            <a:schemeClr val="tx1"/>
          </a:solidFill>
          <a:latin typeface="+mn-lt"/>
          <a:ea typeface="+mn-ea"/>
          <a:cs typeface="+mn-cs"/>
        </a:defRPr>
      </a:lvl5pPr>
      <a:lvl6pPr marL="1714457" algn="l" defTabSz="685784" rtl="0" eaLnBrk="1" latinLnBrk="0" hangingPunct="1">
        <a:defRPr sz="1350" kern="1200">
          <a:solidFill>
            <a:schemeClr val="tx1"/>
          </a:solidFill>
          <a:latin typeface="+mn-lt"/>
          <a:ea typeface="+mn-ea"/>
          <a:cs typeface="+mn-cs"/>
        </a:defRPr>
      </a:lvl6pPr>
      <a:lvl7pPr marL="2057349" algn="l" defTabSz="685784" rtl="0" eaLnBrk="1" latinLnBrk="0" hangingPunct="1">
        <a:defRPr sz="1350" kern="1200">
          <a:solidFill>
            <a:schemeClr val="tx1"/>
          </a:solidFill>
          <a:latin typeface="+mn-lt"/>
          <a:ea typeface="+mn-ea"/>
          <a:cs typeface="+mn-cs"/>
        </a:defRPr>
      </a:lvl7pPr>
      <a:lvl8pPr marL="2400240" algn="l" defTabSz="685784" rtl="0" eaLnBrk="1" latinLnBrk="0" hangingPunct="1">
        <a:defRPr sz="1350" kern="1200">
          <a:solidFill>
            <a:schemeClr val="tx1"/>
          </a:solidFill>
          <a:latin typeface="+mn-lt"/>
          <a:ea typeface="+mn-ea"/>
          <a:cs typeface="+mn-cs"/>
        </a:defRPr>
      </a:lvl8pPr>
      <a:lvl9pPr marL="2743131" algn="l" defTabSz="685784"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hyperlink" Target="https://www.corc.uk.net/corc-members-login/"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260.png"/><Relationship Id="rId3" Type="http://schemas.openxmlformats.org/officeDocument/2006/relationships/image" Target="../media/image27.png"/><Relationship Id="rId7" Type="http://schemas.openxmlformats.org/officeDocument/2006/relationships/customXml" Target="../ink/ink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50.png"/><Relationship Id="rId5" Type="http://schemas.openxmlformats.org/officeDocument/2006/relationships/customXml" Target="../ink/ink1.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60.png"/><Relationship Id="rId3" Type="http://schemas.openxmlformats.org/officeDocument/2006/relationships/hyperlink" Target="http://www.corc.uk.net/about-corc/become-a-" TargetMode="External"/><Relationship Id="rId12"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7.xml"/><Relationship Id="rId11" Type="http://schemas.openxmlformats.org/officeDocument/2006/relationships/image" Target="../media/image31.jpeg"/><Relationship Id="rId10" Type="http://schemas.openxmlformats.org/officeDocument/2006/relationships/image" Target="../media/image30.png"/><Relationship Id="rId4" Type="http://schemas.openxmlformats.org/officeDocument/2006/relationships/customXml" Target="../ink/ink3.xml"/><Relationship Id="rId9"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0.jp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46767"/>
        </a:solidFill>
        <a:effectLst/>
      </p:bgPr>
    </p:bg>
    <p:spTree>
      <p:nvGrpSpPr>
        <p:cNvPr id="1" name=""/>
        <p:cNvGrpSpPr/>
        <p:nvPr/>
      </p:nvGrpSpPr>
      <p:grpSpPr>
        <a:xfrm>
          <a:off x="0" y="0"/>
          <a:ext cx="0" cy="0"/>
          <a:chOff x="0" y="0"/>
          <a:chExt cx="0" cy="0"/>
        </a:xfrm>
      </p:grpSpPr>
      <p:sp>
        <p:nvSpPr>
          <p:cNvPr id="2" name="TextBox 2"/>
          <p:cNvSpPr txBox="1"/>
          <p:nvPr/>
        </p:nvSpPr>
        <p:spPr>
          <a:xfrm>
            <a:off x="7500813" y="5106403"/>
            <a:ext cx="8705860" cy="445770"/>
          </a:xfrm>
          <a:prstGeom prst="rect">
            <a:avLst/>
          </a:prstGeom>
        </p:spPr>
        <p:txBody>
          <a:bodyPr lIns="0" tIns="0" rIns="0" bIns="0" rtlCol="0" anchor="t">
            <a:spAutoFit/>
          </a:bodyPr>
          <a:lstStyle/>
          <a:p>
            <a:pPr>
              <a:lnSpc>
                <a:spcPts val="3540"/>
              </a:lnSpc>
            </a:pPr>
            <a:r>
              <a:rPr lang="en-US" sz="3000" b="1" spc="240" dirty="0">
                <a:solidFill>
                  <a:srgbClr val="FFFFFF"/>
                </a:solidFill>
                <a:latin typeface="+mj-lt"/>
              </a:rPr>
              <a:t>CORC Forum 2022</a:t>
            </a:r>
          </a:p>
        </p:txBody>
      </p:sp>
      <p:sp>
        <p:nvSpPr>
          <p:cNvPr id="3" name="AutoShape 3"/>
          <p:cNvSpPr/>
          <p:nvPr/>
        </p:nvSpPr>
        <p:spPr>
          <a:xfrm>
            <a:off x="0" y="-38100"/>
            <a:ext cx="2021736" cy="10325100"/>
          </a:xfrm>
          <a:prstGeom prst="rect">
            <a:avLst/>
          </a:prstGeom>
          <a:solidFill>
            <a:srgbClr val="FFFFFF"/>
          </a:solidFill>
        </p:spPr>
      </p:sp>
      <p:pic>
        <p:nvPicPr>
          <p:cNvPr id="4" name="Picture 4"/>
          <p:cNvPicPr>
            <a:picLocks noChangeAspect="1"/>
          </p:cNvPicPr>
          <p:nvPr/>
        </p:nvPicPr>
        <p:blipFill rotWithShape="1">
          <a:blip r:embed="rId2"/>
          <a:srcRect l="26910" r="46436"/>
          <a:stretch/>
        </p:blipFill>
        <p:spPr>
          <a:xfrm>
            <a:off x="1981835" y="0"/>
            <a:ext cx="4906522" cy="10287000"/>
          </a:xfrm>
          <a:prstGeom prst="rect">
            <a:avLst/>
          </a:prstGeom>
        </p:spPr>
      </p:pic>
      <p:sp>
        <p:nvSpPr>
          <p:cNvPr id="6" name="TextBox 6"/>
          <p:cNvSpPr txBox="1"/>
          <p:nvPr/>
        </p:nvSpPr>
        <p:spPr>
          <a:xfrm>
            <a:off x="7500813" y="6431921"/>
            <a:ext cx="9407611" cy="1386533"/>
          </a:xfrm>
          <a:prstGeom prst="rect">
            <a:avLst/>
          </a:prstGeom>
        </p:spPr>
        <p:txBody>
          <a:bodyPr lIns="0" tIns="0" rIns="0" bIns="0" rtlCol="0" anchor="t">
            <a:spAutoFit/>
          </a:bodyPr>
          <a:lstStyle/>
          <a:p>
            <a:pPr>
              <a:lnSpc>
                <a:spcPts val="11570"/>
              </a:lnSpc>
            </a:pPr>
            <a:r>
              <a:rPr lang="en-US" sz="8000" b="1" dirty="0">
                <a:solidFill>
                  <a:srgbClr val="FFFFFF"/>
                </a:solidFill>
                <a:latin typeface="+mj-lt"/>
              </a:rPr>
              <a:t>CORC Update</a:t>
            </a:r>
          </a:p>
        </p:txBody>
      </p:sp>
      <p:sp>
        <p:nvSpPr>
          <p:cNvPr id="9" name="TextBox 2">
            <a:extLst>
              <a:ext uri="{FF2B5EF4-FFF2-40B4-BE49-F238E27FC236}">
                <a16:creationId xmlns:a16="http://schemas.microsoft.com/office/drawing/2014/main" id="{84901052-4A40-428C-A1BB-013AE8B65180}"/>
              </a:ext>
            </a:extLst>
          </p:cNvPr>
          <p:cNvSpPr txBox="1"/>
          <p:nvPr/>
        </p:nvSpPr>
        <p:spPr>
          <a:xfrm>
            <a:off x="7582581" y="9050660"/>
            <a:ext cx="8705860" cy="445770"/>
          </a:xfrm>
          <a:prstGeom prst="rect">
            <a:avLst/>
          </a:prstGeom>
        </p:spPr>
        <p:txBody>
          <a:bodyPr lIns="0" tIns="0" rIns="0" bIns="0" rtlCol="0" anchor="t">
            <a:spAutoFit/>
          </a:bodyPr>
          <a:lstStyle/>
          <a:p>
            <a:pPr>
              <a:lnSpc>
                <a:spcPts val="3540"/>
              </a:lnSpc>
            </a:pPr>
            <a:r>
              <a:rPr lang="en-US" sz="3000" b="1" spc="240" dirty="0">
                <a:solidFill>
                  <a:srgbClr val="FFFFFF"/>
                </a:solidFill>
                <a:latin typeface="+mj-lt"/>
              </a:rPr>
              <a:t>Kate Dalzell, Head of CORC </a:t>
            </a:r>
          </a:p>
        </p:txBody>
      </p:sp>
      <p:pic>
        <p:nvPicPr>
          <p:cNvPr id="7" name="Picture 6" descr="Text&#10;&#10;Description automatically generated">
            <a:extLst>
              <a:ext uri="{FF2B5EF4-FFF2-40B4-BE49-F238E27FC236}">
                <a16:creationId xmlns:a16="http://schemas.microsoft.com/office/drawing/2014/main" id="{99B038F5-1156-378F-36DB-A9936B5E40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87400" y="342900"/>
            <a:ext cx="4140038" cy="320702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28600" y="0"/>
            <a:ext cx="8913164" cy="10311063"/>
          </a:xfrm>
          <a:prstGeom prst="rect">
            <a:avLst/>
          </a:prstGeom>
          <a:solidFill>
            <a:srgbClr val="146767"/>
          </a:solidFill>
        </p:spPr>
      </p:sp>
      <p:grpSp>
        <p:nvGrpSpPr>
          <p:cNvPr id="3" name="Group 3"/>
          <p:cNvGrpSpPr/>
          <p:nvPr/>
        </p:nvGrpSpPr>
        <p:grpSpPr>
          <a:xfrm>
            <a:off x="7848600" y="464156"/>
            <a:ext cx="10058400" cy="1528831"/>
            <a:chOff x="-243768" y="-477461"/>
            <a:chExt cx="11629128" cy="2038441"/>
          </a:xfrm>
        </p:grpSpPr>
        <p:sp>
          <p:nvSpPr>
            <p:cNvPr id="4" name="TextBox 4"/>
            <p:cNvSpPr txBox="1"/>
            <p:nvPr/>
          </p:nvSpPr>
          <p:spPr>
            <a:xfrm>
              <a:off x="-243768" y="-477461"/>
              <a:ext cx="11629128" cy="738664"/>
            </a:xfrm>
            <a:prstGeom prst="rect">
              <a:avLst/>
            </a:prstGeom>
          </p:spPr>
          <p:txBody>
            <a:bodyPr lIns="0" tIns="0" rIns="0" bIns="0" rtlCol="0" anchor="t">
              <a:spAutoFit/>
            </a:bodyPr>
            <a:lstStyle/>
            <a:p>
              <a:pPr algn="ctr"/>
              <a:endParaRPr lang="en-US" sz="3600" b="1" spc="-150" dirty="0">
                <a:solidFill>
                  <a:srgbClr val="146767"/>
                </a:solidFill>
                <a:latin typeface="+mj-lt"/>
              </a:endParaRPr>
            </a:p>
          </p:txBody>
        </p:sp>
        <p:sp>
          <p:nvSpPr>
            <p:cNvPr id="5" name="TextBox 5"/>
            <p:cNvSpPr txBox="1"/>
            <p:nvPr/>
          </p:nvSpPr>
          <p:spPr>
            <a:xfrm>
              <a:off x="-243768" y="986464"/>
              <a:ext cx="11629128" cy="574516"/>
            </a:xfrm>
            <a:prstGeom prst="rect">
              <a:avLst/>
            </a:prstGeom>
          </p:spPr>
          <p:txBody>
            <a:bodyPr lIns="0" tIns="0" rIns="0" bIns="0" rtlCol="0" anchor="t">
              <a:spAutoFit/>
            </a:bodyPr>
            <a:lstStyle/>
            <a:p>
              <a:pPr algn="just"/>
              <a:endParaRPr lang="en-GB" sz="2800" spc="28" dirty="0">
                <a:solidFill>
                  <a:srgbClr val="146767"/>
                </a:solidFill>
              </a:endParaRPr>
            </a:p>
          </p:txBody>
        </p:sp>
      </p:grpSp>
      <p:pic>
        <p:nvPicPr>
          <p:cNvPr id="6" name="Picture 5">
            <a:extLst>
              <a:ext uri="{FF2B5EF4-FFF2-40B4-BE49-F238E27FC236}">
                <a16:creationId xmlns:a16="http://schemas.microsoft.com/office/drawing/2014/main" id="{D066F4C7-D8CF-4AD6-965F-166CA1983232}"/>
              </a:ext>
            </a:extLst>
          </p:cNvPr>
          <p:cNvPicPr>
            <a:picLocks noChangeAspect="1"/>
          </p:cNvPicPr>
          <p:nvPr/>
        </p:nvPicPr>
        <p:blipFill rotWithShape="1">
          <a:blip r:embed="rId3"/>
          <a:srcRect r="13851"/>
          <a:stretch/>
        </p:blipFill>
        <p:spPr>
          <a:xfrm>
            <a:off x="405588" y="4838700"/>
            <a:ext cx="8041030" cy="4860646"/>
          </a:xfrm>
          <a:prstGeom prst="rect">
            <a:avLst/>
          </a:prstGeom>
        </p:spPr>
      </p:pic>
      <p:sp>
        <p:nvSpPr>
          <p:cNvPr id="7" name="TextBox 7">
            <a:extLst>
              <a:ext uri="{FF2B5EF4-FFF2-40B4-BE49-F238E27FC236}">
                <a16:creationId xmlns:a16="http://schemas.microsoft.com/office/drawing/2014/main" id="{AB6AB190-4BF7-4CAC-8894-10CA92442120}"/>
              </a:ext>
            </a:extLst>
          </p:cNvPr>
          <p:cNvSpPr txBox="1"/>
          <p:nvPr/>
        </p:nvSpPr>
        <p:spPr>
          <a:xfrm>
            <a:off x="8904792" y="800100"/>
            <a:ext cx="9078408" cy="8626079"/>
          </a:xfrm>
          <a:prstGeom prst="rect">
            <a:avLst/>
          </a:prstGeom>
        </p:spPr>
        <p:txBody>
          <a:bodyPr wrap="square" lIns="0" tIns="0" rIns="0" bIns="0" rtlCol="0" anchor="t">
            <a:spAutoFit/>
          </a:bodyPr>
          <a:lstStyle/>
          <a:p>
            <a:pPr marL="342900" indent="-342900">
              <a:buFont typeface="Arial" panose="020B0604020202020204" pitchFamily="34" charset="0"/>
              <a:buChar char="•"/>
            </a:pPr>
            <a:r>
              <a:rPr lang="en-GB" sz="3600" dirty="0">
                <a:solidFill>
                  <a:srgbClr val="146767"/>
                </a:solidFill>
              </a:rPr>
              <a:t>Based on our merged data-sets</a:t>
            </a:r>
          </a:p>
          <a:p>
            <a:pPr marL="342900" indent="-342900" algn="l">
              <a:buFont typeface="Arial" panose="020B0604020202020204" pitchFamily="34" charset="0"/>
              <a:buChar char="•"/>
            </a:pPr>
            <a:r>
              <a:rPr lang="en-GB" sz="3600" dirty="0">
                <a:solidFill>
                  <a:srgbClr val="146767"/>
                </a:solidFill>
              </a:rPr>
              <a:t>A more flexible tool for members (and others) wanting to compare change in their services to that seen in other services</a:t>
            </a:r>
          </a:p>
          <a:p>
            <a:pPr marL="342900" indent="-342900" algn="l">
              <a:buFont typeface="Arial" panose="020B0604020202020204" pitchFamily="34" charset="0"/>
              <a:buChar char="•"/>
            </a:pPr>
            <a:r>
              <a:rPr lang="en-GB" sz="3600" dirty="0">
                <a:solidFill>
                  <a:srgbClr val="146767"/>
                </a:solidFill>
              </a:rPr>
              <a:t>Allows sensitivity to different rates of improvement seen for different measurement questionnaires</a:t>
            </a:r>
          </a:p>
          <a:p>
            <a:pPr marL="342900" indent="-342900" algn="l">
              <a:buFont typeface="Arial" panose="020B0604020202020204" pitchFamily="34" charset="0"/>
              <a:buChar char="•"/>
            </a:pPr>
            <a:r>
              <a:rPr lang="en-GB" sz="3600" dirty="0" bmk="">
                <a:solidFill>
                  <a:srgbClr val="146767"/>
                </a:solidFill>
              </a:rPr>
              <a:t>Available on the </a:t>
            </a:r>
            <a:r>
              <a:rPr lang="en-GB" sz="3600" dirty="0" bmk="">
                <a:solidFill>
                  <a:srgbClr val="146767"/>
                </a:solidFill>
                <a:hlinkClick r:id="rId4">
                  <a:extLst>
                    <a:ext uri="{A12FA001-AC4F-418D-AE19-62706E023703}">
                      <ahyp:hlinkClr xmlns:ahyp="http://schemas.microsoft.com/office/drawing/2018/hyperlinkcolor" val="tx"/>
                    </a:ext>
                  </a:extLst>
                </a:hlinkClick>
              </a:rPr>
              <a:t>members area</a:t>
            </a:r>
            <a:r>
              <a:rPr lang="en-GB" sz="3600" dirty="0" bmk="">
                <a:solidFill>
                  <a:srgbClr val="146767"/>
                </a:solidFill>
              </a:rPr>
              <a:t> of our website:</a:t>
            </a:r>
          </a:p>
          <a:p>
            <a:pPr algn="l"/>
            <a:endParaRPr lang="en-GB" sz="3200" dirty="0" bmk="">
              <a:solidFill>
                <a:srgbClr val="146767"/>
              </a:solidFill>
            </a:endParaRPr>
          </a:p>
          <a:p>
            <a:pPr lvl="3">
              <a:buFont typeface="Arial" panose="020B0604020202020204" pitchFamily="34" charset="0"/>
              <a:buChar char="•"/>
            </a:pPr>
            <a:r>
              <a:rPr lang="en-GB" sz="2400" dirty="0" bmk="">
                <a:solidFill>
                  <a:srgbClr val="146767"/>
                </a:solidFill>
              </a:rPr>
              <a:t>RCADS subscales            </a:t>
            </a:r>
          </a:p>
          <a:p>
            <a:pPr lvl="3">
              <a:buFont typeface="Arial" panose="020B0604020202020204" pitchFamily="34" charset="0"/>
              <a:buChar char="•"/>
            </a:pPr>
            <a:r>
              <a:rPr lang="en-GB" sz="2400" dirty="0" bmk="">
                <a:solidFill>
                  <a:srgbClr val="146767"/>
                </a:solidFill>
              </a:rPr>
              <a:t>SDQ subscales  </a:t>
            </a:r>
          </a:p>
          <a:p>
            <a:pPr lvl="3">
              <a:buFont typeface="Arial" panose="020B0604020202020204" pitchFamily="34" charset="0"/>
              <a:buChar char="•"/>
            </a:pPr>
            <a:r>
              <a:rPr lang="en-GB" sz="2400" dirty="0" bmk="">
                <a:solidFill>
                  <a:srgbClr val="146767"/>
                </a:solidFill>
              </a:rPr>
              <a:t>SDQ impact supplement</a:t>
            </a:r>
          </a:p>
          <a:p>
            <a:pPr lvl="3">
              <a:buFont typeface="Arial" panose="020B0604020202020204" pitchFamily="34" charset="0"/>
              <a:buChar char="•"/>
            </a:pPr>
            <a:r>
              <a:rPr lang="en-GB" sz="2400" dirty="0" bmk="">
                <a:solidFill>
                  <a:srgbClr val="146767"/>
                </a:solidFill>
              </a:rPr>
              <a:t>Child Outcome Rating Scale (CORS)</a:t>
            </a:r>
          </a:p>
          <a:p>
            <a:pPr lvl="3">
              <a:buFont typeface="Arial" panose="020B0604020202020204" pitchFamily="34" charset="0"/>
              <a:buChar char="•"/>
            </a:pPr>
            <a:r>
              <a:rPr lang="en-GB" sz="2400" dirty="0" bmk="">
                <a:solidFill>
                  <a:srgbClr val="146767"/>
                </a:solidFill>
              </a:rPr>
              <a:t>Outcome Rating Scale (ORS)</a:t>
            </a:r>
          </a:p>
          <a:p>
            <a:pPr lvl="3">
              <a:buFont typeface="Arial" panose="020B0604020202020204" pitchFamily="34" charset="0"/>
              <a:buChar char="•"/>
            </a:pPr>
            <a:r>
              <a:rPr lang="en-GB" sz="2400" dirty="0" bmk="">
                <a:solidFill>
                  <a:srgbClr val="146767"/>
                </a:solidFill>
              </a:rPr>
              <a:t>Clinical Outcomes in Routine Evaluation 10 (CORE-10)</a:t>
            </a:r>
          </a:p>
          <a:p>
            <a:pPr lvl="3">
              <a:buFont typeface="Arial" panose="020B0604020202020204" pitchFamily="34" charset="0"/>
              <a:buChar char="•"/>
            </a:pPr>
            <a:r>
              <a:rPr lang="en-GB" sz="2400" dirty="0" bmk="">
                <a:solidFill>
                  <a:srgbClr val="146767"/>
                </a:solidFill>
              </a:rPr>
              <a:t>Young Person’s CORE (YP-CORE)</a:t>
            </a:r>
          </a:p>
          <a:p>
            <a:pPr lvl="3">
              <a:buFont typeface="Arial" panose="020B0604020202020204" pitchFamily="34" charset="0"/>
              <a:buChar char="•"/>
            </a:pPr>
            <a:r>
              <a:rPr lang="en-GB" sz="2400" dirty="0" bmk="">
                <a:solidFill>
                  <a:srgbClr val="146767"/>
                </a:solidFill>
              </a:rPr>
              <a:t>Generalised Anxiety Disorder 7 (GAD-7)</a:t>
            </a:r>
          </a:p>
          <a:p>
            <a:pPr lvl="3">
              <a:buFont typeface="Arial" panose="020B0604020202020204" pitchFamily="34" charset="0"/>
              <a:buChar char="•"/>
            </a:pPr>
            <a:r>
              <a:rPr lang="en-GB" sz="2400" dirty="0" bmk="">
                <a:solidFill>
                  <a:srgbClr val="146767"/>
                </a:solidFill>
              </a:rPr>
              <a:t>Patient Health Questionnaire 9 (PHQ-9)</a:t>
            </a:r>
          </a:p>
          <a:p>
            <a:pPr marL="342900" indent="-342900">
              <a:lnSpc>
                <a:spcPct val="107000"/>
              </a:lnSpc>
              <a:spcAft>
                <a:spcPts val="800"/>
              </a:spcAft>
              <a:buFont typeface="Arial" panose="020B0604020202020204" pitchFamily="34" charset="0"/>
              <a:buChar char="•"/>
            </a:pPr>
            <a:endParaRPr lang="en-GB" sz="2400" b="1" spc="300" dirty="0">
              <a:solidFill>
                <a:srgbClr val="FFFFFF"/>
              </a:solidFill>
            </a:endParaRPr>
          </a:p>
        </p:txBody>
      </p:sp>
      <p:sp>
        <p:nvSpPr>
          <p:cNvPr id="9" name="TextBox 2">
            <a:extLst>
              <a:ext uri="{FF2B5EF4-FFF2-40B4-BE49-F238E27FC236}">
                <a16:creationId xmlns:a16="http://schemas.microsoft.com/office/drawing/2014/main" id="{1FB1BBA0-2D00-4462-AEE4-DC25BE91D067}"/>
              </a:ext>
            </a:extLst>
          </p:cNvPr>
          <p:cNvSpPr txBox="1"/>
          <p:nvPr/>
        </p:nvSpPr>
        <p:spPr>
          <a:xfrm>
            <a:off x="914400" y="410997"/>
            <a:ext cx="5190956" cy="894540"/>
          </a:xfrm>
          <a:prstGeom prst="rect">
            <a:avLst/>
          </a:prstGeom>
        </p:spPr>
        <p:txBody>
          <a:bodyPr wrap="square" lIns="0" tIns="0" rIns="0" bIns="0" rtlCol="0" anchor="t">
            <a:spAutoFit/>
          </a:bodyPr>
          <a:lstStyle/>
          <a:p>
            <a:pPr>
              <a:lnSpc>
                <a:spcPts val="7370"/>
              </a:lnSpc>
            </a:pPr>
            <a:r>
              <a:rPr lang="en-US" sz="5400" b="1" spc="-150" dirty="0">
                <a:solidFill>
                  <a:srgbClr val="FFFFFF"/>
                </a:solidFill>
                <a:latin typeface="+mj-lt"/>
              </a:rPr>
              <a:t>CORC Comparators</a:t>
            </a:r>
            <a:endParaRPr lang="en-US" sz="8800" b="1" spc="-150" dirty="0">
              <a:solidFill>
                <a:srgbClr val="FFFFFF"/>
              </a:solidFill>
              <a:latin typeface="+mj-lt"/>
            </a:endParaRPr>
          </a:p>
        </p:txBody>
      </p:sp>
    </p:spTree>
    <p:extLst>
      <p:ext uri="{BB962C8B-B14F-4D97-AF65-F5344CB8AC3E}">
        <p14:creationId xmlns:p14="http://schemas.microsoft.com/office/powerpoint/2010/main" val="3608380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46767"/>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1C78EE6-98C1-4344-B3E1-AD40E9054174}"/>
              </a:ext>
            </a:extLst>
          </p:cNvPr>
          <p:cNvSpPr txBox="1"/>
          <p:nvPr/>
        </p:nvSpPr>
        <p:spPr>
          <a:xfrm>
            <a:off x="9906000" y="800100"/>
            <a:ext cx="7924800" cy="1661993"/>
          </a:xfrm>
          <a:prstGeom prst="rect">
            <a:avLst/>
          </a:prstGeom>
        </p:spPr>
        <p:txBody>
          <a:bodyPr wrap="square" lIns="0" tIns="0" rIns="0" bIns="0" rtlCol="0" anchor="t">
            <a:spAutoFit/>
          </a:bodyPr>
          <a:lstStyle/>
          <a:p>
            <a:r>
              <a:rPr lang="en-US" sz="3600" spc="-150" dirty="0">
                <a:solidFill>
                  <a:srgbClr val="FFFFFF"/>
                </a:solidFill>
                <a:latin typeface="+mj-lt"/>
              </a:rPr>
              <a:t>Each comparator shows what proportion of children  using that measurement questionnaire experienced change.</a:t>
            </a:r>
          </a:p>
        </p:txBody>
      </p:sp>
      <p:sp>
        <p:nvSpPr>
          <p:cNvPr id="12" name="TextBox 11">
            <a:extLst>
              <a:ext uri="{FF2B5EF4-FFF2-40B4-BE49-F238E27FC236}">
                <a16:creationId xmlns:a16="http://schemas.microsoft.com/office/drawing/2014/main" id="{EEAEC3B2-4C5E-2A03-9718-E0BD835EAD3C}"/>
              </a:ext>
            </a:extLst>
          </p:cNvPr>
          <p:cNvSpPr txBox="1"/>
          <p:nvPr/>
        </p:nvSpPr>
        <p:spPr>
          <a:xfrm>
            <a:off x="762001" y="7378113"/>
            <a:ext cx="7696200" cy="1107996"/>
          </a:xfrm>
          <a:prstGeom prst="rect">
            <a:avLst/>
          </a:prstGeom>
        </p:spPr>
        <p:txBody>
          <a:bodyPr wrap="square" lIns="0" tIns="0" rIns="0" bIns="0" rtlCol="0" anchor="t">
            <a:spAutoFit/>
          </a:bodyPr>
          <a:lstStyle/>
          <a:p>
            <a:r>
              <a:rPr lang="en-US" sz="3600" spc="-150" dirty="0">
                <a:solidFill>
                  <a:srgbClr val="FFFFFF"/>
                </a:solidFill>
                <a:latin typeface="+mj-lt"/>
              </a:rPr>
              <a:t>You can compare this with what you are seeing in your own service.</a:t>
            </a:r>
          </a:p>
        </p:txBody>
      </p:sp>
      <p:pic>
        <p:nvPicPr>
          <p:cNvPr id="6" name="Picture 5">
            <a:extLst>
              <a:ext uri="{FF2B5EF4-FFF2-40B4-BE49-F238E27FC236}">
                <a16:creationId xmlns:a16="http://schemas.microsoft.com/office/drawing/2014/main" id="{EAD7A7B9-0163-D22C-569D-656861E96793}"/>
              </a:ext>
            </a:extLst>
          </p:cNvPr>
          <p:cNvPicPr>
            <a:picLocks noChangeAspect="1"/>
          </p:cNvPicPr>
          <p:nvPr/>
        </p:nvPicPr>
        <p:blipFill rotWithShape="1">
          <a:blip r:embed="rId3"/>
          <a:srcRect l="1055" t="1492" r="1476" b="2409"/>
          <a:stretch/>
        </p:blipFill>
        <p:spPr>
          <a:xfrm>
            <a:off x="9041276" y="3924300"/>
            <a:ext cx="9246724" cy="6324600"/>
          </a:xfrm>
          <a:prstGeom prst="rect">
            <a:avLst/>
          </a:prstGeom>
          <a:ln>
            <a:solidFill>
              <a:schemeClr val="bg2"/>
            </a:solidFill>
          </a:ln>
        </p:spPr>
      </p:pic>
      <p:pic>
        <p:nvPicPr>
          <p:cNvPr id="3" name="Picture 2">
            <a:extLst>
              <a:ext uri="{FF2B5EF4-FFF2-40B4-BE49-F238E27FC236}">
                <a16:creationId xmlns:a16="http://schemas.microsoft.com/office/drawing/2014/main" id="{555D77D0-BCB1-14BD-9467-1F6B3C08B71A}"/>
              </a:ext>
            </a:extLst>
          </p:cNvPr>
          <p:cNvPicPr>
            <a:picLocks noChangeAspect="1"/>
          </p:cNvPicPr>
          <p:nvPr/>
        </p:nvPicPr>
        <p:blipFill rotWithShape="1">
          <a:blip r:embed="rId4"/>
          <a:srcRect l="760" r="2513" b="1165"/>
          <a:stretch/>
        </p:blipFill>
        <p:spPr>
          <a:xfrm>
            <a:off x="0" y="-190500"/>
            <a:ext cx="8991600" cy="6590206"/>
          </a:xfrm>
          <a:prstGeom prst="rect">
            <a:avLst/>
          </a:prstGeom>
          <a:noFill/>
          <a:ln>
            <a:solidFill>
              <a:schemeClr val="bg2"/>
            </a:solidFill>
          </a:ln>
        </p:spPr>
      </p:pic>
    </p:spTree>
    <p:extLst>
      <p:ext uri="{BB962C8B-B14F-4D97-AF65-F5344CB8AC3E}">
        <p14:creationId xmlns:p14="http://schemas.microsoft.com/office/powerpoint/2010/main" val="1080222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04799" y="-266700"/>
            <a:ext cx="8991600" cy="10553700"/>
          </a:xfrm>
          <a:prstGeom prst="rect">
            <a:avLst/>
          </a:prstGeom>
          <a:solidFill>
            <a:srgbClr val="146767"/>
          </a:solidFill>
        </p:spPr>
      </p:sp>
      <p:grpSp>
        <p:nvGrpSpPr>
          <p:cNvPr id="3" name="Group 3"/>
          <p:cNvGrpSpPr/>
          <p:nvPr/>
        </p:nvGrpSpPr>
        <p:grpSpPr>
          <a:xfrm>
            <a:off x="7848600" y="464156"/>
            <a:ext cx="10058400" cy="1528831"/>
            <a:chOff x="-243768" y="-477461"/>
            <a:chExt cx="11629128" cy="2038441"/>
          </a:xfrm>
        </p:grpSpPr>
        <p:sp>
          <p:nvSpPr>
            <p:cNvPr id="4" name="TextBox 4"/>
            <p:cNvSpPr txBox="1"/>
            <p:nvPr/>
          </p:nvSpPr>
          <p:spPr>
            <a:xfrm>
              <a:off x="-243768" y="-477461"/>
              <a:ext cx="11629128" cy="738664"/>
            </a:xfrm>
            <a:prstGeom prst="rect">
              <a:avLst/>
            </a:prstGeom>
          </p:spPr>
          <p:txBody>
            <a:bodyPr lIns="0" tIns="0" rIns="0" bIns="0" rtlCol="0" anchor="t">
              <a:spAutoFit/>
            </a:bodyPr>
            <a:lstStyle/>
            <a:p>
              <a:pPr algn="ctr"/>
              <a:r>
                <a:rPr lang="en-US" sz="3600" b="1" spc="-150" dirty="0">
                  <a:solidFill>
                    <a:srgbClr val="146767"/>
                  </a:solidFill>
                  <a:latin typeface="+mj-lt"/>
                </a:rPr>
                <a:t>Staff survey resource</a:t>
              </a:r>
            </a:p>
          </p:txBody>
        </p:sp>
        <p:sp>
          <p:nvSpPr>
            <p:cNvPr id="5" name="TextBox 5"/>
            <p:cNvSpPr txBox="1"/>
            <p:nvPr/>
          </p:nvSpPr>
          <p:spPr>
            <a:xfrm>
              <a:off x="1253923" y="986464"/>
              <a:ext cx="10131437" cy="574516"/>
            </a:xfrm>
            <a:prstGeom prst="rect">
              <a:avLst/>
            </a:prstGeom>
          </p:spPr>
          <p:txBody>
            <a:bodyPr wrap="square" lIns="0" tIns="0" rIns="0" bIns="0" rtlCol="0" anchor="t">
              <a:spAutoFit/>
            </a:bodyPr>
            <a:lstStyle/>
            <a:p>
              <a:pPr marL="457200" indent="-457200" algn="just">
                <a:buFont typeface="Arial" panose="020B0604020202020204" pitchFamily="34" charset="0"/>
                <a:buChar char="•"/>
              </a:pPr>
              <a:endParaRPr lang="en-GB" sz="2800" spc="28" dirty="0">
                <a:solidFill>
                  <a:srgbClr val="146767"/>
                </a:solidFill>
              </a:endParaRPr>
            </a:p>
          </p:txBody>
        </p:sp>
      </p:grpSp>
      <p:sp>
        <p:nvSpPr>
          <p:cNvPr id="7" name="TextBox 7">
            <a:extLst>
              <a:ext uri="{FF2B5EF4-FFF2-40B4-BE49-F238E27FC236}">
                <a16:creationId xmlns:a16="http://schemas.microsoft.com/office/drawing/2014/main" id="{AB6AB190-4BF7-4CAC-8894-10CA92442120}"/>
              </a:ext>
            </a:extLst>
          </p:cNvPr>
          <p:cNvSpPr txBox="1"/>
          <p:nvPr/>
        </p:nvSpPr>
        <p:spPr>
          <a:xfrm>
            <a:off x="9601200" y="1257300"/>
            <a:ext cx="8305800" cy="875432"/>
          </a:xfrm>
          <a:prstGeom prst="rect">
            <a:avLst/>
          </a:prstGeom>
        </p:spPr>
        <p:txBody>
          <a:bodyPr wrap="square" lIns="0" tIns="0" rIns="0" bIns="0" rtlCol="0" anchor="t">
            <a:spAutoFit/>
          </a:bodyPr>
          <a:lstStyle/>
          <a:p>
            <a:pPr marL="342900" indent="-342900">
              <a:lnSpc>
                <a:spcPct val="107000"/>
              </a:lnSpc>
              <a:spcAft>
                <a:spcPts val="800"/>
              </a:spcAft>
              <a:buFont typeface="Arial" panose="020B0604020202020204" pitchFamily="34" charset="0"/>
              <a:buChar char="•"/>
            </a:pPr>
            <a:endParaRPr lang="en-GB" sz="2400" b="1" spc="300" dirty="0">
              <a:solidFill>
                <a:srgbClr val="FFFFFF"/>
              </a:solidFill>
            </a:endParaRPr>
          </a:p>
          <a:p>
            <a:pPr>
              <a:lnSpc>
                <a:spcPct val="107000"/>
              </a:lnSpc>
              <a:spcAft>
                <a:spcPts val="800"/>
              </a:spcAft>
            </a:pPr>
            <a:endParaRPr lang="en-GB" sz="2400" b="1" spc="300" dirty="0">
              <a:solidFill>
                <a:srgbClr val="FFFFFF"/>
              </a:solidFill>
            </a:endParaRPr>
          </a:p>
        </p:txBody>
      </p:sp>
      <p:sp>
        <p:nvSpPr>
          <p:cNvPr id="9" name="TextBox 2">
            <a:extLst>
              <a:ext uri="{FF2B5EF4-FFF2-40B4-BE49-F238E27FC236}">
                <a16:creationId xmlns:a16="http://schemas.microsoft.com/office/drawing/2014/main" id="{1FB1BBA0-2D00-4462-AEE4-DC25BE91D067}"/>
              </a:ext>
            </a:extLst>
          </p:cNvPr>
          <p:cNvSpPr txBox="1"/>
          <p:nvPr/>
        </p:nvSpPr>
        <p:spPr>
          <a:xfrm>
            <a:off x="685800" y="204123"/>
            <a:ext cx="6705600" cy="1843518"/>
          </a:xfrm>
          <a:prstGeom prst="rect">
            <a:avLst/>
          </a:prstGeom>
        </p:spPr>
        <p:txBody>
          <a:bodyPr wrap="square" lIns="0" tIns="0" rIns="0" bIns="0" rtlCol="0" anchor="t">
            <a:spAutoFit/>
          </a:bodyPr>
          <a:lstStyle/>
          <a:p>
            <a:pPr algn="ctr">
              <a:lnSpc>
                <a:spcPts val="7370"/>
              </a:lnSpc>
            </a:pPr>
            <a:r>
              <a:rPr lang="en-US" sz="4800" b="1" spc="-150" dirty="0">
                <a:solidFill>
                  <a:srgbClr val="FFFFFF"/>
                </a:solidFill>
                <a:latin typeface="+mj-lt"/>
              </a:rPr>
              <a:t>Wellbeing Measurement for Schools: Early Years</a:t>
            </a:r>
            <a:endParaRPr lang="en-US" sz="8000" b="1" spc="-150" dirty="0">
              <a:solidFill>
                <a:srgbClr val="FFFFFF"/>
              </a:solidFill>
              <a:latin typeface="+mj-lt"/>
            </a:endParaRPr>
          </a:p>
        </p:txBody>
      </p:sp>
      <p:pic>
        <p:nvPicPr>
          <p:cNvPr id="10" name="Picture 9">
            <a:extLst>
              <a:ext uri="{FF2B5EF4-FFF2-40B4-BE49-F238E27FC236}">
                <a16:creationId xmlns:a16="http://schemas.microsoft.com/office/drawing/2014/main" id="{FEB602D3-5A2B-231E-FFD8-FCA3DF5FCD15}"/>
              </a:ext>
            </a:extLst>
          </p:cNvPr>
          <p:cNvPicPr>
            <a:picLocks noChangeAspect="1"/>
          </p:cNvPicPr>
          <p:nvPr/>
        </p:nvPicPr>
        <p:blipFill>
          <a:blip r:embed="rId3"/>
          <a:stretch>
            <a:fillRect/>
          </a:stretch>
        </p:blipFill>
        <p:spPr>
          <a:xfrm rot="21149301">
            <a:off x="3431814" y="2254560"/>
            <a:ext cx="2817044" cy="3987638"/>
          </a:xfrm>
          <a:prstGeom prst="rect">
            <a:avLst/>
          </a:prstGeom>
        </p:spPr>
      </p:pic>
      <p:sp>
        <p:nvSpPr>
          <p:cNvPr id="11" name="TextBox 7">
            <a:extLst>
              <a:ext uri="{FF2B5EF4-FFF2-40B4-BE49-F238E27FC236}">
                <a16:creationId xmlns:a16="http://schemas.microsoft.com/office/drawing/2014/main" id="{5951BD01-76B5-A1A6-37EC-2D25B1D37D2B}"/>
              </a:ext>
            </a:extLst>
          </p:cNvPr>
          <p:cNvSpPr txBox="1"/>
          <p:nvPr/>
        </p:nvSpPr>
        <p:spPr>
          <a:xfrm>
            <a:off x="9144000" y="1299532"/>
            <a:ext cx="8763000" cy="8318303"/>
          </a:xfrm>
          <a:prstGeom prst="rect">
            <a:avLst/>
          </a:prstGeom>
        </p:spPr>
        <p:txBody>
          <a:bodyPr wrap="square" lIns="0" tIns="0" rIns="0" bIns="0" rtlCol="0" anchor="t">
            <a:spAutoFit/>
          </a:bodyPr>
          <a:lstStyle/>
          <a:p>
            <a:pPr marL="342900" indent="-342900">
              <a:buFont typeface="Arial" panose="020B0604020202020204" pitchFamily="34" charset="0"/>
              <a:buChar char="•"/>
            </a:pPr>
            <a:r>
              <a:rPr lang="en-GB" sz="3600" dirty="0">
                <a:solidFill>
                  <a:srgbClr val="146767"/>
                </a:solidFill>
              </a:rPr>
              <a:t>The survey draws on </a:t>
            </a:r>
          </a:p>
          <a:p>
            <a:pPr marL="800100" lvl="1" indent="-342900">
              <a:buFont typeface="Arial" panose="020B0604020202020204" pitchFamily="34" charset="0"/>
              <a:buChar char="•"/>
            </a:pPr>
            <a:r>
              <a:rPr lang="en-GB" sz="3600" dirty="0">
                <a:solidFill>
                  <a:srgbClr val="146767"/>
                </a:solidFill>
              </a:rPr>
              <a:t>validated measurement tools; </a:t>
            </a:r>
          </a:p>
          <a:p>
            <a:pPr marL="800100" lvl="1" indent="-342900">
              <a:buFont typeface="Arial" panose="020B0604020202020204" pitchFamily="34" charset="0"/>
              <a:buChar char="•"/>
            </a:pPr>
            <a:r>
              <a:rPr lang="en-GB" sz="3600" dirty="0">
                <a:solidFill>
                  <a:srgbClr val="146767"/>
                </a:solidFill>
              </a:rPr>
              <a:t>exploratory work carried out by the </a:t>
            </a:r>
            <a:r>
              <a:rPr lang="en-GB" sz="3600" dirty="0" err="1">
                <a:solidFill>
                  <a:srgbClr val="146767"/>
                </a:solidFill>
              </a:rPr>
              <a:t>AfC</a:t>
            </a:r>
            <a:r>
              <a:rPr lang="en-GB" sz="3600" dirty="0">
                <a:solidFill>
                  <a:srgbClr val="146767"/>
                </a:solidFill>
              </a:rPr>
              <a:t> Early Years team (a survey and more in-depth work in five areas)</a:t>
            </a:r>
          </a:p>
          <a:p>
            <a:pPr marL="342900" indent="-342900">
              <a:buFont typeface="Arial" panose="020B0604020202020204" pitchFamily="34" charset="0"/>
              <a:buChar char="•"/>
            </a:pPr>
            <a:r>
              <a:rPr lang="en-GB" sz="3600" dirty="0">
                <a:solidFill>
                  <a:srgbClr val="146767"/>
                </a:solidFill>
              </a:rPr>
              <a:t>Piloted and refined in summer 2022</a:t>
            </a:r>
          </a:p>
          <a:p>
            <a:pPr marL="342900" indent="-342900">
              <a:buFont typeface="Arial" panose="020B0604020202020204" pitchFamily="34" charset="0"/>
              <a:buChar char="•"/>
            </a:pPr>
            <a:r>
              <a:rPr lang="en-GB" sz="3600" dirty="0">
                <a:solidFill>
                  <a:srgbClr val="146767"/>
                </a:solidFill>
              </a:rPr>
              <a:t>Resource covers tips on how to use the survey, and how to interpret and use results</a:t>
            </a:r>
          </a:p>
          <a:p>
            <a:pPr marL="342900" indent="-342900">
              <a:buFont typeface="Arial" panose="020B0604020202020204" pitchFamily="34" charset="0"/>
              <a:buChar char="•"/>
            </a:pPr>
            <a:endParaRPr lang="en-GB" sz="3600" dirty="0" bmk="">
              <a:solidFill>
                <a:srgbClr val="146767"/>
              </a:solidFill>
            </a:endParaRPr>
          </a:p>
          <a:p>
            <a:pPr lvl="3" indent="-342900">
              <a:buFont typeface="Arial" panose="020B0604020202020204" pitchFamily="34" charset="0"/>
              <a:buChar char="•"/>
            </a:pPr>
            <a:r>
              <a:rPr lang="en-GB" sz="2400" dirty="0" bmk="">
                <a:solidFill>
                  <a:srgbClr val="146767"/>
                </a:solidFill>
              </a:rPr>
              <a:t>How staff are feeling</a:t>
            </a:r>
          </a:p>
          <a:p>
            <a:pPr lvl="3" indent="-342900">
              <a:buFont typeface="Arial" panose="020B0604020202020204" pitchFamily="34" charset="0"/>
              <a:buChar char="•"/>
            </a:pPr>
            <a:r>
              <a:rPr lang="en-GB" sz="2400" dirty="0" bmk="">
                <a:solidFill>
                  <a:srgbClr val="146767"/>
                </a:solidFill>
              </a:rPr>
              <a:t>what is driving good and poor mental health, including how staff feel about work practices, culture, engagement and management</a:t>
            </a:r>
          </a:p>
          <a:p>
            <a:pPr lvl="3" indent="-342900">
              <a:buFont typeface="Arial" panose="020B0604020202020204" pitchFamily="34" charset="0"/>
              <a:buChar char="•"/>
            </a:pPr>
            <a:r>
              <a:rPr lang="en-GB" sz="2400" dirty="0" bmk="">
                <a:solidFill>
                  <a:srgbClr val="146767"/>
                </a:solidFill>
              </a:rPr>
              <a:t>How supported staff feel</a:t>
            </a:r>
          </a:p>
          <a:p>
            <a:pPr lvl="3" indent="-342900">
              <a:buFont typeface="Arial" panose="020B0604020202020204" pitchFamily="34" charset="0"/>
              <a:buChar char="•"/>
            </a:pPr>
            <a:r>
              <a:rPr lang="en-GB" sz="2400" dirty="0" err="1" bmk="">
                <a:solidFill>
                  <a:srgbClr val="146767"/>
                </a:solidFill>
              </a:rPr>
              <a:t>Wstaff</a:t>
            </a:r>
            <a:r>
              <a:rPr lang="en-GB" sz="2400" dirty="0" bmk="">
                <a:solidFill>
                  <a:srgbClr val="146767"/>
                </a:solidFill>
              </a:rPr>
              <a:t> feel equipped to support young children in their settings with their mental health</a:t>
            </a:r>
          </a:p>
          <a:p>
            <a:pPr marL="342900" indent="-342900">
              <a:buFont typeface="Arial" panose="020B0604020202020204" pitchFamily="34" charset="0"/>
              <a:buChar char="•"/>
            </a:pPr>
            <a:endParaRPr lang="en-GB" sz="2400" dirty="0" bmk="">
              <a:solidFill>
                <a:srgbClr val="146767"/>
              </a:solidFill>
            </a:endParaRPr>
          </a:p>
          <a:p>
            <a:pPr marL="342900" indent="-342900">
              <a:lnSpc>
                <a:spcPct val="107000"/>
              </a:lnSpc>
              <a:spcAft>
                <a:spcPts val="800"/>
              </a:spcAft>
              <a:buFont typeface="Arial" panose="020B0604020202020204" pitchFamily="34" charset="0"/>
              <a:buChar char="•"/>
            </a:pPr>
            <a:endParaRPr lang="en-GB" sz="2400" b="1" spc="300" dirty="0">
              <a:solidFill>
                <a:srgbClr val="FFFFFF"/>
              </a:solidFill>
            </a:endParaRPr>
          </a:p>
        </p:txBody>
      </p:sp>
      <p:pic>
        <p:nvPicPr>
          <p:cNvPr id="13" name="Picture 12">
            <a:extLst>
              <a:ext uri="{FF2B5EF4-FFF2-40B4-BE49-F238E27FC236}">
                <a16:creationId xmlns:a16="http://schemas.microsoft.com/office/drawing/2014/main" id="{5F215419-DFF8-B05D-1B91-FAF3350FDFC5}"/>
              </a:ext>
            </a:extLst>
          </p:cNvPr>
          <p:cNvPicPr>
            <a:picLocks noChangeAspect="1"/>
          </p:cNvPicPr>
          <p:nvPr/>
        </p:nvPicPr>
        <p:blipFill>
          <a:blip r:embed="rId4"/>
          <a:stretch>
            <a:fillRect/>
          </a:stretch>
        </p:blipFill>
        <p:spPr>
          <a:xfrm rot="20453651">
            <a:off x="564020" y="2861171"/>
            <a:ext cx="2895600" cy="4110318"/>
          </a:xfrm>
          <a:prstGeom prst="rect">
            <a:avLst/>
          </a:prstGeom>
        </p:spPr>
      </p:pic>
      <p:pic>
        <p:nvPicPr>
          <p:cNvPr id="8" name="Picture 7">
            <a:extLst>
              <a:ext uri="{FF2B5EF4-FFF2-40B4-BE49-F238E27FC236}">
                <a16:creationId xmlns:a16="http://schemas.microsoft.com/office/drawing/2014/main" id="{22A21EB0-B7AF-7E06-AF6E-730069DD0489}"/>
              </a:ext>
            </a:extLst>
          </p:cNvPr>
          <p:cNvPicPr>
            <a:picLocks noChangeAspect="1"/>
          </p:cNvPicPr>
          <p:nvPr/>
        </p:nvPicPr>
        <p:blipFill>
          <a:blip r:embed="rId5"/>
          <a:stretch>
            <a:fillRect/>
          </a:stretch>
        </p:blipFill>
        <p:spPr>
          <a:xfrm>
            <a:off x="1828800" y="5514195"/>
            <a:ext cx="6705600" cy="4675812"/>
          </a:xfrm>
          <a:prstGeom prst="rect">
            <a:avLst/>
          </a:prstGeom>
        </p:spPr>
      </p:pic>
    </p:spTree>
    <p:extLst>
      <p:ext uri="{BB962C8B-B14F-4D97-AF65-F5344CB8AC3E}">
        <p14:creationId xmlns:p14="http://schemas.microsoft.com/office/powerpoint/2010/main" val="6159601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46767"/>
        </a:solidFill>
        <a:effectLst/>
      </p:bgPr>
    </p:bg>
    <p:spTree>
      <p:nvGrpSpPr>
        <p:cNvPr id="1" name=""/>
        <p:cNvGrpSpPr/>
        <p:nvPr/>
      </p:nvGrpSpPr>
      <p:grpSpPr>
        <a:xfrm>
          <a:off x="0" y="0"/>
          <a:ext cx="0" cy="0"/>
          <a:chOff x="0" y="0"/>
          <a:chExt cx="0" cy="0"/>
        </a:xfrm>
      </p:grpSpPr>
      <p:sp>
        <p:nvSpPr>
          <p:cNvPr id="3" name="TextBox 3"/>
          <p:cNvSpPr txBox="1"/>
          <p:nvPr/>
        </p:nvSpPr>
        <p:spPr>
          <a:xfrm rot="-5400000">
            <a:off x="-2999678" y="4404836"/>
            <a:ext cx="9451127" cy="147732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150" normalizeH="0" baseline="0" noProof="0">
                <a:ln>
                  <a:noFill/>
                </a:ln>
                <a:solidFill>
                  <a:srgbClr val="146767"/>
                </a:solidFill>
                <a:effectLst/>
                <a:uLnTx/>
                <a:uFillTx/>
                <a:latin typeface="Calibri"/>
                <a:ea typeface="+mn-ea"/>
                <a:cs typeface="+mn-cs"/>
              </a:rPr>
              <a:t>Title</a:t>
            </a:r>
            <a:endParaRPr kumimoji="0" lang="en-US" sz="9600" b="1" i="0" u="none" strike="noStrike" kern="1200" cap="none" spc="-150" normalizeH="0" baseline="0" noProof="0" dirty="0">
              <a:ln>
                <a:noFill/>
              </a:ln>
              <a:solidFill>
                <a:srgbClr val="146767"/>
              </a:solidFill>
              <a:effectLst/>
              <a:uLnTx/>
              <a:uFillTx/>
              <a:latin typeface="Calibri"/>
              <a:ea typeface="+mn-ea"/>
              <a:cs typeface="+mn-cs"/>
            </a:endParaRPr>
          </a:p>
        </p:txBody>
      </p:sp>
      <p:sp>
        <p:nvSpPr>
          <p:cNvPr id="15" name="TextBox 2">
            <a:extLst>
              <a:ext uri="{FF2B5EF4-FFF2-40B4-BE49-F238E27FC236}">
                <a16:creationId xmlns:a16="http://schemas.microsoft.com/office/drawing/2014/main" id="{F641EAB1-9E72-367B-0011-2110A94922EB}"/>
              </a:ext>
            </a:extLst>
          </p:cNvPr>
          <p:cNvSpPr txBox="1"/>
          <p:nvPr/>
        </p:nvSpPr>
        <p:spPr>
          <a:xfrm>
            <a:off x="2133600" y="2324100"/>
            <a:ext cx="14977978" cy="894540"/>
          </a:xfrm>
          <a:prstGeom prst="rect">
            <a:avLst/>
          </a:prstGeom>
        </p:spPr>
        <p:txBody>
          <a:bodyPr wrap="square" lIns="0" tIns="0" rIns="0" bIns="0" rtlCol="0" anchor="t">
            <a:spAutoFit/>
          </a:bodyPr>
          <a:lstStyle/>
          <a:p>
            <a:pPr marR="0" lvl="0" algn="l" defTabSz="914400" rtl="0" eaLnBrk="1" fontAlgn="auto" latinLnBrk="0" hangingPunct="1">
              <a:lnSpc>
                <a:spcPts val="7370"/>
              </a:lnSpc>
              <a:spcBef>
                <a:spcPts val="0"/>
              </a:spcBef>
              <a:spcAft>
                <a:spcPts val="0"/>
              </a:spcAft>
              <a:buClrTx/>
              <a:buSzTx/>
              <a:tabLst/>
              <a:defRPr/>
            </a:pPr>
            <a:r>
              <a:rPr kumimoji="0" lang="en-US" sz="5400" b="1" i="0" u="none" strike="noStrike" kern="1200" cap="none" spc="-150" normalizeH="0" baseline="0" noProof="0" dirty="0">
                <a:ln>
                  <a:noFill/>
                </a:ln>
                <a:solidFill>
                  <a:srgbClr val="FFFFFF"/>
                </a:solidFill>
                <a:effectLst/>
                <a:uLnTx/>
                <a:uFillTx/>
                <a:latin typeface="Calibri"/>
                <a:ea typeface="+mn-ea"/>
                <a:cs typeface="+mn-cs"/>
              </a:rPr>
              <a:t>3. New learning</a:t>
            </a:r>
          </a:p>
        </p:txBody>
      </p:sp>
    </p:spTree>
    <p:extLst>
      <p:ext uri="{BB962C8B-B14F-4D97-AF65-F5344CB8AC3E}">
        <p14:creationId xmlns:p14="http://schemas.microsoft.com/office/powerpoint/2010/main" val="3593158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04800" y="0"/>
            <a:ext cx="9293976" cy="10287000"/>
          </a:xfrm>
          <a:prstGeom prst="rect">
            <a:avLst/>
          </a:prstGeom>
          <a:solidFill>
            <a:srgbClr val="146767"/>
          </a:solidFill>
        </p:spPr>
      </p:sp>
      <p:grpSp>
        <p:nvGrpSpPr>
          <p:cNvPr id="3" name="Group 3"/>
          <p:cNvGrpSpPr/>
          <p:nvPr/>
        </p:nvGrpSpPr>
        <p:grpSpPr>
          <a:xfrm>
            <a:off x="-304800" y="943550"/>
            <a:ext cx="10058400" cy="1528831"/>
            <a:chOff x="-243768" y="-477461"/>
            <a:chExt cx="11629128" cy="2038441"/>
          </a:xfrm>
        </p:grpSpPr>
        <p:sp>
          <p:nvSpPr>
            <p:cNvPr id="4" name="TextBox 4"/>
            <p:cNvSpPr txBox="1"/>
            <p:nvPr/>
          </p:nvSpPr>
          <p:spPr>
            <a:xfrm>
              <a:off x="-243768" y="-477461"/>
              <a:ext cx="11629128" cy="738664"/>
            </a:xfrm>
            <a:prstGeom prst="rect">
              <a:avLst/>
            </a:prstGeom>
          </p:spPr>
          <p:txBody>
            <a:bodyPr lIns="0" tIns="0" rIns="0" bIns="0" rtlCol="0" anchor="t">
              <a:spAutoFit/>
            </a:bodyPr>
            <a:lstStyle/>
            <a:p>
              <a:pPr algn="ctr"/>
              <a:endParaRPr lang="en-US" sz="3600" b="1" spc="-150" dirty="0">
                <a:solidFill>
                  <a:srgbClr val="146767"/>
                </a:solidFill>
                <a:latin typeface="+mj-lt"/>
              </a:endParaRPr>
            </a:p>
          </p:txBody>
        </p:sp>
        <p:sp>
          <p:nvSpPr>
            <p:cNvPr id="5" name="TextBox 5"/>
            <p:cNvSpPr txBox="1"/>
            <p:nvPr/>
          </p:nvSpPr>
          <p:spPr>
            <a:xfrm>
              <a:off x="-243768" y="986464"/>
              <a:ext cx="11629128" cy="574516"/>
            </a:xfrm>
            <a:prstGeom prst="rect">
              <a:avLst/>
            </a:prstGeom>
          </p:spPr>
          <p:txBody>
            <a:bodyPr lIns="0" tIns="0" rIns="0" bIns="0" rtlCol="0" anchor="t">
              <a:spAutoFit/>
            </a:bodyPr>
            <a:lstStyle/>
            <a:p>
              <a:pPr algn="just"/>
              <a:endParaRPr lang="en-GB" sz="2800" spc="28" dirty="0">
                <a:solidFill>
                  <a:srgbClr val="146767"/>
                </a:solidFill>
              </a:endParaRPr>
            </a:p>
          </p:txBody>
        </p:sp>
      </p:grpSp>
      <p:sp>
        <p:nvSpPr>
          <p:cNvPr id="7" name="TextBox 7">
            <a:extLst>
              <a:ext uri="{FF2B5EF4-FFF2-40B4-BE49-F238E27FC236}">
                <a16:creationId xmlns:a16="http://schemas.microsoft.com/office/drawing/2014/main" id="{AB6AB190-4BF7-4CAC-8894-10CA92442120}"/>
              </a:ext>
            </a:extLst>
          </p:cNvPr>
          <p:cNvSpPr txBox="1"/>
          <p:nvPr/>
        </p:nvSpPr>
        <p:spPr>
          <a:xfrm>
            <a:off x="9525000" y="2001361"/>
            <a:ext cx="8101930" cy="7828682"/>
          </a:xfrm>
          <a:prstGeom prst="rect">
            <a:avLst/>
          </a:prstGeom>
        </p:spPr>
        <p:txBody>
          <a:bodyPr wrap="square" lIns="0" tIns="0" rIns="0" bIns="0" rtlCol="0" anchor="t">
            <a:spAutoFit/>
          </a:bodyPr>
          <a:lstStyle/>
          <a:p>
            <a:r>
              <a:rPr lang="en-GB" sz="2800" dirty="0">
                <a:solidFill>
                  <a:srgbClr val="146767"/>
                </a:solidFill>
              </a:rPr>
              <a:t>There are challenges to identifying effective interventions suitable for rollout within schools and colleges: </a:t>
            </a:r>
          </a:p>
          <a:p>
            <a:pPr marL="514350" indent="-514350">
              <a:buFont typeface="+mj-lt"/>
              <a:buAutoNum type="arabicPeriod"/>
            </a:pPr>
            <a:r>
              <a:rPr lang="en-GB" sz="2800" dirty="0">
                <a:solidFill>
                  <a:srgbClr val="146767"/>
                </a:solidFill>
              </a:rPr>
              <a:t>There are many interventions, but evidence supporting these is mixed - only a few have compelling evidence of effectiveness. </a:t>
            </a:r>
          </a:p>
          <a:p>
            <a:pPr marL="514350" indent="-514350">
              <a:buFont typeface="+mj-lt"/>
              <a:buAutoNum type="arabicPeriod"/>
            </a:pPr>
            <a:endParaRPr lang="en-GB" sz="2800" dirty="0">
              <a:solidFill>
                <a:srgbClr val="146767"/>
              </a:solidFill>
            </a:endParaRPr>
          </a:p>
          <a:p>
            <a:pPr marL="514350" indent="-514350">
              <a:buFont typeface="+mj-lt"/>
              <a:buAutoNum type="arabicPeriod"/>
            </a:pPr>
            <a:r>
              <a:rPr lang="en-GB" sz="2800" dirty="0">
                <a:solidFill>
                  <a:srgbClr val="146767"/>
                </a:solidFill>
              </a:rPr>
              <a:t>The evidence we have often not accessible to schools and colleges, and often studies carried out in the US</a:t>
            </a:r>
          </a:p>
          <a:p>
            <a:pPr marL="514350" indent="-514350">
              <a:buFont typeface="+mj-lt"/>
              <a:buAutoNum type="arabicPeriod"/>
            </a:pPr>
            <a:endParaRPr lang="en-GB" sz="2800" dirty="0">
              <a:solidFill>
                <a:srgbClr val="146767"/>
              </a:solidFill>
            </a:endParaRPr>
          </a:p>
          <a:p>
            <a:pPr marL="514350" indent="-514350">
              <a:buFont typeface="+mj-lt"/>
              <a:buAutoNum type="arabicPeriod"/>
            </a:pPr>
            <a:r>
              <a:rPr lang="en-GB" sz="2800" dirty="0">
                <a:solidFill>
                  <a:srgbClr val="146767"/>
                </a:solidFill>
              </a:rPr>
              <a:t>Even for the most effective interventions, context and implementation have a huge bearing on effectiveness.</a:t>
            </a:r>
          </a:p>
          <a:p>
            <a:endParaRPr lang="en-GB" sz="2800" dirty="0">
              <a:solidFill>
                <a:srgbClr val="146767"/>
              </a:solidFill>
            </a:endParaRPr>
          </a:p>
          <a:p>
            <a:r>
              <a:rPr lang="en-GB" sz="2800" dirty="0">
                <a:solidFill>
                  <a:srgbClr val="146767"/>
                </a:solidFill>
              </a:rPr>
              <a:t>For these reasons, there has been increasing emphasis on the importance of evaluating programmes </a:t>
            </a:r>
            <a:r>
              <a:rPr lang="en-GB" sz="2800" b="1" i="1" dirty="0">
                <a:solidFill>
                  <a:srgbClr val="146767"/>
                </a:solidFill>
              </a:rPr>
              <a:t>in situ</a:t>
            </a:r>
          </a:p>
          <a:p>
            <a:pPr marL="571500" indent="-571500">
              <a:lnSpc>
                <a:spcPct val="107000"/>
              </a:lnSpc>
              <a:spcAft>
                <a:spcPts val="800"/>
              </a:spcAft>
              <a:buFont typeface="Arial" panose="020B0604020202020204" pitchFamily="34" charset="0"/>
              <a:buChar char="•"/>
            </a:pPr>
            <a:endParaRPr lang="en-GB" sz="3200" dirty="0">
              <a:solidFill>
                <a:srgbClr val="146767"/>
              </a:solidFill>
            </a:endParaRPr>
          </a:p>
        </p:txBody>
      </p:sp>
      <p:sp>
        <p:nvSpPr>
          <p:cNvPr id="9" name="TextBox 2">
            <a:extLst>
              <a:ext uri="{FF2B5EF4-FFF2-40B4-BE49-F238E27FC236}">
                <a16:creationId xmlns:a16="http://schemas.microsoft.com/office/drawing/2014/main" id="{1FB1BBA0-2D00-4462-AEE4-DC25BE91D067}"/>
              </a:ext>
            </a:extLst>
          </p:cNvPr>
          <p:cNvSpPr txBox="1"/>
          <p:nvPr/>
        </p:nvSpPr>
        <p:spPr>
          <a:xfrm>
            <a:off x="860436" y="324955"/>
            <a:ext cx="6340464" cy="860685"/>
          </a:xfrm>
          <a:prstGeom prst="rect">
            <a:avLst/>
          </a:prstGeom>
        </p:spPr>
        <p:txBody>
          <a:bodyPr wrap="square" lIns="0" tIns="0" rIns="0" bIns="0" rtlCol="0" anchor="t">
            <a:spAutoFit/>
          </a:bodyPr>
          <a:lstStyle/>
          <a:p>
            <a:pPr>
              <a:lnSpc>
                <a:spcPts val="7370"/>
              </a:lnSpc>
            </a:pPr>
            <a:r>
              <a:rPr lang="en-US" sz="4000" b="1" spc="-150" dirty="0">
                <a:solidFill>
                  <a:srgbClr val="FFFFFF"/>
                </a:solidFill>
                <a:latin typeface="+mj-lt"/>
              </a:rPr>
              <a:t>1. Evaluation in school settings</a:t>
            </a:r>
            <a:endParaRPr lang="en-US" sz="4000" b="1" spc="-150" dirty="0">
              <a:solidFill>
                <a:srgbClr val="FFFFFF"/>
              </a:solidFill>
              <a:latin typeface="+mj-lt"/>
              <a:cs typeface="Calibri"/>
            </a:endParaRPr>
          </a:p>
        </p:txBody>
      </p:sp>
      <p:sp>
        <p:nvSpPr>
          <p:cNvPr id="6" name="TextBox 4">
            <a:extLst>
              <a:ext uri="{FF2B5EF4-FFF2-40B4-BE49-F238E27FC236}">
                <a16:creationId xmlns:a16="http://schemas.microsoft.com/office/drawing/2014/main" id="{5E2F5ABE-CEE4-F8A2-8164-2AEDC39E0AB3}"/>
              </a:ext>
            </a:extLst>
          </p:cNvPr>
          <p:cNvSpPr txBox="1"/>
          <p:nvPr/>
        </p:nvSpPr>
        <p:spPr>
          <a:xfrm>
            <a:off x="9433530" y="438288"/>
            <a:ext cx="8284869" cy="689420"/>
          </a:xfrm>
          <a:prstGeom prst="rect">
            <a:avLst/>
          </a:prstGeom>
        </p:spPr>
        <p:txBody>
          <a:bodyPr wrap="square" lIns="0" tIns="0" rIns="0" bIns="0" rtlCol="0" anchor="t">
            <a:spAutoFit/>
          </a:bodyPr>
          <a:lstStyle/>
          <a:p>
            <a:pPr>
              <a:lnSpc>
                <a:spcPct val="120000"/>
              </a:lnSpc>
              <a:buClr>
                <a:srgbClr val="3ABAC8"/>
              </a:buClr>
              <a:defRPr/>
            </a:pPr>
            <a:r>
              <a:rPr kumimoji="0" lang="en-GB" sz="4000" b="1" i="0" u="none" strike="noStrike" kern="0" cap="none" spc="0" normalizeH="0" baseline="0" noProof="0" dirty="0">
                <a:ln>
                  <a:noFill/>
                </a:ln>
                <a:solidFill>
                  <a:srgbClr val="146767"/>
                </a:solidFill>
                <a:effectLst/>
                <a:uLnTx/>
                <a:uFillTx/>
                <a:latin typeface="Calibri"/>
                <a:ea typeface="+mn-ea"/>
                <a:cs typeface="+mn-cs"/>
              </a:rPr>
              <a:t>Why focus on this? </a:t>
            </a:r>
          </a:p>
        </p:txBody>
      </p:sp>
      <p:pic>
        <p:nvPicPr>
          <p:cNvPr id="11" name="Picture 10">
            <a:extLst>
              <a:ext uri="{FF2B5EF4-FFF2-40B4-BE49-F238E27FC236}">
                <a16:creationId xmlns:a16="http://schemas.microsoft.com/office/drawing/2014/main" id="{E4E8D314-5B1C-F9FB-1193-A5ADF1BA146D}"/>
              </a:ext>
            </a:extLst>
          </p:cNvPr>
          <p:cNvPicPr>
            <a:picLocks noChangeAspect="1"/>
          </p:cNvPicPr>
          <p:nvPr/>
        </p:nvPicPr>
        <p:blipFill>
          <a:blip r:embed="rId3"/>
          <a:stretch>
            <a:fillRect/>
          </a:stretch>
        </p:blipFill>
        <p:spPr>
          <a:xfrm rot="600000">
            <a:off x="3447724" y="1705185"/>
            <a:ext cx="4051042" cy="5732992"/>
          </a:xfrm>
          <a:prstGeom prst="rect">
            <a:avLst/>
          </a:prstGeom>
        </p:spPr>
      </p:pic>
      <p:pic>
        <p:nvPicPr>
          <p:cNvPr id="14" name="Picture 13">
            <a:extLst>
              <a:ext uri="{FF2B5EF4-FFF2-40B4-BE49-F238E27FC236}">
                <a16:creationId xmlns:a16="http://schemas.microsoft.com/office/drawing/2014/main" id="{20361C95-F1D9-514D-7867-665F23D94CA1}"/>
              </a:ext>
            </a:extLst>
          </p:cNvPr>
          <p:cNvPicPr>
            <a:picLocks noChangeAspect="1"/>
          </p:cNvPicPr>
          <p:nvPr/>
        </p:nvPicPr>
        <p:blipFill>
          <a:blip r:embed="rId4"/>
          <a:stretch>
            <a:fillRect/>
          </a:stretch>
        </p:blipFill>
        <p:spPr>
          <a:xfrm>
            <a:off x="661070" y="1836756"/>
            <a:ext cx="2286929" cy="7084508"/>
          </a:xfrm>
          <a:prstGeom prst="rect">
            <a:avLst/>
          </a:prstGeom>
        </p:spPr>
      </p:pic>
      <p:sp>
        <p:nvSpPr>
          <p:cNvPr id="16" name="TextBox 15">
            <a:extLst>
              <a:ext uri="{FF2B5EF4-FFF2-40B4-BE49-F238E27FC236}">
                <a16:creationId xmlns:a16="http://schemas.microsoft.com/office/drawing/2014/main" id="{C7AAA79A-FEB3-EE16-2BFD-1EE4BAEBD793}"/>
              </a:ext>
            </a:extLst>
          </p:cNvPr>
          <p:cNvSpPr txBox="1"/>
          <p:nvPr/>
        </p:nvSpPr>
        <p:spPr>
          <a:xfrm>
            <a:off x="152400" y="9388614"/>
            <a:ext cx="5523706" cy="707886"/>
          </a:xfrm>
          <a:prstGeom prst="rect">
            <a:avLst/>
          </a:prstGeom>
          <a:noFill/>
        </p:spPr>
        <p:txBody>
          <a:bodyPr wrap="square">
            <a:spAutoFit/>
          </a:bodyPr>
          <a:lstStyle/>
          <a:p>
            <a:r>
              <a:rPr lang="en-GB" sz="2000" i="1" dirty="0">
                <a:solidFill>
                  <a:schemeClr val="bg1"/>
                </a:solidFill>
              </a:rPr>
              <a:t>https://www.ucl.ac.uk/evidence-based-practice-unit/publications-resources/resources-professionals</a:t>
            </a:r>
          </a:p>
        </p:txBody>
      </p:sp>
      <p:pic>
        <p:nvPicPr>
          <p:cNvPr id="18" name="Picture 17">
            <a:extLst>
              <a:ext uri="{FF2B5EF4-FFF2-40B4-BE49-F238E27FC236}">
                <a16:creationId xmlns:a16="http://schemas.microsoft.com/office/drawing/2014/main" id="{B88ACC15-5379-868D-39BB-940F03C832A1}"/>
              </a:ext>
            </a:extLst>
          </p:cNvPr>
          <p:cNvPicPr>
            <a:picLocks noChangeAspect="1"/>
          </p:cNvPicPr>
          <p:nvPr/>
        </p:nvPicPr>
        <p:blipFill>
          <a:blip r:embed="rId5"/>
          <a:stretch>
            <a:fillRect/>
          </a:stretch>
        </p:blipFill>
        <p:spPr>
          <a:xfrm rot="1036084">
            <a:off x="5511395" y="5190463"/>
            <a:ext cx="3114913" cy="4414773"/>
          </a:xfrm>
          <a:prstGeom prst="rect">
            <a:avLst/>
          </a:prstGeom>
        </p:spPr>
      </p:pic>
    </p:spTree>
    <p:extLst>
      <p:ext uri="{BB962C8B-B14F-4D97-AF65-F5344CB8AC3E}">
        <p14:creationId xmlns:p14="http://schemas.microsoft.com/office/powerpoint/2010/main" val="23902451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80999" y="0"/>
            <a:ext cx="8991600" cy="10287000"/>
          </a:xfrm>
          <a:prstGeom prst="rect">
            <a:avLst/>
          </a:prstGeom>
          <a:solidFill>
            <a:srgbClr val="146767"/>
          </a:solidFill>
        </p:spPr>
      </p:sp>
      <p:grpSp>
        <p:nvGrpSpPr>
          <p:cNvPr id="3" name="Group 3"/>
          <p:cNvGrpSpPr/>
          <p:nvPr/>
        </p:nvGrpSpPr>
        <p:grpSpPr>
          <a:xfrm>
            <a:off x="8818271" y="464156"/>
            <a:ext cx="9622129" cy="9393265"/>
            <a:chOff x="-243768" y="-477461"/>
            <a:chExt cx="12768886" cy="12524353"/>
          </a:xfrm>
        </p:grpSpPr>
        <p:sp>
          <p:nvSpPr>
            <p:cNvPr id="4" name="TextBox 4"/>
            <p:cNvSpPr txBox="1"/>
            <p:nvPr/>
          </p:nvSpPr>
          <p:spPr>
            <a:xfrm>
              <a:off x="-243768" y="-477461"/>
              <a:ext cx="12768886" cy="820737"/>
            </a:xfrm>
            <a:prstGeom prst="rect">
              <a:avLst/>
            </a:prstGeom>
          </p:spPr>
          <p:txBody>
            <a:bodyPr wrap="square" lIns="0" tIns="0" rIns="0" bIns="0" rtlCol="0" anchor="t">
              <a:spAutoFit/>
            </a:bodyPr>
            <a:lstStyle/>
            <a:p>
              <a:pPr algn="ctr"/>
              <a:r>
                <a:rPr lang="en-US" sz="3600" b="1" spc="-150" dirty="0">
                  <a:solidFill>
                    <a:srgbClr val="146767"/>
                  </a:solidFill>
                  <a:latin typeface="+mj-lt"/>
                </a:rPr>
                <a:t>2. Measuring </a:t>
              </a:r>
              <a:r>
                <a:rPr lang="en-US" sz="4000" b="1" spc="-150" dirty="0">
                  <a:solidFill>
                    <a:srgbClr val="146767"/>
                  </a:solidFill>
                  <a:latin typeface="+mj-lt"/>
                </a:rPr>
                <a:t>what</a:t>
              </a:r>
              <a:r>
                <a:rPr lang="en-US" sz="3600" b="1" spc="-150" dirty="0">
                  <a:solidFill>
                    <a:srgbClr val="146767"/>
                  </a:solidFill>
                  <a:latin typeface="+mj-lt"/>
                </a:rPr>
                <a:t> matters?</a:t>
              </a:r>
            </a:p>
          </p:txBody>
        </p:sp>
        <p:sp>
          <p:nvSpPr>
            <p:cNvPr id="5" name="TextBox 5"/>
            <p:cNvSpPr txBox="1"/>
            <p:nvPr/>
          </p:nvSpPr>
          <p:spPr>
            <a:xfrm>
              <a:off x="206817" y="884864"/>
              <a:ext cx="11375995" cy="11162028"/>
            </a:xfrm>
            <a:prstGeom prst="rect">
              <a:avLst/>
            </a:prstGeom>
          </p:spPr>
          <p:txBody>
            <a:bodyPr wrap="square" lIns="0" tIns="0" rIns="0" bIns="0" rtlCol="0" anchor="t">
              <a:spAutoFit/>
            </a:bodyPr>
            <a:lstStyle/>
            <a:p>
              <a:pPr algn="l"/>
              <a:r>
                <a:rPr lang="en-GB" sz="3200" spc="28" dirty="0">
                  <a:solidFill>
                    <a:srgbClr val="146767"/>
                  </a:solidFill>
                </a:rPr>
                <a:t>Previous research suggests that shifting toward considering multiple outcome domains will help us to best reflect young people’s priorities.</a:t>
              </a:r>
            </a:p>
            <a:p>
              <a:pPr algn="l"/>
              <a:endParaRPr lang="en-GB" sz="3200" spc="28" dirty="0">
                <a:solidFill>
                  <a:srgbClr val="146767"/>
                </a:solidFill>
              </a:endParaRPr>
            </a:p>
            <a:p>
              <a:pPr algn="l"/>
              <a:r>
                <a:rPr lang="en-GB" sz="3200" spc="28" dirty="0">
                  <a:solidFill>
                    <a:srgbClr val="146767"/>
                  </a:solidFill>
                </a:rPr>
                <a:t>This data from our Wellbeing Measurement for Schools “bonus question” reflects pupil data collected between Autumn 2020 and September 2022 and suggests: </a:t>
              </a:r>
            </a:p>
            <a:p>
              <a:pPr marL="457200" indent="-457200" algn="l">
                <a:buFont typeface="Arial" panose="020B0604020202020204" pitchFamily="34" charset="0"/>
                <a:buChar char="•"/>
              </a:pPr>
              <a:r>
                <a:rPr lang="en-GB" sz="3200" spc="28" dirty="0">
                  <a:solidFill>
                    <a:srgbClr val="146767"/>
                  </a:solidFill>
                </a:rPr>
                <a:t>Across years 4 to 10, relationship with </a:t>
              </a:r>
              <a:r>
                <a:rPr lang="en-GB" sz="3200" b="1" spc="28" dirty="0">
                  <a:solidFill>
                    <a:schemeClr val="accent6">
                      <a:lumMod val="75000"/>
                    </a:schemeClr>
                  </a:solidFill>
                </a:rPr>
                <a:t>family </a:t>
              </a:r>
              <a:r>
                <a:rPr lang="en-GB" sz="3200" spc="28" dirty="0">
                  <a:solidFill>
                    <a:srgbClr val="146767"/>
                  </a:solidFill>
                </a:rPr>
                <a:t>is of most importance to pupils (although this dampens with age)</a:t>
              </a:r>
            </a:p>
            <a:p>
              <a:pPr marL="457200" indent="-457200" algn="l">
                <a:buFont typeface="Arial" panose="020B0604020202020204" pitchFamily="34" charset="0"/>
                <a:buChar char="•"/>
              </a:pPr>
              <a:r>
                <a:rPr lang="en-GB" sz="3200" spc="28" dirty="0">
                  <a:solidFill>
                    <a:srgbClr val="146767"/>
                  </a:solidFill>
                </a:rPr>
                <a:t>Relationship with friends comes second, and ‘How I feel’ comes in third</a:t>
              </a:r>
            </a:p>
            <a:p>
              <a:pPr algn="l"/>
              <a:endParaRPr lang="en-GB" sz="3200" spc="28" dirty="0">
                <a:solidFill>
                  <a:srgbClr val="146767"/>
                </a:solidFill>
              </a:endParaRPr>
            </a:p>
            <a:p>
              <a:pPr algn="l"/>
              <a:r>
                <a:rPr lang="en-GB" sz="3200" spc="28" dirty="0">
                  <a:solidFill>
                    <a:srgbClr val="146767"/>
                  </a:solidFill>
                </a:rPr>
                <a:t>Amongst the multiple outcome domains in Wellbeing Measurement for Schools, relationship with family is one of the lightest.</a:t>
              </a:r>
              <a:endParaRPr lang="en-GB" sz="2800" spc="28" dirty="0">
                <a:solidFill>
                  <a:srgbClr val="146767"/>
                </a:solidFill>
              </a:endParaRPr>
            </a:p>
          </p:txBody>
        </p:sp>
      </p:grpSp>
      <p:pic>
        <p:nvPicPr>
          <p:cNvPr id="7" name="Picture 6">
            <a:extLst>
              <a:ext uri="{FF2B5EF4-FFF2-40B4-BE49-F238E27FC236}">
                <a16:creationId xmlns:a16="http://schemas.microsoft.com/office/drawing/2014/main" id="{B2310DBA-F39E-5B8B-4308-66B90F553284}"/>
              </a:ext>
            </a:extLst>
          </p:cNvPr>
          <p:cNvPicPr>
            <a:picLocks noChangeAspect="1"/>
          </p:cNvPicPr>
          <p:nvPr/>
        </p:nvPicPr>
        <p:blipFill>
          <a:blip r:embed="rId3"/>
          <a:stretch>
            <a:fillRect/>
          </a:stretch>
        </p:blipFill>
        <p:spPr>
          <a:xfrm>
            <a:off x="368969" y="4377263"/>
            <a:ext cx="7891666" cy="5798024"/>
          </a:xfrm>
          <a:prstGeom prst="rect">
            <a:avLst/>
          </a:prstGeom>
        </p:spPr>
      </p:pic>
      <p:pic>
        <p:nvPicPr>
          <p:cNvPr id="9" name="Picture 8">
            <a:extLst>
              <a:ext uri="{FF2B5EF4-FFF2-40B4-BE49-F238E27FC236}">
                <a16:creationId xmlns:a16="http://schemas.microsoft.com/office/drawing/2014/main" id="{598D5CD2-EC4E-7B83-3C2B-D5301F8D511C}"/>
              </a:ext>
            </a:extLst>
          </p:cNvPr>
          <p:cNvPicPr>
            <a:picLocks noChangeAspect="1"/>
          </p:cNvPicPr>
          <p:nvPr/>
        </p:nvPicPr>
        <p:blipFill>
          <a:blip r:embed="rId4"/>
          <a:stretch>
            <a:fillRect/>
          </a:stretch>
        </p:blipFill>
        <p:spPr>
          <a:xfrm>
            <a:off x="368969" y="82746"/>
            <a:ext cx="7891666" cy="4211772"/>
          </a:xfrm>
          <a:prstGeom prst="rect">
            <a:avLst/>
          </a:prstGeom>
        </p:spPr>
      </p:pic>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4A1A80AC-FCC6-3425-008A-4F20853066B2}"/>
                  </a:ext>
                </a:extLst>
              </p14:cNvPr>
              <p14:cNvContentPartPr/>
              <p14:nvPr/>
            </p14:nvContentPartPr>
            <p14:xfrm>
              <a:off x="896130" y="7943040"/>
              <a:ext cx="7029720" cy="2077560"/>
            </p14:xfrm>
          </p:contentPart>
        </mc:Choice>
        <mc:Fallback xmlns="">
          <p:pic>
            <p:nvPicPr>
              <p:cNvPr id="12" name="Ink 11">
                <a:extLst>
                  <a:ext uri="{FF2B5EF4-FFF2-40B4-BE49-F238E27FC236}">
                    <a16:creationId xmlns:a16="http://schemas.microsoft.com/office/drawing/2014/main" id="{4A1A80AC-FCC6-3425-008A-4F20853066B2}"/>
                  </a:ext>
                </a:extLst>
              </p:cNvPr>
              <p:cNvPicPr/>
              <p:nvPr/>
            </p:nvPicPr>
            <p:blipFill>
              <a:blip r:embed="rId6"/>
              <a:stretch>
                <a:fillRect/>
              </a:stretch>
            </p:blipFill>
            <p:spPr>
              <a:xfrm>
                <a:off x="878490" y="7907040"/>
                <a:ext cx="7065360" cy="21492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4" name="Ink 13">
                <a:extLst>
                  <a:ext uri="{FF2B5EF4-FFF2-40B4-BE49-F238E27FC236}">
                    <a16:creationId xmlns:a16="http://schemas.microsoft.com/office/drawing/2014/main" id="{3CBF31F3-C011-84F1-1D60-9B0DBEBA098A}"/>
                  </a:ext>
                </a:extLst>
              </p14:cNvPr>
              <p14:cNvContentPartPr/>
              <p14:nvPr/>
            </p14:nvContentPartPr>
            <p14:xfrm>
              <a:off x="15525810" y="4133160"/>
              <a:ext cx="360" cy="360"/>
            </p14:xfrm>
          </p:contentPart>
        </mc:Choice>
        <mc:Fallback xmlns="">
          <p:pic>
            <p:nvPicPr>
              <p:cNvPr id="14" name="Ink 13">
                <a:extLst>
                  <a:ext uri="{FF2B5EF4-FFF2-40B4-BE49-F238E27FC236}">
                    <a16:creationId xmlns:a16="http://schemas.microsoft.com/office/drawing/2014/main" id="{3CBF31F3-C011-84F1-1D60-9B0DBEBA098A}"/>
                  </a:ext>
                </a:extLst>
              </p:cNvPr>
              <p:cNvPicPr/>
              <p:nvPr/>
            </p:nvPicPr>
            <p:blipFill>
              <a:blip r:embed="rId8"/>
              <a:stretch>
                <a:fillRect/>
              </a:stretch>
            </p:blipFill>
            <p:spPr>
              <a:xfrm>
                <a:off x="15507810" y="4097160"/>
                <a:ext cx="36000" cy="72000"/>
              </a:xfrm>
              <a:prstGeom prst="rect">
                <a:avLst/>
              </a:prstGeom>
            </p:spPr>
          </p:pic>
        </mc:Fallback>
      </mc:AlternateContent>
    </p:spTree>
    <p:extLst>
      <p:ext uri="{BB962C8B-B14F-4D97-AF65-F5344CB8AC3E}">
        <p14:creationId xmlns:p14="http://schemas.microsoft.com/office/powerpoint/2010/main" val="2516521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7848600" y="464156"/>
            <a:ext cx="10058400" cy="1528831"/>
            <a:chOff x="-243768" y="-477461"/>
            <a:chExt cx="11629128" cy="2038441"/>
          </a:xfrm>
        </p:grpSpPr>
        <p:sp>
          <p:nvSpPr>
            <p:cNvPr id="4" name="TextBox 4"/>
            <p:cNvSpPr txBox="1"/>
            <p:nvPr/>
          </p:nvSpPr>
          <p:spPr>
            <a:xfrm>
              <a:off x="-243768" y="-477461"/>
              <a:ext cx="11629128" cy="738664"/>
            </a:xfrm>
            <a:prstGeom prst="rect">
              <a:avLst/>
            </a:prstGeom>
          </p:spPr>
          <p:txBody>
            <a:bodyPr lIns="0" tIns="0" rIns="0" bIns="0" rtlCol="0" anchor="t">
              <a:spAutoFit/>
            </a:bodyPr>
            <a:lstStyle/>
            <a:p>
              <a:pPr algn="ctr"/>
              <a:endParaRPr lang="en-US" sz="3600" b="1" spc="-150" dirty="0">
                <a:solidFill>
                  <a:srgbClr val="146767"/>
                </a:solidFill>
                <a:latin typeface="+mj-lt"/>
              </a:endParaRPr>
            </a:p>
          </p:txBody>
        </p:sp>
        <p:sp>
          <p:nvSpPr>
            <p:cNvPr id="5" name="TextBox 5"/>
            <p:cNvSpPr txBox="1"/>
            <p:nvPr/>
          </p:nvSpPr>
          <p:spPr>
            <a:xfrm>
              <a:off x="-243768" y="986464"/>
              <a:ext cx="11629128" cy="574516"/>
            </a:xfrm>
            <a:prstGeom prst="rect">
              <a:avLst/>
            </a:prstGeom>
          </p:spPr>
          <p:txBody>
            <a:bodyPr lIns="0" tIns="0" rIns="0" bIns="0" rtlCol="0" anchor="t">
              <a:spAutoFit/>
            </a:bodyPr>
            <a:lstStyle/>
            <a:p>
              <a:pPr algn="just"/>
              <a:endParaRPr lang="en-GB" sz="2800" spc="28" dirty="0">
                <a:solidFill>
                  <a:srgbClr val="146767"/>
                </a:solidFill>
              </a:endParaRPr>
            </a:p>
          </p:txBody>
        </p:sp>
      </p:grpSp>
      <p:sp>
        <p:nvSpPr>
          <p:cNvPr id="7" name="TextBox 7">
            <a:extLst>
              <a:ext uri="{FF2B5EF4-FFF2-40B4-BE49-F238E27FC236}">
                <a16:creationId xmlns:a16="http://schemas.microsoft.com/office/drawing/2014/main" id="{AB6AB190-4BF7-4CAC-8894-10CA92442120}"/>
              </a:ext>
            </a:extLst>
          </p:cNvPr>
          <p:cNvSpPr txBox="1"/>
          <p:nvPr/>
        </p:nvSpPr>
        <p:spPr>
          <a:xfrm>
            <a:off x="152400" y="2147548"/>
            <a:ext cx="8820903" cy="9383916"/>
          </a:xfrm>
          <a:prstGeom prst="rect">
            <a:avLst/>
          </a:prstGeom>
        </p:spPr>
        <p:txBody>
          <a:bodyPr wrap="square" lIns="0" tIns="0" rIns="0" bIns="0" rtlCol="0" anchor="t">
            <a:spAutoFit/>
          </a:bodyPr>
          <a:lstStyle/>
          <a:p>
            <a:pPr marL="685800" indent="-342900">
              <a:lnSpc>
                <a:spcPct val="107000"/>
              </a:lnSpc>
              <a:spcAft>
                <a:spcPts val="800"/>
              </a:spcAft>
              <a:buFont typeface="Arial" panose="020B0604020202020204" pitchFamily="34" charset="0"/>
              <a:buChar char="•"/>
            </a:pPr>
            <a:r>
              <a:rPr lang="en-GB" sz="3600" dirty="0">
                <a:solidFill>
                  <a:srgbClr val="146767"/>
                </a:solidFill>
              </a:rPr>
              <a:t>13 services across England commissioned in 2018, under a national service specification</a:t>
            </a:r>
          </a:p>
          <a:p>
            <a:pPr marL="685800" indent="-342900">
              <a:lnSpc>
                <a:spcPct val="107000"/>
              </a:lnSpc>
              <a:spcAft>
                <a:spcPts val="800"/>
              </a:spcAft>
              <a:buFont typeface="Arial" panose="020B0604020202020204" pitchFamily="34" charset="0"/>
              <a:buChar char="•"/>
            </a:pPr>
            <a:r>
              <a:rPr lang="en-GB" sz="3600" dirty="0">
                <a:solidFill>
                  <a:srgbClr val="146767"/>
                </a:solidFill>
              </a:rPr>
              <a:t>Offering specialised support to young people at high risk of harm to self and others</a:t>
            </a:r>
          </a:p>
          <a:p>
            <a:pPr lvl="3" indent="-342900">
              <a:buFont typeface="Arial" panose="020B0604020202020204" pitchFamily="34" charset="0"/>
              <a:buChar char="•"/>
            </a:pPr>
            <a:r>
              <a:rPr lang="en-GB" sz="2400" dirty="0" bmk="">
                <a:solidFill>
                  <a:srgbClr val="146767"/>
                </a:solidFill>
              </a:rPr>
              <a:t>Tier 4 highly specialist mental health services</a:t>
            </a:r>
          </a:p>
          <a:p>
            <a:pPr lvl="3" indent="-342900">
              <a:buFont typeface="Arial" panose="020B0604020202020204" pitchFamily="34" charset="0"/>
              <a:buChar char="•"/>
            </a:pPr>
            <a:r>
              <a:rPr lang="en-GB" sz="2400" dirty="0" bmk="">
                <a:solidFill>
                  <a:srgbClr val="146767"/>
                </a:solidFill>
              </a:rPr>
              <a:t>Advice and consultation to help referrers better manage the needs of complex young people</a:t>
            </a:r>
          </a:p>
          <a:p>
            <a:pPr lvl="3" indent="-342900">
              <a:buFont typeface="Arial" panose="020B0604020202020204" pitchFamily="34" charset="0"/>
              <a:buChar char="•"/>
            </a:pPr>
            <a:r>
              <a:rPr lang="en-GB" sz="2400" dirty="0" bmk="">
                <a:solidFill>
                  <a:srgbClr val="146767"/>
                </a:solidFill>
              </a:rPr>
              <a:t>Assessment</a:t>
            </a:r>
          </a:p>
          <a:p>
            <a:pPr lvl="3" indent="-342900">
              <a:buFont typeface="Arial" panose="020B0604020202020204" pitchFamily="34" charset="0"/>
              <a:buChar char="•"/>
            </a:pPr>
            <a:r>
              <a:rPr lang="en-GB" sz="2400" dirty="0" bmk="">
                <a:solidFill>
                  <a:srgbClr val="146767"/>
                </a:solidFill>
              </a:rPr>
              <a:t>Occasionally, case management</a:t>
            </a:r>
          </a:p>
          <a:p>
            <a:pPr marL="685800" indent="-342900">
              <a:lnSpc>
                <a:spcPct val="107000"/>
              </a:lnSpc>
              <a:spcAft>
                <a:spcPts val="800"/>
              </a:spcAft>
              <a:buFont typeface="Arial" panose="020B0604020202020204" pitchFamily="34" charset="0"/>
              <a:buChar char="•"/>
            </a:pPr>
            <a:r>
              <a:rPr lang="en-GB" sz="3600" dirty="0">
                <a:solidFill>
                  <a:srgbClr val="146767"/>
                </a:solidFill>
              </a:rPr>
              <a:t>Majority of reasons for referral are violence or aggression (Lane et al., 2021)</a:t>
            </a:r>
          </a:p>
          <a:p>
            <a:pPr marL="685800" indent="-342900">
              <a:lnSpc>
                <a:spcPct val="107000"/>
              </a:lnSpc>
              <a:spcAft>
                <a:spcPts val="800"/>
              </a:spcAft>
              <a:buFont typeface="Arial" panose="020B0604020202020204" pitchFamily="34" charset="0"/>
              <a:buChar char="•"/>
            </a:pPr>
            <a:r>
              <a:rPr lang="en-GB" sz="3600" dirty="0">
                <a:solidFill>
                  <a:srgbClr val="146767"/>
                </a:solidFill>
              </a:rPr>
              <a:t>Learning has been taken forward by NHS England and NHS Improvement, as part of the Integrated Care System remit</a:t>
            </a:r>
          </a:p>
          <a:p>
            <a:pPr marL="685800" indent="-342900">
              <a:lnSpc>
                <a:spcPct val="107000"/>
              </a:lnSpc>
              <a:spcAft>
                <a:spcPts val="800"/>
              </a:spcAft>
              <a:buFont typeface="Arial" panose="020B0604020202020204" pitchFamily="34" charset="0"/>
              <a:buChar char="•"/>
            </a:pPr>
            <a:endParaRPr lang="en-GB" sz="3600" dirty="0">
              <a:solidFill>
                <a:srgbClr val="146767"/>
              </a:solidFill>
            </a:endParaRPr>
          </a:p>
          <a:p>
            <a:pPr marL="571500" indent="-571500">
              <a:lnSpc>
                <a:spcPct val="107000"/>
              </a:lnSpc>
              <a:spcAft>
                <a:spcPts val="800"/>
              </a:spcAft>
              <a:buFont typeface="Arial" panose="020B0604020202020204" pitchFamily="34" charset="0"/>
              <a:buChar char="•"/>
            </a:pPr>
            <a:endParaRPr lang="en-GB" sz="3200" dirty="0">
              <a:solidFill>
                <a:srgbClr val="146767"/>
              </a:solidFill>
            </a:endParaRPr>
          </a:p>
        </p:txBody>
      </p:sp>
      <p:sp>
        <p:nvSpPr>
          <p:cNvPr id="9" name="TextBox 2">
            <a:extLst>
              <a:ext uri="{FF2B5EF4-FFF2-40B4-BE49-F238E27FC236}">
                <a16:creationId xmlns:a16="http://schemas.microsoft.com/office/drawing/2014/main" id="{1FB1BBA0-2D00-4462-AEE4-DC25BE91D067}"/>
              </a:ext>
            </a:extLst>
          </p:cNvPr>
          <p:cNvSpPr txBox="1"/>
          <p:nvPr/>
        </p:nvSpPr>
        <p:spPr>
          <a:xfrm>
            <a:off x="833522" y="96395"/>
            <a:ext cx="5491078" cy="874214"/>
          </a:xfrm>
          <a:prstGeom prst="rect">
            <a:avLst/>
          </a:prstGeom>
        </p:spPr>
        <p:txBody>
          <a:bodyPr wrap="square" lIns="0" tIns="0" rIns="0" bIns="0" rtlCol="0" anchor="t">
            <a:spAutoFit/>
          </a:bodyPr>
          <a:lstStyle/>
          <a:p>
            <a:pPr>
              <a:lnSpc>
                <a:spcPts val="7370"/>
              </a:lnSpc>
            </a:pPr>
            <a:r>
              <a:rPr lang="en-US" sz="4000" b="1" spc="-150" dirty="0">
                <a:solidFill>
                  <a:srgbClr val="FFFFFF"/>
                </a:solidFill>
                <a:latin typeface="+mj-lt"/>
              </a:rPr>
              <a:t>3. New models of care</a:t>
            </a:r>
          </a:p>
        </p:txBody>
      </p:sp>
      <p:sp>
        <p:nvSpPr>
          <p:cNvPr id="6" name="TextBox 4">
            <a:extLst>
              <a:ext uri="{FF2B5EF4-FFF2-40B4-BE49-F238E27FC236}">
                <a16:creationId xmlns:a16="http://schemas.microsoft.com/office/drawing/2014/main" id="{5E2F5ABE-CEE4-F8A2-8164-2AEDC39E0AB3}"/>
              </a:ext>
            </a:extLst>
          </p:cNvPr>
          <p:cNvSpPr txBox="1"/>
          <p:nvPr/>
        </p:nvSpPr>
        <p:spPr>
          <a:xfrm>
            <a:off x="362704" y="444129"/>
            <a:ext cx="8936333" cy="1661993"/>
          </a:xfrm>
          <a:prstGeom prst="rect">
            <a:avLst/>
          </a:prstGeom>
        </p:spPr>
        <p:txBody>
          <a:bodyPr wrap="square" lIns="0" tIns="0" rIns="0" bIns="0" rtlCol="0" anchor="t">
            <a:spAutoFit/>
          </a:bodyPr>
          <a:lstStyle/>
          <a:p>
            <a:pPr>
              <a:buClr>
                <a:srgbClr val="3ABAC8"/>
              </a:buClr>
              <a:defRPr/>
            </a:pPr>
            <a:r>
              <a:rPr kumimoji="0" lang="en-GB" sz="3600" b="1" i="0" u="none" strike="noStrike" kern="0" cap="none" spc="0" normalizeH="0" baseline="0" noProof="0" dirty="0">
                <a:ln>
                  <a:noFill/>
                </a:ln>
                <a:solidFill>
                  <a:srgbClr val="146767"/>
                </a:solidFill>
                <a:effectLst/>
                <a:uLnTx/>
                <a:uFillTx/>
                <a:latin typeface="Calibri"/>
                <a:ea typeface="+mn-ea"/>
                <a:cs typeface="+mn-cs"/>
              </a:rPr>
              <a:t>3. New models of care: Community Forensic Child and Adolescent Mental Health Services (F:CAMHS) </a:t>
            </a:r>
          </a:p>
        </p:txBody>
      </p:sp>
      <p:sp>
        <p:nvSpPr>
          <p:cNvPr id="10" name="AutoShape 2">
            <a:extLst>
              <a:ext uri="{FF2B5EF4-FFF2-40B4-BE49-F238E27FC236}">
                <a16:creationId xmlns:a16="http://schemas.microsoft.com/office/drawing/2014/main" id="{83175E55-30EA-1C50-793A-7869DD2D75CE}"/>
              </a:ext>
            </a:extLst>
          </p:cNvPr>
          <p:cNvSpPr/>
          <p:nvPr/>
        </p:nvSpPr>
        <p:spPr>
          <a:xfrm>
            <a:off x="9143999" y="-38100"/>
            <a:ext cx="9601201" cy="10325100"/>
          </a:xfrm>
          <a:prstGeom prst="rect">
            <a:avLst/>
          </a:prstGeom>
          <a:solidFill>
            <a:srgbClr val="146767"/>
          </a:solidFill>
        </p:spPr>
      </p:sp>
      <p:graphicFrame>
        <p:nvGraphicFramePr>
          <p:cNvPr id="11" name="Diagram 10">
            <a:extLst>
              <a:ext uri="{FF2B5EF4-FFF2-40B4-BE49-F238E27FC236}">
                <a16:creationId xmlns:a16="http://schemas.microsoft.com/office/drawing/2014/main" id="{58655852-9589-A3DE-17EF-BEC1C8D8080B}"/>
              </a:ext>
            </a:extLst>
          </p:cNvPr>
          <p:cNvGraphicFramePr/>
          <p:nvPr>
            <p:extLst>
              <p:ext uri="{D42A27DB-BD31-4B8C-83A1-F6EECF244321}">
                <p14:modId xmlns:p14="http://schemas.microsoft.com/office/powerpoint/2010/main" val="3045145712"/>
              </p:ext>
            </p:extLst>
          </p:nvPr>
        </p:nvGraphicFramePr>
        <p:xfrm>
          <a:off x="9778541" y="1638300"/>
          <a:ext cx="8284870" cy="75900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2">
            <a:extLst>
              <a:ext uri="{FF2B5EF4-FFF2-40B4-BE49-F238E27FC236}">
                <a16:creationId xmlns:a16="http://schemas.microsoft.com/office/drawing/2014/main" id="{F29C9079-E8C7-836F-1366-A67CAF56AF28}"/>
              </a:ext>
            </a:extLst>
          </p:cNvPr>
          <p:cNvSpPr txBox="1"/>
          <p:nvPr/>
        </p:nvSpPr>
        <p:spPr>
          <a:xfrm>
            <a:off x="10081001" y="290978"/>
            <a:ext cx="7679949" cy="847155"/>
          </a:xfrm>
          <a:prstGeom prst="rect">
            <a:avLst/>
          </a:prstGeom>
        </p:spPr>
        <p:txBody>
          <a:bodyPr wrap="square" lIns="0" tIns="0" rIns="0" bIns="0" rtlCol="0" anchor="t">
            <a:spAutoFit/>
          </a:bodyPr>
          <a:lstStyle/>
          <a:p>
            <a:pPr>
              <a:lnSpc>
                <a:spcPts val="7370"/>
              </a:lnSpc>
            </a:pPr>
            <a:r>
              <a:rPr lang="en-US" sz="4000" b="1" spc="-150" dirty="0">
                <a:solidFill>
                  <a:srgbClr val="FFFFFF"/>
                </a:solidFill>
                <a:latin typeface="+mj-lt"/>
              </a:rPr>
              <a:t>2018-21 evaluation: findings</a:t>
            </a:r>
            <a:endParaRPr lang="en-US" sz="6600" b="1" spc="-150" dirty="0">
              <a:solidFill>
                <a:srgbClr val="FFFFFF"/>
              </a:solidFill>
              <a:latin typeface="+mj-lt"/>
            </a:endParaRPr>
          </a:p>
        </p:txBody>
      </p:sp>
      <p:sp>
        <p:nvSpPr>
          <p:cNvPr id="13" name="TextBox 12">
            <a:extLst>
              <a:ext uri="{FF2B5EF4-FFF2-40B4-BE49-F238E27FC236}">
                <a16:creationId xmlns:a16="http://schemas.microsoft.com/office/drawing/2014/main" id="{258BBCEF-DF9C-D4ED-3566-02638EF825DF}"/>
              </a:ext>
            </a:extLst>
          </p:cNvPr>
          <p:cNvSpPr txBox="1"/>
          <p:nvPr/>
        </p:nvSpPr>
        <p:spPr>
          <a:xfrm>
            <a:off x="9778541" y="9350578"/>
            <a:ext cx="8509456" cy="923330"/>
          </a:xfrm>
          <a:prstGeom prst="rect">
            <a:avLst/>
          </a:prstGeom>
          <a:noFill/>
        </p:spPr>
        <p:txBody>
          <a:bodyPr wrap="square" rtlCol="0">
            <a:spAutoFit/>
          </a:bodyPr>
          <a:lstStyle/>
          <a:p>
            <a:pPr algn="l"/>
            <a:r>
              <a:rPr lang="en-GB" i="1" dirty="0">
                <a:solidFill>
                  <a:schemeClr val="bg1"/>
                </a:solidFill>
              </a:rPr>
              <a:t>Childs et al (2021): National evaluation of Community Forensic Child and Adolescent Mental Health Services</a:t>
            </a:r>
          </a:p>
          <a:p>
            <a:pPr algn="l"/>
            <a:r>
              <a:rPr lang="en-GB" i="1" dirty="0">
                <a:solidFill>
                  <a:schemeClr val="bg1"/>
                </a:solidFill>
              </a:rPr>
              <a:t>https://www.annafreud.org/media/16652/community-fcamhs-final-report.pdf</a:t>
            </a:r>
          </a:p>
        </p:txBody>
      </p:sp>
    </p:spTree>
    <p:extLst>
      <p:ext uri="{BB962C8B-B14F-4D97-AF65-F5344CB8AC3E}">
        <p14:creationId xmlns:p14="http://schemas.microsoft.com/office/powerpoint/2010/main" val="31694539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46767"/>
        </a:solidFill>
        <a:effectLst/>
      </p:bgPr>
    </p:bg>
    <p:spTree>
      <p:nvGrpSpPr>
        <p:cNvPr id="1" name=""/>
        <p:cNvGrpSpPr/>
        <p:nvPr/>
      </p:nvGrpSpPr>
      <p:grpSpPr>
        <a:xfrm>
          <a:off x="0" y="0"/>
          <a:ext cx="0" cy="0"/>
          <a:chOff x="0" y="0"/>
          <a:chExt cx="0" cy="0"/>
        </a:xfrm>
      </p:grpSpPr>
      <p:sp>
        <p:nvSpPr>
          <p:cNvPr id="3" name="TextBox 3"/>
          <p:cNvSpPr txBox="1"/>
          <p:nvPr/>
        </p:nvSpPr>
        <p:spPr>
          <a:xfrm rot="-5400000">
            <a:off x="-2999678" y="4404836"/>
            <a:ext cx="9451127" cy="147732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150" normalizeH="0" baseline="0" noProof="0">
                <a:ln>
                  <a:noFill/>
                </a:ln>
                <a:solidFill>
                  <a:srgbClr val="146767"/>
                </a:solidFill>
                <a:effectLst/>
                <a:uLnTx/>
                <a:uFillTx/>
                <a:latin typeface="Calibri"/>
                <a:ea typeface="+mn-ea"/>
                <a:cs typeface="+mn-cs"/>
              </a:rPr>
              <a:t>Title</a:t>
            </a:r>
            <a:endParaRPr kumimoji="0" lang="en-US" sz="9600" b="1" i="0" u="none" strike="noStrike" kern="1200" cap="none" spc="-150" normalizeH="0" baseline="0" noProof="0" dirty="0">
              <a:ln>
                <a:noFill/>
              </a:ln>
              <a:solidFill>
                <a:srgbClr val="146767"/>
              </a:solidFill>
              <a:effectLst/>
              <a:uLnTx/>
              <a:uFillTx/>
              <a:latin typeface="Calibri"/>
              <a:ea typeface="+mn-ea"/>
              <a:cs typeface="+mn-cs"/>
            </a:endParaRPr>
          </a:p>
        </p:txBody>
      </p:sp>
      <p:sp>
        <p:nvSpPr>
          <p:cNvPr id="15" name="TextBox 2">
            <a:extLst>
              <a:ext uri="{FF2B5EF4-FFF2-40B4-BE49-F238E27FC236}">
                <a16:creationId xmlns:a16="http://schemas.microsoft.com/office/drawing/2014/main" id="{F641EAB1-9E72-367B-0011-2110A94922EB}"/>
              </a:ext>
            </a:extLst>
          </p:cNvPr>
          <p:cNvSpPr txBox="1"/>
          <p:nvPr/>
        </p:nvSpPr>
        <p:spPr>
          <a:xfrm>
            <a:off x="2133600" y="2324100"/>
            <a:ext cx="14977978" cy="894540"/>
          </a:xfrm>
          <a:prstGeom prst="rect">
            <a:avLst/>
          </a:prstGeom>
        </p:spPr>
        <p:txBody>
          <a:bodyPr wrap="square" lIns="0" tIns="0" rIns="0" bIns="0" rtlCol="0" anchor="t">
            <a:spAutoFit/>
          </a:bodyPr>
          <a:lstStyle/>
          <a:p>
            <a:pPr marL="0" marR="0" lvl="0" indent="0" algn="l" defTabSz="914400" rtl="0" eaLnBrk="1" fontAlgn="auto" latinLnBrk="0" hangingPunct="1">
              <a:lnSpc>
                <a:spcPts val="7370"/>
              </a:lnSpc>
              <a:spcBef>
                <a:spcPts val="0"/>
              </a:spcBef>
              <a:spcAft>
                <a:spcPts val="0"/>
              </a:spcAft>
              <a:buClrTx/>
              <a:buSzTx/>
              <a:buFontTx/>
              <a:buNone/>
              <a:tabLst/>
              <a:defRPr/>
            </a:pPr>
            <a:r>
              <a:rPr lang="en-US" sz="5400" b="1" spc="-150" dirty="0">
                <a:solidFill>
                  <a:srgbClr val="FFFFFF"/>
                </a:solidFill>
                <a:latin typeface="Calibri"/>
              </a:rPr>
              <a:t>4</a:t>
            </a:r>
            <a:r>
              <a:rPr kumimoji="0" lang="en-US" sz="5400" b="1" i="0" u="none" strike="noStrike" kern="1200" cap="none" spc="-150" normalizeH="0" baseline="0" noProof="0" dirty="0">
                <a:ln>
                  <a:noFill/>
                </a:ln>
                <a:solidFill>
                  <a:srgbClr val="FFFFFF"/>
                </a:solidFill>
                <a:effectLst/>
                <a:uLnTx/>
                <a:uFillTx/>
                <a:latin typeface="Calibri"/>
                <a:ea typeface="+mn-ea"/>
                <a:cs typeface="+mn-cs"/>
              </a:rPr>
              <a:t>. Look out for..</a:t>
            </a:r>
          </a:p>
        </p:txBody>
      </p:sp>
    </p:spTree>
    <p:extLst>
      <p:ext uri="{BB962C8B-B14F-4D97-AF65-F5344CB8AC3E}">
        <p14:creationId xmlns:p14="http://schemas.microsoft.com/office/powerpoint/2010/main" val="14884340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33425" y="-115848"/>
            <a:ext cx="8925979" cy="10402848"/>
          </a:xfrm>
          <a:prstGeom prst="rect">
            <a:avLst/>
          </a:prstGeom>
          <a:solidFill>
            <a:srgbClr val="146767"/>
          </a:solidFill>
        </p:spPr>
      </p:sp>
      <p:grpSp>
        <p:nvGrpSpPr>
          <p:cNvPr id="3" name="Group 3"/>
          <p:cNvGrpSpPr/>
          <p:nvPr/>
        </p:nvGrpSpPr>
        <p:grpSpPr>
          <a:xfrm>
            <a:off x="8818271" y="317377"/>
            <a:ext cx="9622129" cy="10402848"/>
            <a:chOff x="-243768" y="-673166"/>
            <a:chExt cx="12768886" cy="13870463"/>
          </a:xfrm>
        </p:grpSpPr>
        <p:sp>
          <p:nvSpPr>
            <p:cNvPr id="4" name="TextBox 4"/>
            <p:cNvSpPr txBox="1"/>
            <p:nvPr/>
          </p:nvSpPr>
          <p:spPr>
            <a:xfrm>
              <a:off x="-243768" y="-477461"/>
              <a:ext cx="12768886" cy="73866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150" normalizeH="0" baseline="0" noProof="0" dirty="0">
                <a:ln>
                  <a:noFill/>
                </a:ln>
                <a:solidFill>
                  <a:srgbClr val="146767"/>
                </a:solidFill>
                <a:effectLst/>
                <a:uLnTx/>
                <a:uFillTx/>
                <a:latin typeface="Calibri"/>
                <a:ea typeface="+mn-ea"/>
                <a:cs typeface="+mn-cs"/>
              </a:endParaRPr>
            </a:p>
          </p:txBody>
        </p:sp>
        <p:sp>
          <p:nvSpPr>
            <p:cNvPr id="5" name="TextBox 5"/>
            <p:cNvSpPr txBox="1"/>
            <p:nvPr/>
          </p:nvSpPr>
          <p:spPr>
            <a:xfrm>
              <a:off x="188485" y="-673166"/>
              <a:ext cx="11845073" cy="13870463"/>
            </a:xfrm>
            <a:prstGeom prst="rect">
              <a:avLst/>
            </a:prstGeom>
          </p:spPr>
          <p:txBody>
            <a:bodyPr wrap="square" lIns="0" tIns="0" rIns="0" bIns="0" rtlCol="0" anchor="t">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i="0" u="none" strike="noStrike" kern="1200" cap="none" spc="-150" normalizeH="0" baseline="0" noProof="0" dirty="0">
                <a:ln>
                  <a:noFill/>
                </a:ln>
                <a:solidFill>
                  <a:srgbClr val="146767"/>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i="0" u="none" strike="noStrike" kern="1200" cap="none" spc="-150" normalizeH="0" baseline="0" noProof="0" dirty="0">
                  <a:ln>
                    <a:noFill/>
                  </a:ln>
                  <a:solidFill>
                    <a:srgbClr val="146767"/>
                  </a:solidFill>
                  <a:effectLst/>
                  <a:uLnTx/>
                  <a:uFillTx/>
                  <a:latin typeface="Calibri"/>
                  <a:ea typeface="+mn-ea"/>
                  <a:cs typeface="+mn-cs"/>
                </a:rPr>
                <a:t>HEE e-learning: implementing routine outcome monitoring in specialist perinatal mental health services</a:t>
              </a:r>
            </a:p>
            <a:p>
              <a:pPr marL="457200" indent="-457200">
                <a:buFont typeface="Arial" panose="020B0604020202020204" pitchFamily="34" charset="0"/>
                <a:buChar char="•"/>
                <a:defRPr/>
              </a:pPr>
              <a:endParaRPr lang="en-US" sz="1000" dirty="0">
                <a:solidFill>
                  <a:srgbClr val="3ABAC8"/>
                </a:solidFill>
              </a:endParaRPr>
            </a:p>
            <a:p>
              <a:pPr marL="457200" indent="-457200">
                <a:buFont typeface="Arial" panose="020B0604020202020204" pitchFamily="34" charset="0"/>
                <a:buChar char="•"/>
                <a:defRPr/>
              </a:pPr>
              <a:r>
                <a:rPr lang="en-US" sz="3200" dirty="0">
                  <a:solidFill>
                    <a:srgbClr val="3ABAC8"/>
                  </a:solidFill>
                </a:rPr>
                <a:t>Webinar and case studies sharing partnerships learning on user-</a:t>
              </a:r>
              <a:r>
                <a:rPr lang="en-US" sz="3200" dirty="0" err="1">
                  <a:solidFill>
                    <a:srgbClr val="3ABAC8"/>
                  </a:solidFill>
                </a:rPr>
                <a:t>centred</a:t>
              </a:r>
              <a:r>
                <a:rPr lang="en-US" sz="3200" dirty="0">
                  <a:solidFill>
                    <a:srgbClr val="3ABAC8"/>
                  </a:solidFill>
                </a:rPr>
                <a:t> approaches to outcome measurement</a:t>
              </a:r>
            </a:p>
            <a:p>
              <a:pPr marL="457200" indent="-457200">
                <a:buFont typeface="Arial" panose="020B0604020202020204" pitchFamily="34" charset="0"/>
                <a:buChar char="•"/>
                <a:defRPr/>
              </a:pPr>
              <a:endParaRPr lang="en-US" sz="1000" dirty="0">
                <a:solidFill>
                  <a:srgbClr val="3ABAC8"/>
                </a:solidFill>
              </a:endParaRPr>
            </a:p>
            <a:p>
              <a:pPr marL="457200" indent="-457200">
                <a:buFont typeface="Arial" panose="020B0604020202020204" pitchFamily="34" charset="0"/>
                <a:buChar char="•"/>
                <a:defRPr/>
              </a:pPr>
              <a:r>
                <a:rPr lang="en-US" sz="3200" spc="-150" dirty="0">
                  <a:solidFill>
                    <a:srgbClr val="146767"/>
                  </a:solidFill>
                  <a:latin typeface="Calibri"/>
                  <a:cs typeface="Calibri"/>
                </a:rPr>
                <a:t>New trainings that apply evaluative learning from </a:t>
              </a:r>
              <a:r>
                <a:rPr lang="en-US" sz="3200" spc="-150" dirty="0" err="1">
                  <a:solidFill>
                    <a:srgbClr val="146767"/>
                  </a:solidFill>
                  <a:latin typeface="Calibri"/>
                  <a:cs typeface="Calibri"/>
                </a:rPr>
                <a:t>HeadStart</a:t>
              </a:r>
              <a:endParaRPr lang="en-US" sz="3200" spc="-150" dirty="0">
                <a:solidFill>
                  <a:srgbClr val="146767"/>
                </a:solidFill>
                <a:latin typeface="Calibri"/>
                <a:cs typeface="Calibri"/>
              </a:endParaRPr>
            </a:p>
            <a:p>
              <a:pPr marL="1371600" lvl="2" indent="-457200">
                <a:buFont typeface="Arial" panose="020B0604020202020204" pitchFamily="34" charset="0"/>
                <a:buChar char="•"/>
                <a:defRPr/>
              </a:pPr>
              <a:r>
                <a:rPr lang="en-US" sz="3200" spc="-150" dirty="0">
                  <a:solidFill>
                    <a:srgbClr val="146767"/>
                  </a:solidFill>
                  <a:latin typeface="Calibri"/>
                  <a:cs typeface="Calibri"/>
                </a:rPr>
                <a:t>Developing and evaluating a cross-system mental health offer </a:t>
              </a:r>
            </a:p>
            <a:p>
              <a:pPr marL="1371600" lvl="2" indent="-457200">
                <a:buFont typeface="Arial" panose="020B0604020202020204" pitchFamily="34" charset="0"/>
                <a:buChar char="•"/>
                <a:defRPr/>
              </a:pPr>
              <a:r>
                <a:rPr lang="en-GB" sz="3200" spc="-150" dirty="0">
                  <a:solidFill>
                    <a:srgbClr val="146767"/>
                  </a:solidFill>
                  <a:latin typeface="Calibri"/>
                  <a:cs typeface="Calibri"/>
                </a:rPr>
                <a:t>Delivering and evaluating effective mental health and wellbeing interventions in school</a:t>
              </a:r>
            </a:p>
            <a:p>
              <a:pPr marL="1371600" lvl="2" indent="-457200">
                <a:buFont typeface="Arial" panose="020B0604020202020204" pitchFamily="34" charset="0"/>
                <a:buChar char="•"/>
                <a:defRPr/>
              </a:pPr>
              <a:endParaRPr lang="en-GB" sz="1000" spc="-150" dirty="0">
                <a:solidFill>
                  <a:srgbClr val="146767"/>
                </a:solidFill>
                <a:latin typeface="Calibri"/>
                <a:cs typeface="Calibri"/>
              </a:endParaRPr>
            </a:p>
            <a:p>
              <a:pPr marL="457200" indent="-457200">
                <a:buFont typeface="Arial" panose="020B0604020202020204" pitchFamily="34" charset="0"/>
                <a:buChar char="•"/>
                <a:defRPr/>
              </a:pPr>
              <a:r>
                <a:rPr lang="en-US" sz="3200" dirty="0">
                  <a:solidFill>
                    <a:srgbClr val="3ABAC8"/>
                  </a:solidFill>
                </a:rPr>
                <a:t>CORC training modules </a:t>
              </a:r>
            </a:p>
            <a:p>
              <a:pPr marL="914400" lvl="1" indent="-457200">
                <a:buFont typeface="Arial" panose="020B0604020202020204" pitchFamily="34" charset="0"/>
                <a:buChar char="•"/>
                <a:defRPr/>
              </a:pPr>
              <a:r>
                <a:rPr lang="en-US" sz="3200" dirty="0">
                  <a:solidFill>
                    <a:srgbClr val="3ABAC8"/>
                  </a:solidFill>
                </a:rPr>
                <a:t>measuring impact</a:t>
              </a:r>
            </a:p>
            <a:p>
              <a:pPr marL="914400" lvl="1" indent="-457200">
                <a:buFont typeface="Arial" panose="020B0604020202020204" pitchFamily="34" charset="0"/>
                <a:buChar char="•"/>
                <a:defRPr/>
              </a:pPr>
              <a:r>
                <a:rPr lang="en-US" sz="3200" dirty="0">
                  <a:solidFill>
                    <a:srgbClr val="3ABAC8"/>
                  </a:solidFill>
                </a:rPr>
                <a:t>engaging young people in routine outcome monitoring</a:t>
              </a:r>
            </a:p>
            <a:p>
              <a:pPr>
                <a:defRPr/>
              </a:pPr>
              <a:endParaRPr lang="en-US" sz="1000" b="1" i="0" u="none" strike="noStrike" kern="1200" cap="none" spc="-150" normalizeH="0" baseline="0" noProof="0" dirty="0">
                <a:ln>
                  <a:noFill/>
                </a:ln>
                <a:solidFill>
                  <a:srgbClr val="146767"/>
                </a:solidFill>
                <a:effectLst/>
                <a:uLnTx/>
                <a:uFillTx/>
                <a:latin typeface="Calibri"/>
                <a:cs typeface="Calibri"/>
              </a:endParaRPr>
            </a:p>
            <a:p>
              <a:pPr>
                <a:defRPr/>
              </a:pPr>
              <a:r>
                <a:rPr lang="en-US" sz="3200" b="1" i="0" u="none" strike="noStrike" kern="1200" cap="none" spc="-150" normalizeH="0" baseline="0" noProof="0" dirty="0">
                  <a:ln>
                    <a:noFill/>
                  </a:ln>
                  <a:solidFill>
                    <a:srgbClr val="146767"/>
                  </a:solidFill>
                  <a:effectLst/>
                  <a:uLnTx/>
                  <a:uFillTx/>
                  <a:latin typeface="Calibri"/>
                  <a:cs typeface="Calibri"/>
                </a:rPr>
                <a:t>Join the CORC Network now!</a:t>
              </a:r>
              <a:endParaRPr lang="en-US" sz="3200" u="sng" spc="-150" dirty="0">
                <a:solidFill>
                  <a:srgbClr val="146767"/>
                </a:solidFill>
                <a:latin typeface="Calibri"/>
                <a:cs typeface="Calibri"/>
              </a:endParaRPr>
            </a:p>
            <a:p>
              <a:pPr>
                <a:defRPr/>
              </a:pPr>
              <a:r>
                <a:rPr lang="en-US" sz="3200" u="sng" spc="-150" dirty="0">
                  <a:solidFill>
                    <a:srgbClr val="146767"/>
                  </a:solidFill>
                  <a:latin typeface="Calibri"/>
                  <a:cs typeface="Calibri"/>
                  <a:hlinkClick r:id="rId3">
                    <a:extLst>
                      <a:ext uri="{A12FA001-AC4F-418D-AE19-62706E023703}">
                        <ahyp:hlinkClr xmlns:ahyp="http://schemas.microsoft.com/office/drawing/2018/hyperlinkcolor" val="tx"/>
                      </a:ext>
                    </a:extLst>
                  </a:hlinkClick>
                </a:rPr>
                <a:t>www.corc.uk.net/about-corc/become-a-</a:t>
              </a:r>
              <a:r>
                <a:rPr lang="en-US" sz="3200" u="sng" spc="-150" dirty="0">
                  <a:solidFill>
                    <a:srgbClr val="146767"/>
                  </a:solidFill>
                  <a:latin typeface="Calibri"/>
                  <a:cs typeface="Calibri"/>
                </a:rPr>
                <a:t>member/free-corc-network/</a:t>
              </a:r>
              <a:endParaRPr lang="en-GB" sz="2800" b="1" i="0" u="none" strike="noStrike" dirty="0">
                <a:solidFill>
                  <a:srgbClr val="3ABAC8"/>
                </a:solidFill>
                <a:effectLst/>
                <a:latin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i="0" u="none" strike="noStrike" kern="1200" cap="none" spc="28" normalizeH="0" baseline="0" noProof="0" dirty="0">
                <a:ln>
                  <a:noFill/>
                </a:ln>
                <a:solidFill>
                  <a:srgbClr val="146767"/>
                </a:solidFill>
                <a:effectLst/>
                <a:uLnTx/>
                <a:uFillTx/>
                <a:latin typeface="Calibri"/>
                <a:ea typeface="+mn-ea"/>
                <a:cs typeface="+mn-cs"/>
              </a:endParaRPr>
            </a:p>
          </p:txBody>
        </p:sp>
      </p:grpSp>
      <mc:AlternateContent xmlns:mc="http://schemas.openxmlformats.org/markup-compatibility/2006" xmlns:p14="http://schemas.microsoft.com/office/powerpoint/2010/main">
        <mc:Choice Requires="p14">
          <p:contentPart p14:bwMode="auto" r:id="rId4">
            <p14:nvContentPartPr>
              <p14:cNvPr id="14" name="Ink 13">
                <a:extLst>
                  <a:ext uri="{FF2B5EF4-FFF2-40B4-BE49-F238E27FC236}">
                    <a16:creationId xmlns:a16="http://schemas.microsoft.com/office/drawing/2014/main" id="{3CBF31F3-C011-84F1-1D60-9B0DBEBA098A}"/>
                  </a:ext>
                </a:extLst>
              </p14:cNvPr>
              <p14:cNvContentPartPr/>
              <p14:nvPr/>
            </p14:nvContentPartPr>
            <p14:xfrm>
              <a:off x="15525810" y="4133160"/>
              <a:ext cx="360" cy="360"/>
            </p14:xfrm>
          </p:contentPart>
        </mc:Choice>
        <mc:Fallback xmlns="">
          <p:pic>
            <p:nvPicPr>
              <p:cNvPr id="14" name="Ink 13">
                <a:extLst>
                  <a:ext uri="{FF2B5EF4-FFF2-40B4-BE49-F238E27FC236}">
                    <a16:creationId xmlns:a16="http://schemas.microsoft.com/office/drawing/2014/main" id="{3CBF31F3-C011-84F1-1D60-9B0DBEBA098A}"/>
                  </a:ext>
                </a:extLst>
              </p:cNvPr>
              <p:cNvPicPr/>
              <p:nvPr/>
            </p:nvPicPr>
            <p:blipFill>
              <a:blip r:embed="rId8"/>
              <a:stretch>
                <a:fillRect/>
              </a:stretch>
            </p:blipFill>
            <p:spPr>
              <a:xfrm>
                <a:off x="15507810" y="4097160"/>
                <a:ext cx="36000" cy="72000"/>
              </a:xfrm>
              <a:prstGeom prst="rect">
                <a:avLst/>
              </a:prstGeom>
            </p:spPr>
          </p:pic>
        </mc:Fallback>
      </mc:AlternateContent>
      <p:pic>
        <p:nvPicPr>
          <p:cNvPr id="6" name="Picture 5">
            <a:extLst>
              <a:ext uri="{FF2B5EF4-FFF2-40B4-BE49-F238E27FC236}">
                <a16:creationId xmlns:a16="http://schemas.microsoft.com/office/drawing/2014/main" id="{21E29F82-0933-59A7-5C18-03B93FE87B47}"/>
              </a:ext>
            </a:extLst>
          </p:cNvPr>
          <p:cNvPicPr>
            <a:picLocks noChangeAspect="1"/>
          </p:cNvPicPr>
          <p:nvPr/>
        </p:nvPicPr>
        <p:blipFill>
          <a:blip r:embed="rId9"/>
          <a:stretch>
            <a:fillRect/>
          </a:stretch>
        </p:blipFill>
        <p:spPr>
          <a:xfrm rot="246877">
            <a:off x="387832" y="566073"/>
            <a:ext cx="3430806" cy="4856510"/>
          </a:xfrm>
          <a:prstGeom prst="rect">
            <a:avLst/>
          </a:prstGeom>
          <a:ln>
            <a:solidFill>
              <a:schemeClr val="bg1"/>
            </a:solidFill>
          </a:ln>
        </p:spPr>
      </p:pic>
      <p:sp>
        <p:nvSpPr>
          <p:cNvPr id="10" name="TextBox 9">
            <a:extLst>
              <a:ext uri="{FF2B5EF4-FFF2-40B4-BE49-F238E27FC236}">
                <a16:creationId xmlns:a16="http://schemas.microsoft.com/office/drawing/2014/main" id="{502443A2-4AB7-2BEE-E671-C731200FF111}"/>
              </a:ext>
            </a:extLst>
          </p:cNvPr>
          <p:cNvSpPr txBox="1"/>
          <p:nvPr/>
        </p:nvSpPr>
        <p:spPr>
          <a:xfrm>
            <a:off x="4608095" y="7912586"/>
            <a:ext cx="9216188" cy="369332"/>
          </a:xfrm>
          <a:prstGeom prst="rect">
            <a:avLst/>
          </a:prstGeom>
          <a:noFill/>
        </p:spPr>
        <p:txBody>
          <a:bodyPr wrap="square">
            <a:spAutoFit/>
          </a:bodyPr>
          <a:lstStyle/>
          <a:p>
            <a:r>
              <a:rPr lang="en-US" sz="1800" spc="-150" dirty="0">
                <a:solidFill>
                  <a:srgbClr val="146767"/>
                </a:solidFill>
                <a:latin typeface="Calibri"/>
                <a:cs typeface="Calibri"/>
              </a:rPr>
              <a:t>the e</a:t>
            </a:r>
            <a:endParaRPr lang="en-GB" dirty="0"/>
          </a:p>
        </p:txBody>
      </p:sp>
      <p:sp>
        <p:nvSpPr>
          <p:cNvPr id="13" name="TextBox 12">
            <a:extLst>
              <a:ext uri="{FF2B5EF4-FFF2-40B4-BE49-F238E27FC236}">
                <a16:creationId xmlns:a16="http://schemas.microsoft.com/office/drawing/2014/main" id="{48923229-265E-DA28-559C-DC29209B1D3C}"/>
              </a:ext>
            </a:extLst>
          </p:cNvPr>
          <p:cNvSpPr txBox="1"/>
          <p:nvPr/>
        </p:nvSpPr>
        <p:spPr>
          <a:xfrm>
            <a:off x="4608095" y="7912586"/>
            <a:ext cx="9216188" cy="369332"/>
          </a:xfrm>
          <a:prstGeom prst="rect">
            <a:avLst/>
          </a:prstGeom>
          <a:noFill/>
        </p:spPr>
        <p:txBody>
          <a:bodyPr wrap="square">
            <a:spAutoFit/>
          </a:bodyPr>
          <a:lstStyle/>
          <a:p>
            <a:r>
              <a:rPr lang="en-US" sz="1800" spc="-150" dirty="0">
                <a:solidFill>
                  <a:srgbClr val="146767"/>
                </a:solidFill>
                <a:latin typeface="Calibri"/>
                <a:cs typeface="Calibri"/>
              </a:rPr>
              <a:t>the e</a:t>
            </a:r>
            <a:endParaRPr lang="en-GB" dirty="0"/>
          </a:p>
        </p:txBody>
      </p:sp>
      <p:pic>
        <p:nvPicPr>
          <p:cNvPr id="18" name="Picture 17">
            <a:extLst>
              <a:ext uri="{FF2B5EF4-FFF2-40B4-BE49-F238E27FC236}">
                <a16:creationId xmlns:a16="http://schemas.microsoft.com/office/drawing/2014/main" id="{80672761-F62A-74D9-D255-46811CEE6A20}"/>
              </a:ext>
            </a:extLst>
          </p:cNvPr>
          <p:cNvPicPr>
            <a:picLocks noChangeAspect="1"/>
          </p:cNvPicPr>
          <p:nvPr/>
        </p:nvPicPr>
        <p:blipFill>
          <a:blip r:embed="rId10"/>
          <a:stretch>
            <a:fillRect/>
          </a:stretch>
        </p:blipFill>
        <p:spPr>
          <a:xfrm rot="154515">
            <a:off x="4306303" y="1517894"/>
            <a:ext cx="3502804" cy="4876798"/>
          </a:xfrm>
          <a:prstGeom prst="rect">
            <a:avLst/>
          </a:prstGeom>
        </p:spPr>
      </p:pic>
      <p:pic>
        <p:nvPicPr>
          <p:cNvPr id="20" name="Picture 19" descr="A group of people sitting at a table&#10;&#10;Description automatically generated with low confidence">
            <a:extLst>
              <a:ext uri="{FF2B5EF4-FFF2-40B4-BE49-F238E27FC236}">
                <a16:creationId xmlns:a16="http://schemas.microsoft.com/office/drawing/2014/main" id="{CD2CFE52-28AE-58D0-850E-B4985A5C98B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305" y="7272570"/>
            <a:ext cx="4591710" cy="3014430"/>
          </a:xfrm>
          <a:prstGeom prst="rect">
            <a:avLst/>
          </a:prstGeom>
        </p:spPr>
      </p:pic>
      <p:pic>
        <p:nvPicPr>
          <p:cNvPr id="22" name="Picture 21" descr="A picture containing text, indoor, person, desk&#10;&#10;Description automatically generated">
            <a:extLst>
              <a:ext uri="{FF2B5EF4-FFF2-40B4-BE49-F238E27FC236}">
                <a16:creationId xmlns:a16="http://schemas.microsoft.com/office/drawing/2014/main" id="{45B6AE0D-37CE-7D71-F44F-87F812FD23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08095" y="7426511"/>
            <a:ext cx="3984459" cy="2862494"/>
          </a:xfrm>
          <a:prstGeom prst="rect">
            <a:avLst/>
          </a:prstGeom>
        </p:spPr>
      </p:pic>
      <p:sp>
        <p:nvSpPr>
          <p:cNvPr id="23" name="TextBox 4">
            <a:extLst>
              <a:ext uri="{FF2B5EF4-FFF2-40B4-BE49-F238E27FC236}">
                <a16:creationId xmlns:a16="http://schemas.microsoft.com/office/drawing/2014/main" id="{34B1978D-4894-6DFE-3ED2-423202C43C54}"/>
              </a:ext>
            </a:extLst>
          </p:cNvPr>
          <p:cNvSpPr txBox="1"/>
          <p:nvPr/>
        </p:nvSpPr>
        <p:spPr>
          <a:xfrm>
            <a:off x="8818271" y="266700"/>
            <a:ext cx="9622129" cy="553998"/>
          </a:xfrm>
          <a:prstGeom prst="rect">
            <a:avLst/>
          </a:prstGeom>
        </p:spPr>
        <p:txBody>
          <a:bodyPr wrap="square" lIns="0" tIns="0" rIns="0" bIns="0" rtlCol="0" anchor="t">
            <a:spAutoFit/>
          </a:bodyPr>
          <a:lstStyle/>
          <a:p>
            <a:pPr algn="ctr"/>
            <a:r>
              <a:rPr lang="en-US" sz="3600" b="1" spc="-150" dirty="0">
                <a:solidFill>
                  <a:srgbClr val="146767"/>
                </a:solidFill>
                <a:latin typeface="+mj-lt"/>
              </a:rPr>
              <a:t>Coming up soon..</a:t>
            </a:r>
          </a:p>
        </p:txBody>
      </p:sp>
    </p:spTree>
    <p:extLst>
      <p:ext uri="{BB962C8B-B14F-4D97-AF65-F5344CB8AC3E}">
        <p14:creationId xmlns:p14="http://schemas.microsoft.com/office/powerpoint/2010/main" val="10929358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46767"/>
        </a:solidFill>
        <a:effectLst/>
      </p:bgPr>
    </p:bg>
    <p:spTree>
      <p:nvGrpSpPr>
        <p:cNvPr id="1" name=""/>
        <p:cNvGrpSpPr/>
        <p:nvPr/>
      </p:nvGrpSpPr>
      <p:grpSpPr>
        <a:xfrm>
          <a:off x="0" y="0"/>
          <a:ext cx="0" cy="0"/>
          <a:chOff x="0" y="0"/>
          <a:chExt cx="0" cy="0"/>
        </a:xfrm>
      </p:grpSpPr>
      <p:sp>
        <p:nvSpPr>
          <p:cNvPr id="2" name="AutoShape 2"/>
          <p:cNvSpPr/>
          <p:nvPr/>
        </p:nvSpPr>
        <p:spPr>
          <a:xfrm>
            <a:off x="0" y="5981700"/>
            <a:ext cx="18288001" cy="2183731"/>
          </a:xfrm>
          <a:prstGeom prst="rect">
            <a:avLst/>
          </a:prstGeom>
          <a:solidFill>
            <a:srgbClr val="FFFFFF"/>
          </a:solidFill>
        </p:spPr>
      </p:sp>
      <p:sp>
        <p:nvSpPr>
          <p:cNvPr id="4" name="TextBox 4"/>
          <p:cNvSpPr txBox="1"/>
          <p:nvPr/>
        </p:nvSpPr>
        <p:spPr>
          <a:xfrm>
            <a:off x="1670174" y="1261435"/>
            <a:ext cx="14998646" cy="2591672"/>
          </a:xfrm>
          <a:prstGeom prst="rect">
            <a:avLst/>
          </a:prstGeom>
        </p:spPr>
        <p:txBody>
          <a:bodyPr wrap="square" lIns="0" tIns="0" rIns="0" bIns="0" rtlCol="0" anchor="t">
            <a:spAutoFit/>
          </a:bodyPr>
          <a:lstStyle/>
          <a:p>
            <a:pPr marL="0" marR="0" lvl="0" indent="0" algn="l" defTabSz="914400" rtl="0" eaLnBrk="1" fontAlgn="auto" latinLnBrk="0" hangingPunct="1">
              <a:lnSpc>
                <a:spcPts val="10080"/>
              </a:lnSpc>
              <a:spcBef>
                <a:spcPts val="0"/>
              </a:spcBef>
              <a:spcAft>
                <a:spcPts val="0"/>
              </a:spcAft>
              <a:buClrTx/>
              <a:buSzTx/>
              <a:buFontTx/>
              <a:buNone/>
              <a:tabLst/>
              <a:defRPr/>
            </a:pPr>
            <a:r>
              <a:rPr kumimoji="0" lang="en-US" sz="9600" b="1" i="0" u="none" strike="noStrike" kern="1200" cap="none" spc="288" normalizeH="0" baseline="0" noProof="0" dirty="0">
                <a:ln>
                  <a:noFill/>
                </a:ln>
                <a:solidFill>
                  <a:srgbClr val="FFFFFF"/>
                </a:solidFill>
                <a:effectLst/>
                <a:uLnTx/>
                <a:uFillTx/>
                <a:latin typeface="Calibri"/>
                <a:ea typeface="+mn-ea"/>
                <a:cs typeface="+mn-cs"/>
              </a:rPr>
              <a:t>Thanks for listening</a:t>
            </a:r>
          </a:p>
          <a:p>
            <a:pPr marL="0" marR="0" lvl="0" indent="0" algn="l" defTabSz="914400" rtl="0" eaLnBrk="1" fontAlgn="auto" latinLnBrk="0" hangingPunct="1">
              <a:lnSpc>
                <a:spcPts val="10080"/>
              </a:lnSpc>
              <a:spcBef>
                <a:spcPts val="0"/>
              </a:spcBef>
              <a:spcAft>
                <a:spcPts val="0"/>
              </a:spcAft>
              <a:buClrTx/>
              <a:buSzTx/>
              <a:buFontTx/>
              <a:buNone/>
              <a:tabLst/>
              <a:defRPr/>
            </a:pPr>
            <a:r>
              <a:rPr lang="en-US" sz="9600" b="1" spc="288" dirty="0">
                <a:solidFill>
                  <a:srgbClr val="FFFFFF"/>
                </a:solidFill>
                <a:latin typeface="Calibri"/>
              </a:rPr>
              <a:t>A</a:t>
            </a:r>
            <a:r>
              <a:rPr kumimoji="0" lang="en-US" sz="9600" b="1" i="0" u="none" strike="noStrike" kern="1200" cap="none" spc="288" normalizeH="0" baseline="0" noProof="0" dirty="0" err="1">
                <a:ln>
                  <a:noFill/>
                </a:ln>
                <a:solidFill>
                  <a:srgbClr val="FFFFFF"/>
                </a:solidFill>
                <a:effectLst/>
                <a:uLnTx/>
                <a:uFillTx/>
                <a:latin typeface="Calibri"/>
                <a:ea typeface="+mn-ea"/>
                <a:cs typeface="+mn-cs"/>
              </a:rPr>
              <a:t>ny</a:t>
            </a:r>
            <a:r>
              <a:rPr kumimoji="0" lang="en-US" sz="9600" b="1" i="0" u="none" strike="noStrike" kern="1200" cap="none" spc="288" normalizeH="0" baseline="0" noProof="0" dirty="0">
                <a:ln>
                  <a:noFill/>
                </a:ln>
                <a:solidFill>
                  <a:srgbClr val="FFFFFF"/>
                </a:solidFill>
                <a:effectLst/>
                <a:uLnTx/>
                <a:uFillTx/>
                <a:latin typeface="Calibri"/>
                <a:ea typeface="+mn-ea"/>
                <a:cs typeface="+mn-cs"/>
              </a:rPr>
              <a:t> questions?</a:t>
            </a:r>
          </a:p>
        </p:txBody>
      </p:sp>
      <p:grpSp>
        <p:nvGrpSpPr>
          <p:cNvPr id="5" name="Group 5"/>
          <p:cNvGrpSpPr/>
          <p:nvPr/>
        </p:nvGrpSpPr>
        <p:grpSpPr>
          <a:xfrm>
            <a:off x="451755" y="6133066"/>
            <a:ext cx="4473171" cy="1807236"/>
            <a:chOff x="0" y="-57149"/>
            <a:chExt cx="5964228" cy="2409647"/>
          </a:xfrm>
        </p:grpSpPr>
        <p:sp>
          <p:nvSpPr>
            <p:cNvPr id="6" name="TextBox 6"/>
            <p:cNvSpPr txBox="1"/>
            <p:nvPr/>
          </p:nvSpPr>
          <p:spPr>
            <a:xfrm>
              <a:off x="0" y="-57149"/>
              <a:ext cx="5964228" cy="674031"/>
            </a:xfrm>
            <a:prstGeom prst="rect">
              <a:avLst/>
            </a:prstGeom>
          </p:spPr>
          <p:txBody>
            <a:bodyPr lIns="0" tIns="0" rIns="0" bIns="0" rtlCol="0" anchor="t">
              <a:spAutoFit/>
            </a:bodyPr>
            <a:lstStyle/>
            <a:p>
              <a:pPr marL="0" marR="0" lvl="0" indent="0" algn="ctr" defTabSz="914400" rtl="0" eaLnBrk="1" fontAlgn="auto" latinLnBrk="0" hangingPunct="1">
                <a:lnSpc>
                  <a:spcPts val="4200"/>
                </a:lnSpc>
                <a:spcBef>
                  <a:spcPts val="0"/>
                </a:spcBef>
                <a:spcAft>
                  <a:spcPts val="0"/>
                </a:spcAft>
                <a:buClrTx/>
                <a:buSzTx/>
                <a:buFontTx/>
                <a:buNone/>
                <a:tabLst/>
                <a:defRPr/>
              </a:pPr>
              <a:r>
                <a:rPr kumimoji="0" lang="en-US" sz="3000" b="1" i="0" u="none" strike="noStrike" kern="1200" cap="none" spc="300" normalizeH="0" baseline="0" noProof="0" dirty="0">
                  <a:ln>
                    <a:noFill/>
                  </a:ln>
                  <a:solidFill>
                    <a:srgbClr val="146767"/>
                  </a:solidFill>
                  <a:effectLst/>
                  <a:uLnTx/>
                  <a:uFillTx/>
                  <a:latin typeface="Calibri"/>
                  <a:ea typeface="+mn-ea"/>
                  <a:cs typeface="+mn-cs"/>
                </a:rPr>
                <a:t>CORC ADDRESS</a:t>
              </a:r>
            </a:p>
          </p:txBody>
        </p:sp>
        <p:sp>
          <p:nvSpPr>
            <p:cNvPr id="7" name="TextBox 7"/>
            <p:cNvSpPr txBox="1"/>
            <p:nvPr/>
          </p:nvSpPr>
          <p:spPr>
            <a:xfrm>
              <a:off x="0" y="1059153"/>
              <a:ext cx="5964228" cy="1293345"/>
            </a:xfrm>
            <a:prstGeom prst="rect">
              <a:avLst/>
            </a:prstGeom>
          </p:spPr>
          <p:txBody>
            <a:bodyPr lIns="0" tIns="0" rIns="0" bIns="0" rtlCol="0" anchor="t">
              <a:spAutoFit/>
            </a:bodyPr>
            <a:lstStyle/>
            <a:p>
              <a:pPr marL="0" marR="0" lvl="0" indent="0" algn="ctr" defTabSz="914400" rtl="0" eaLnBrk="1" fontAlgn="auto" latinLnBrk="0" hangingPunct="1">
                <a:lnSpc>
                  <a:spcPts val="3919"/>
                </a:lnSpc>
                <a:spcBef>
                  <a:spcPts val="0"/>
                </a:spcBef>
                <a:spcAft>
                  <a:spcPts val="0"/>
                </a:spcAft>
                <a:buClrTx/>
                <a:buSzTx/>
                <a:buFontTx/>
                <a:buNone/>
                <a:tabLst/>
                <a:defRPr/>
              </a:pPr>
              <a:r>
                <a:rPr kumimoji="0" lang="en-GB" sz="2800" b="0" i="0" u="none" strike="noStrike" kern="1200" cap="none" spc="28" normalizeH="0" baseline="0" noProof="0" dirty="0">
                  <a:ln>
                    <a:noFill/>
                  </a:ln>
                  <a:solidFill>
                    <a:srgbClr val="146767"/>
                  </a:solidFill>
                  <a:effectLst/>
                  <a:uLnTx/>
                  <a:uFillTx/>
                  <a:latin typeface="Calibri"/>
                  <a:ea typeface="+mn-ea"/>
                  <a:cs typeface="+mn-cs"/>
                </a:rPr>
                <a:t>4-8 Rodney Street, </a:t>
              </a:r>
            </a:p>
            <a:p>
              <a:pPr marL="0" marR="0" lvl="0" indent="0" algn="ctr" defTabSz="914400" rtl="0" eaLnBrk="1" fontAlgn="auto" latinLnBrk="0" hangingPunct="1">
                <a:lnSpc>
                  <a:spcPts val="3919"/>
                </a:lnSpc>
                <a:spcBef>
                  <a:spcPts val="0"/>
                </a:spcBef>
                <a:spcAft>
                  <a:spcPts val="0"/>
                </a:spcAft>
                <a:buClrTx/>
                <a:buSzTx/>
                <a:buFontTx/>
                <a:buNone/>
                <a:tabLst/>
                <a:defRPr/>
              </a:pPr>
              <a:r>
                <a:rPr kumimoji="0" lang="en-GB" sz="2800" b="0" i="0" u="none" strike="noStrike" kern="1200" cap="none" spc="28" normalizeH="0" baseline="0" noProof="0" dirty="0">
                  <a:ln>
                    <a:noFill/>
                  </a:ln>
                  <a:solidFill>
                    <a:srgbClr val="146767"/>
                  </a:solidFill>
                  <a:effectLst/>
                  <a:uLnTx/>
                  <a:uFillTx/>
                  <a:latin typeface="Calibri"/>
                  <a:ea typeface="+mn-ea"/>
                  <a:cs typeface="+mn-cs"/>
                </a:rPr>
                <a:t>London N1 9JH</a:t>
              </a:r>
              <a:endParaRPr kumimoji="0" lang="en-US" sz="2800" b="0" i="0" u="none" strike="noStrike" kern="1200" cap="none" spc="28" normalizeH="0" baseline="0" noProof="0" dirty="0">
                <a:ln>
                  <a:noFill/>
                </a:ln>
                <a:solidFill>
                  <a:srgbClr val="146767"/>
                </a:solidFill>
                <a:effectLst/>
                <a:uLnTx/>
                <a:uFillTx/>
                <a:latin typeface="Calibri"/>
                <a:ea typeface="+mn-ea"/>
                <a:cs typeface="+mn-cs"/>
              </a:endParaRPr>
            </a:p>
          </p:txBody>
        </p:sp>
      </p:grpSp>
      <p:grpSp>
        <p:nvGrpSpPr>
          <p:cNvPr id="8" name="Group 8"/>
          <p:cNvGrpSpPr/>
          <p:nvPr/>
        </p:nvGrpSpPr>
        <p:grpSpPr>
          <a:xfrm>
            <a:off x="4696326" y="6133066"/>
            <a:ext cx="4473171" cy="1307099"/>
            <a:chOff x="0" y="-57149"/>
            <a:chExt cx="5964228" cy="1742798"/>
          </a:xfrm>
        </p:grpSpPr>
        <p:sp>
          <p:nvSpPr>
            <p:cNvPr id="9" name="TextBox 9"/>
            <p:cNvSpPr txBox="1"/>
            <p:nvPr/>
          </p:nvSpPr>
          <p:spPr>
            <a:xfrm>
              <a:off x="0" y="-57149"/>
              <a:ext cx="5964228" cy="674031"/>
            </a:xfrm>
            <a:prstGeom prst="rect">
              <a:avLst/>
            </a:prstGeom>
          </p:spPr>
          <p:txBody>
            <a:bodyPr lIns="0" tIns="0" rIns="0" bIns="0" rtlCol="0" anchor="t">
              <a:spAutoFit/>
            </a:bodyPr>
            <a:lstStyle/>
            <a:p>
              <a:pPr marL="0" marR="0" lvl="0" indent="0" algn="ctr" defTabSz="914400" rtl="0" eaLnBrk="1" fontAlgn="auto" latinLnBrk="0" hangingPunct="1">
                <a:lnSpc>
                  <a:spcPts val="4200"/>
                </a:lnSpc>
                <a:spcBef>
                  <a:spcPts val="0"/>
                </a:spcBef>
                <a:spcAft>
                  <a:spcPts val="0"/>
                </a:spcAft>
                <a:buClrTx/>
                <a:buSzTx/>
                <a:buFontTx/>
                <a:buNone/>
                <a:tabLst/>
                <a:defRPr/>
              </a:pPr>
              <a:r>
                <a:rPr kumimoji="0" lang="en-US" sz="3000" b="1" i="0" u="none" strike="noStrike" kern="1200" cap="none" spc="300" normalizeH="0" baseline="0" noProof="0" dirty="0">
                  <a:ln>
                    <a:noFill/>
                  </a:ln>
                  <a:solidFill>
                    <a:srgbClr val="146767"/>
                  </a:solidFill>
                  <a:effectLst/>
                  <a:uLnTx/>
                  <a:uFillTx/>
                  <a:latin typeface="Calibri"/>
                  <a:ea typeface="+mn-ea"/>
                  <a:cs typeface="+mn-cs"/>
                </a:rPr>
                <a:t>PHONE NUMBER</a:t>
              </a:r>
            </a:p>
          </p:txBody>
        </p:sp>
        <p:sp>
          <p:nvSpPr>
            <p:cNvPr id="10" name="TextBox 10"/>
            <p:cNvSpPr txBox="1"/>
            <p:nvPr/>
          </p:nvSpPr>
          <p:spPr>
            <a:xfrm>
              <a:off x="0" y="1059153"/>
              <a:ext cx="5964228" cy="626496"/>
            </a:xfrm>
            <a:prstGeom prst="rect">
              <a:avLst/>
            </a:prstGeom>
          </p:spPr>
          <p:txBody>
            <a:bodyPr lIns="0" tIns="0" rIns="0" bIns="0" rtlCol="0" anchor="t">
              <a:spAutoFit/>
            </a:bodyPr>
            <a:lstStyle/>
            <a:p>
              <a:pPr marL="0" marR="0" lvl="0" indent="0" algn="ctr" defTabSz="914400" rtl="0" eaLnBrk="1" fontAlgn="auto" latinLnBrk="0" hangingPunct="1">
                <a:lnSpc>
                  <a:spcPts val="3919"/>
                </a:lnSpc>
                <a:spcBef>
                  <a:spcPts val="0"/>
                </a:spcBef>
                <a:spcAft>
                  <a:spcPts val="0"/>
                </a:spcAft>
                <a:buClrTx/>
                <a:buSzTx/>
                <a:buFontTx/>
                <a:buNone/>
                <a:tabLst/>
                <a:defRPr/>
              </a:pPr>
              <a:r>
                <a:rPr kumimoji="0" lang="en-US" sz="2800" b="0" i="0" u="none" strike="noStrike" kern="1200" cap="none" spc="28" normalizeH="0" baseline="0" noProof="0" dirty="0">
                  <a:ln>
                    <a:noFill/>
                  </a:ln>
                  <a:solidFill>
                    <a:srgbClr val="146767"/>
                  </a:solidFill>
                  <a:effectLst/>
                  <a:uLnTx/>
                  <a:uFillTx/>
                  <a:latin typeface="Calibri"/>
                  <a:ea typeface="+mn-ea"/>
                  <a:cs typeface="+mn-cs"/>
                </a:rPr>
                <a:t> +44 (0)20 7443 2225</a:t>
              </a:r>
            </a:p>
          </p:txBody>
        </p:sp>
      </p:grpSp>
      <p:grpSp>
        <p:nvGrpSpPr>
          <p:cNvPr id="11" name="Group 11"/>
          <p:cNvGrpSpPr/>
          <p:nvPr/>
        </p:nvGrpSpPr>
        <p:grpSpPr>
          <a:xfrm>
            <a:off x="8967420" y="6133066"/>
            <a:ext cx="4644306" cy="1307099"/>
            <a:chOff x="0" y="-57149"/>
            <a:chExt cx="6192409" cy="1742798"/>
          </a:xfrm>
        </p:grpSpPr>
        <p:sp>
          <p:nvSpPr>
            <p:cNvPr id="12" name="TextBox 12"/>
            <p:cNvSpPr txBox="1"/>
            <p:nvPr/>
          </p:nvSpPr>
          <p:spPr>
            <a:xfrm>
              <a:off x="0" y="-57149"/>
              <a:ext cx="6192409" cy="674031"/>
            </a:xfrm>
            <a:prstGeom prst="rect">
              <a:avLst/>
            </a:prstGeom>
          </p:spPr>
          <p:txBody>
            <a:bodyPr lIns="0" tIns="0" rIns="0" bIns="0" rtlCol="0" anchor="t">
              <a:spAutoFit/>
            </a:bodyPr>
            <a:lstStyle/>
            <a:p>
              <a:pPr marL="0" marR="0" lvl="0" indent="0" algn="ctr" defTabSz="914400" rtl="0" eaLnBrk="1" fontAlgn="auto" latinLnBrk="0" hangingPunct="1">
                <a:lnSpc>
                  <a:spcPts val="4200"/>
                </a:lnSpc>
                <a:spcBef>
                  <a:spcPts val="0"/>
                </a:spcBef>
                <a:spcAft>
                  <a:spcPts val="0"/>
                </a:spcAft>
                <a:buClrTx/>
                <a:buSzTx/>
                <a:buFontTx/>
                <a:buNone/>
                <a:tabLst/>
                <a:defRPr/>
              </a:pPr>
              <a:r>
                <a:rPr kumimoji="0" lang="en-US" sz="3000" b="1" i="0" u="none" strike="noStrike" kern="1200" cap="none" spc="300" normalizeH="0" baseline="0" noProof="0" dirty="0">
                  <a:ln>
                    <a:noFill/>
                  </a:ln>
                  <a:solidFill>
                    <a:srgbClr val="146767"/>
                  </a:solidFill>
                  <a:effectLst/>
                  <a:uLnTx/>
                  <a:uFillTx/>
                  <a:latin typeface="Calibri"/>
                  <a:ea typeface="+mn-ea"/>
                  <a:cs typeface="+mn-cs"/>
                </a:rPr>
                <a:t>EMAIL ADDRESS</a:t>
              </a:r>
            </a:p>
          </p:txBody>
        </p:sp>
        <p:sp>
          <p:nvSpPr>
            <p:cNvPr id="13" name="TextBox 13"/>
            <p:cNvSpPr txBox="1"/>
            <p:nvPr/>
          </p:nvSpPr>
          <p:spPr>
            <a:xfrm>
              <a:off x="0" y="1059153"/>
              <a:ext cx="6192409" cy="626496"/>
            </a:xfrm>
            <a:prstGeom prst="rect">
              <a:avLst/>
            </a:prstGeom>
          </p:spPr>
          <p:txBody>
            <a:bodyPr lIns="0" tIns="0" rIns="0" bIns="0" rtlCol="0" anchor="t">
              <a:spAutoFit/>
            </a:bodyPr>
            <a:lstStyle/>
            <a:p>
              <a:pPr marL="0" marR="0" lvl="0" indent="0" algn="ctr" defTabSz="914400" rtl="0" eaLnBrk="1" fontAlgn="auto" latinLnBrk="0" hangingPunct="1">
                <a:lnSpc>
                  <a:spcPts val="3919"/>
                </a:lnSpc>
                <a:spcBef>
                  <a:spcPts val="0"/>
                </a:spcBef>
                <a:spcAft>
                  <a:spcPts val="0"/>
                </a:spcAft>
                <a:buClrTx/>
                <a:buSzTx/>
                <a:buFontTx/>
                <a:buNone/>
                <a:tabLst/>
                <a:defRPr/>
              </a:pPr>
              <a:r>
                <a:rPr kumimoji="0" lang="en-US" sz="2800" b="0" i="0" u="none" strike="noStrike" kern="1200" cap="none" spc="28" normalizeH="0" baseline="0" noProof="0" dirty="0">
                  <a:ln>
                    <a:noFill/>
                  </a:ln>
                  <a:solidFill>
                    <a:srgbClr val="146767"/>
                  </a:solidFill>
                  <a:effectLst/>
                  <a:uLnTx/>
                  <a:uFillTx/>
                  <a:latin typeface="Calibri"/>
                  <a:ea typeface="+mn-ea"/>
                  <a:cs typeface="+mn-cs"/>
                </a:rPr>
                <a:t>corc@annafreud.org</a:t>
              </a:r>
            </a:p>
          </p:txBody>
        </p:sp>
      </p:grpSp>
      <p:pic>
        <p:nvPicPr>
          <p:cNvPr id="15" name="Picture 14" descr="A picture containing drawing&#10;&#10;Description automatically generated">
            <a:extLst>
              <a:ext uri="{FF2B5EF4-FFF2-40B4-BE49-F238E27FC236}">
                <a16:creationId xmlns:a16="http://schemas.microsoft.com/office/drawing/2014/main" id="{22C2BD75-CA20-404C-8BD3-8592EC14B3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69386" y="8600509"/>
            <a:ext cx="3618614" cy="1592951"/>
          </a:xfrm>
          <a:prstGeom prst="rect">
            <a:avLst/>
          </a:prstGeom>
        </p:spPr>
      </p:pic>
      <p:grpSp>
        <p:nvGrpSpPr>
          <p:cNvPr id="16" name="Group 11">
            <a:extLst>
              <a:ext uri="{FF2B5EF4-FFF2-40B4-BE49-F238E27FC236}">
                <a16:creationId xmlns:a16="http://schemas.microsoft.com/office/drawing/2014/main" id="{DFBB0FE1-5900-4389-B914-C85F7CB6B05B}"/>
              </a:ext>
            </a:extLst>
          </p:cNvPr>
          <p:cNvGrpSpPr/>
          <p:nvPr/>
        </p:nvGrpSpPr>
        <p:grpSpPr>
          <a:xfrm>
            <a:off x="13154526" y="6133066"/>
            <a:ext cx="4644306" cy="1307099"/>
            <a:chOff x="0" y="-57149"/>
            <a:chExt cx="6192409" cy="1742798"/>
          </a:xfrm>
        </p:grpSpPr>
        <p:sp>
          <p:nvSpPr>
            <p:cNvPr id="17" name="TextBox 12">
              <a:extLst>
                <a:ext uri="{FF2B5EF4-FFF2-40B4-BE49-F238E27FC236}">
                  <a16:creationId xmlns:a16="http://schemas.microsoft.com/office/drawing/2014/main" id="{06BF3177-E51B-400C-B388-C5C3A79ABB20}"/>
                </a:ext>
              </a:extLst>
            </p:cNvPr>
            <p:cNvSpPr txBox="1"/>
            <p:nvPr/>
          </p:nvSpPr>
          <p:spPr>
            <a:xfrm>
              <a:off x="0" y="-57149"/>
              <a:ext cx="6192409" cy="674031"/>
            </a:xfrm>
            <a:prstGeom prst="rect">
              <a:avLst/>
            </a:prstGeom>
          </p:spPr>
          <p:txBody>
            <a:bodyPr lIns="0" tIns="0" rIns="0" bIns="0" rtlCol="0" anchor="t">
              <a:spAutoFit/>
            </a:bodyPr>
            <a:lstStyle/>
            <a:p>
              <a:pPr marL="0" marR="0" lvl="0" indent="0" algn="ctr" defTabSz="914400" rtl="0" eaLnBrk="1" fontAlgn="auto" latinLnBrk="0" hangingPunct="1">
                <a:lnSpc>
                  <a:spcPts val="4200"/>
                </a:lnSpc>
                <a:spcBef>
                  <a:spcPts val="0"/>
                </a:spcBef>
                <a:spcAft>
                  <a:spcPts val="0"/>
                </a:spcAft>
                <a:buClrTx/>
                <a:buSzTx/>
                <a:buFontTx/>
                <a:buNone/>
                <a:tabLst/>
                <a:defRPr/>
              </a:pPr>
              <a:r>
                <a:rPr kumimoji="0" lang="en-US" sz="3000" b="1" i="0" u="none" strike="noStrike" kern="1200" cap="none" spc="300" normalizeH="0" baseline="0" noProof="0" dirty="0">
                  <a:ln>
                    <a:noFill/>
                  </a:ln>
                  <a:solidFill>
                    <a:srgbClr val="146767"/>
                  </a:solidFill>
                  <a:effectLst/>
                  <a:uLnTx/>
                  <a:uFillTx/>
                  <a:latin typeface="Calibri"/>
                  <a:ea typeface="+mn-ea"/>
                  <a:cs typeface="+mn-cs"/>
                </a:rPr>
                <a:t>TWITTER</a:t>
              </a:r>
            </a:p>
          </p:txBody>
        </p:sp>
        <p:sp>
          <p:nvSpPr>
            <p:cNvPr id="18" name="TextBox 13">
              <a:extLst>
                <a:ext uri="{FF2B5EF4-FFF2-40B4-BE49-F238E27FC236}">
                  <a16:creationId xmlns:a16="http://schemas.microsoft.com/office/drawing/2014/main" id="{883251BB-8E21-4D10-9A77-CF4D60E2F51A}"/>
                </a:ext>
              </a:extLst>
            </p:cNvPr>
            <p:cNvSpPr txBox="1"/>
            <p:nvPr/>
          </p:nvSpPr>
          <p:spPr>
            <a:xfrm>
              <a:off x="0" y="1059153"/>
              <a:ext cx="6192409" cy="626496"/>
            </a:xfrm>
            <a:prstGeom prst="rect">
              <a:avLst/>
            </a:prstGeom>
          </p:spPr>
          <p:txBody>
            <a:bodyPr lIns="0" tIns="0" rIns="0" bIns="0" rtlCol="0" anchor="t">
              <a:spAutoFit/>
            </a:bodyPr>
            <a:lstStyle/>
            <a:p>
              <a:pPr marL="0" marR="0" lvl="0" indent="0" algn="ctr" defTabSz="914400" rtl="0" eaLnBrk="1" fontAlgn="auto" latinLnBrk="0" hangingPunct="1">
                <a:lnSpc>
                  <a:spcPts val="3919"/>
                </a:lnSpc>
                <a:spcBef>
                  <a:spcPts val="0"/>
                </a:spcBef>
                <a:spcAft>
                  <a:spcPts val="0"/>
                </a:spcAft>
                <a:buClrTx/>
                <a:buSzTx/>
                <a:buFontTx/>
                <a:buNone/>
                <a:tabLst/>
                <a:defRPr/>
              </a:pPr>
              <a:r>
                <a:rPr kumimoji="0" lang="en-US" sz="2800" b="0" i="0" u="none" strike="noStrike" kern="1200" cap="none" spc="28" normalizeH="0" baseline="0" noProof="0" dirty="0">
                  <a:ln>
                    <a:noFill/>
                  </a:ln>
                  <a:solidFill>
                    <a:srgbClr val="146767"/>
                  </a:solidFill>
                  <a:effectLst/>
                  <a:uLnTx/>
                  <a:uFillTx/>
                  <a:latin typeface="Calibri"/>
                  <a:ea typeface="+mn-ea"/>
                  <a:cs typeface="+mn-cs"/>
                </a:rPr>
                <a:t>@</a:t>
              </a:r>
              <a:r>
                <a:rPr kumimoji="0" lang="en-US" sz="2800" b="0" i="0" u="none" strike="noStrike" kern="1200" cap="none" spc="28" normalizeH="0" baseline="0" noProof="0" dirty="0" err="1">
                  <a:ln>
                    <a:noFill/>
                  </a:ln>
                  <a:solidFill>
                    <a:srgbClr val="146767"/>
                  </a:solidFill>
                  <a:effectLst/>
                  <a:uLnTx/>
                  <a:uFillTx/>
                  <a:latin typeface="Calibri"/>
                  <a:ea typeface="+mn-ea"/>
                  <a:cs typeface="+mn-cs"/>
                </a:rPr>
                <a:t>CORCcentral</a:t>
              </a:r>
              <a:endParaRPr kumimoji="0" lang="en-US" sz="2800" b="0" i="0" u="none" strike="noStrike" kern="1200" cap="none" spc="28" normalizeH="0" baseline="0" noProof="0" dirty="0">
                <a:ln>
                  <a:noFill/>
                </a:ln>
                <a:solidFill>
                  <a:srgbClr val="146767"/>
                </a:solidFill>
                <a:effectLst/>
                <a:uLnTx/>
                <a:uFillTx/>
                <a:latin typeface="Calibri"/>
                <a:ea typeface="+mn-ea"/>
                <a:cs typeface="+mn-cs"/>
              </a:endParaRPr>
            </a:p>
          </p:txBody>
        </p:sp>
      </p:grpSp>
    </p:spTree>
    <p:extLst>
      <p:ext uri="{BB962C8B-B14F-4D97-AF65-F5344CB8AC3E}">
        <p14:creationId xmlns:p14="http://schemas.microsoft.com/office/powerpoint/2010/main" val="3494611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46767"/>
        </a:solidFill>
        <a:effectLst/>
      </p:bgPr>
    </p:bg>
    <p:spTree>
      <p:nvGrpSpPr>
        <p:cNvPr id="1" name=""/>
        <p:cNvGrpSpPr/>
        <p:nvPr/>
      </p:nvGrpSpPr>
      <p:grpSpPr>
        <a:xfrm>
          <a:off x="0" y="0"/>
          <a:ext cx="0" cy="0"/>
          <a:chOff x="0" y="0"/>
          <a:chExt cx="0" cy="0"/>
        </a:xfrm>
      </p:grpSpPr>
      <p:sp>
        <p:nvSpPr>
          <p:cNvPr id="3" name="TextBox 3"/>
          <p:cNvSpPr txBox="1"/>
          <p:nvPr/>
        </p:nvSpPr>
        <p:spPr>
          <a:xfrm rot="-5400000">
            <a:off x="-2999678" y="4404836"/>
            <a:ext cx="9451127" cy="147732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150" normalizeH="0" baseline="0" noProof="0">
                <a:ln>
                  <a:noFill/>
                </a:ln>
                <a:solidFill>
                  <a:srgbClr val="146767"/>
                </a:solidFill>
                <a:effectLst/>
                <a:uLnTx/>
                <a:uFillTx/>
                <a:latin typeface="Calibri"/>
                <a:ea typeface="+mn-ea"/>
                <a:cs typeface="+mn-cs"/>
              </a:rPr>
              <a:t>Title</a:t>
            </a:r>
            <a:endParaRPr kumimoji="0" lang="en-US" sz="9600" b="1" i="0" u="none" strike="noStrike" kern="1200" cap="none" spc="-150" normalizeH="0" baseline="0" noProof="0" dirty="0">
              <a:ln>
                <a:noFill/>
              </a:ln>
              <a:solidFill>
                <a:srgbClr val="146767"/>
              </a:solidFill>
              <a:effectLst/>
              <a:uLnTx/>
              <a:uFillTx/>
              <a:latin typeface="Calibri"/>
              <a:ea typeface="+mn-ea"/>
              <a:cs typeface="+mn-cs"/>
            </a:endParaRPr>
          </a:p>
        </p:txBody>
      </p:sp>
      <p:sp>
        <p:nvSpPr>
          <p:cNvPr id="15" name="TextBox 2">
            <a:extLst>
              <a:ext uri="{FF2B5EF4-FFF2-40B4-BE49-F238E27FC236}">
                <a16:creationId xmlns:a16="http://schemas.microsoft.com/office/drawing/2014/main" id="{F641EAB1-9E72-367B-0011-2110A94922EB}"/>
              </a:ext>
            </a:extLst>
          </p:cNvPr>
          <p:cNvSpPr txBox="1"/>
          <p:nvPr/>
        </p:nvSpPr>
        <p:spPr>
          <a:xfrm>
            <a:off x="2133600" y="2324100"/>
            <a:ext cx="14977978" cy="3741473"/>
          </a:xfrm>
          <a:prstGeom prst="rect">
            <a:avLst/>
          </a:prstGeom>
        </p:spPr>
        <p:txBody>
          <a:bodyPr wrap="square" lIns="0" tIns="0" rIns="0" bIns="0" rtlCol="0" anchor="t">
            <a:spAutoFit/>
          </a:bodyPr>
          <a:lstStyle/>
          <a:p>
            <a:pPr marL="914400" indent="-914400">
              <a:lnSpc>
                <a:spcPts val="7370"/>
              </a:lnSpc>
              <a:buAutoNum type="arabicPeriod"/>
            </a:pPr>
            <a:r>
              <a:rPr lang="en-US" sz="5400" b="1" spc="-150" dirty="0">
                <a:solidFill>
                  <a:srgbClr val="FFFFFF"/>
                </a:solidFill>
                <a:latin typeface="+mj-lt"/>
              </a:rPr>
              <a:t>Introduction</a:t>
            </a:r>
            <a:endParaRPr lang="en-US" sz="5400" b="1" spc="-150" dirty="0">
              <a:solidFill>
                <a:srgbClr val="FFFFFF"/>
              </a:solidFill>
              <a:latin typeface="+mj-lt"/>
              <a:cs typeface="Calibri"/>
            </a:endParaRPr>
          </a:p>
          <a:p>
            <a:pPr marL="914400" indent="-914400">
              <a:lnSpc>
                <a:spcPts val="7370"/>
              </a:lnSpc>
              <a:buAutoNum type="arabicPeriod"/>
            </a:pPr>
            <a:r>
              <a:rPr lang="en-US" sz="5400" b="1" spc="-150" dirty="0">
                <a:solidFill>
                  <a:srgbClr val="FFFFFF"/>
                </a:solidFill>
                <a:latin typeface="+mj-lt"/>
              </a:rPr>
              <a:t>Developments at CORC</a:t>
            </a:r>
            <a:endParaRPr lang="en-US" sz="5400" b="1" spc="-150" dirty="0">
              <a:solidFill>
                <a:srgbClr val="FFFFFF"/>
              </a:solidFill>
              <a:latin typeface="+mj-lt"/>
              <a:cs typeface="Calibri"/>
            </a:endParaRPr>
          </a:p>
          <a:p>
            <a:pPr marL="914400" indent="-914400">
              <a:lnSpc>
                <a:spcPts val="7370"/>
              </a:lnSpc>
              <a:buAutoNum type="arabicPeriod"/>
            </a:pPr>
            <a:r>
              <a:rPr lang="en-US" sz="5400" b="1" spc="-150" dirty="0">
                <a:solidFill>
                  <a:srgbClr val="FFFFFF"/>
                </a:solidFill>
                <a:latin typeface="+mj-lt"/>
              </a:rPr>
              <a:t>Some of our new learning and approaches</a:t>
            </a:r>
            <a:endParaRPr lang="en-US" sz="5400" b="1" spc="-150" dirty="0">
              <a:solidFill>
                <a:srgbClr val="FFFFFF"/>
              </a:solidFill>
              <a:latin typeface="+mj-lt"/>
              <a:cs typeface="Calibri"/>
            </a:endParaRPr>
          </a:p>
          <a:p>
            <a:pPr marL="914400" indent="-914400">
              <a:lnSpc>
                <a:spcPts val="7370"/>
              </a:lnSpc>
              <a:buAutoNum type="arabicPeriod"/>
            </a:pPr>
            <a:r>
              <a:rPr lang="en-US" sz="5400" b="1" spc="-150" dirty="0">
                <a:solidFill>
                  <a:srgbClr val="FFFFFF"/>
                </a:solidFill>
                <a:latin typeface="+mj-lt"/>
              </a:rPr>
              <a:t>A couple of things to look out for…</a:t>
            </a:r>
            <a:endParaRPr lang="en-US" sz="5400" b="1" spc="-150" dirty="0">
              <a:solidFill>
                <a:srgbClr val="FFFFFF"/>
              </a:solidFill>
              <a:latin typeface="+mj-lt"/>
              <a:cs typeface="Calibri"/>
            </a:endParaRPr>
          </a:p>
        </p:txBody>
      </p:sp>
    </p:spTree>
    <p:extLst>
      <p:ext uri="{BB962C8B-B14F-4D97-AF65-F5344CB8AC3E}">
        <p14:creationId xmlns:p14="http://schemas.microsoft.com/office/powerpoint/2010/main" val="115193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7337B3BC-E2F1-9082-2625-7A8F0402E1C9}"/>
              </a:ext>
            </a:extLst>
          </p:cNvPr>
          <p:cNvSpPr txBox="1"/>
          <p:nvPr/>
        </p:nvSpPr>
        <p:spPr>
          <a:xfrm>
            <a:off x="1106841" y="498985"/>
            <a:ext cx="16074330" cy="1215141"/>
          </a:xfrm>
          <a:prstGeom prst="rect">
            <a:avLst/>
          </a:prstGeom>
        </p:spPr>
        <p:txBody>
          <a:bodyPr lIns="0" tIns="0" rIns="0" bIns="0" rtlCol="0" anchor="t">
            <a:spAutoFit/>
          </a:bodyPr>
          <a:lstStyle/>
          <a:p>
            <a:pPr algn="ctr" defTabSz="914423">
              <a:lnSpc>
                <a:spcPts val="10080"/>
              </a:lnSpc>
            </a:pPr>
            <a:r>
              <a:rPr lang="en-US" sz="7200" b="1" spc="-150" dirty="0">
                <a:solidFill>
                  <a:srgbClr val="146767"/>
                </a:solidFill>
                <a:latin typeface="Calibri"/>
              </a:rPr>
              <a:t>About CORC</a:t>
            </a:r>
          </a:p>
        </p:txBody>
      </p:sp>
      <p:sp>
        <p:nvSpPr>
          <p:cNvPr id="4" name="TextBox 3">
            <a:extLst>
              <a:ext uri="{FF2B5EF4-FFF2-40B4-BE49-F238E27FC236}">
                <a16:creationId xmlns:a16="http://schemas.microsoft.com/office/drawing/2014/main" id="{E5CB63A1-E009-C532-FBB3-5A831B91787E}"/>
              </a:ext>
            </a:extLst>
          </p:cNvPr>
          <p:cNvSpPr txBox="1"/>
          <p:nvPr/>
        </p:nvSpPr>
        <p:spPr>
          <a:xfrm>
            <a:off x="6781800" y="2102513"/>
            <a:ext cx="10980524" cy="7563609"/>
          </a:xfrm>
          <a:prstGeom prst="rect">
            <a:avLst/>
          </a:prstGeom>
          <a:noFill/>
        </p:spPr>
        <p:txBody>
          <a:bodyPr wrap="square" lIns="91440" tIns="45720" rIns="91440" bIns="45720" anchor="t">
            <a:spAutoFit/>
          </a:bodyPr>
          <a:lstStyle/>
          <a:p>
            <a:pPr defTabSz="1371600">
              <a:lnSpc>
                <a:spcPct val="115000"/>
              </a:lnSpc>
            </a:pPr>
            <a:r>
              <a:rPr lang="en-GB" sz="3600" dirty="0" bmk="">
                <a:latin typeface="Calibri"/>
              </a:rPr>
              <a:t>The Child Outcomes Research Consortium (CORC) brings together organisations and individuals committed to using and improving evidence to improve children and young people’s mental health and wellbeing. </a:t>
            </a:r>
            <a:endParaRPr lang="en-GB" sz="3600" dirty="0">
              <a:latin typeface="Calibri"/>
              <a:cs typeface="Calibri"/>
            </a:endParaRPr>
          </a:p>
          <a:p>
            <a:pPr defTabSz="1371600">
              <a:lnSpc>
                <a:spcPct val="115000"/>
              </a:lnSpc>
            </a:pPr>
            <a:endParaRPr lang="en-GB" sz="3600" dirty="0">
              <a:latin typeface="Calibri"/>
              <a:cs typeface="Calibri"/>
            </a:endParaRPr>
          </a:p>
          <a:p>
            <a:pPr defTabSz="1371600">
              <a:lnSpc>
                <a:spcPct val="115000"/>
              </a:lnSpc>
            </a:pPr>
            <a:r>
              <a:rPr lang="en-GB" sz="3600" dirty="0" bmk="">
                <a:latin typeface="Calibri"/>
              </a:rPr>
              <a:t>Founded in 2002 by a group of mental health professionals determined to understand the impact of their work, today our network includes mental health providers, education settings, cultural and community services, local authorities, professional bodies and research institutions from across Europe and beyond.</a:t>
            </a:r>
            <a:endParaRPr lang="en-GB" sz="3600" dirty="0">
              <a:latin typeface="Calibri"/>
              <a:cs typeface="Calibri"/>
            </a:endParaRPr>
          </a:p>
          <a:p>
            <a:pPr defTabSz="1371600">
              <a:lnSpc>
                <a:spcPct val="114000"/>
              </a:lnSpc>
            </a:pPr>
            <a:r>
              <a:rPr lang="en-GB" sz="2800" dirty="0" bmk="">
                <a:solidFill>
                  <a:prstClr val="black"/>
                </a:solidFill>
                <a:latin typeface="Calibri"/>
              </a:rPr>
              <a:t> </a:t>
            </a:r>
            <a:r>
              <a:rPr lang="en-GB" sz="2800" b="1" spc="-150" dirty="0" bmk="">
                <a:solidFill>
                  <a:srgbClr val="146767"/>
                </a:solidFill>
                <a:latin typeface="Calibri"/>
              </a:rPr>
              <a:t> </a:t>
            </a:r>
          </a:p>
        </p:txBody>
      </p:sp>
      <p:pic>
        <p:nvPicPr>
          <p:cNvPr id="3" name="Picture 17">
            <a:extLst>
              <a:ext uri="{FF2B5EF4-FFF2-40B4-BE49-F238E27FC236}">
                <a16:creationId xmlns:a16="http://schemas.microsoft.com/office/drawing/2014/main" id="{25B12347-ADBC-64EB-76C4-D30DC1A23F6B}"/>
              </a:ext>
            </a:extLst>
          </p:cNvPr>
          <p:cNvPicPr>
            <a:picLocks noChangeAspect="1"/>
          </p:cNvPicPr>
          <p:nvPr/>
        </p:nvPicPr>
        <p:blipFill rotWithShape="1">
          <a:blip r:embed="rId3"/>
          <a:srcRect l="5565" r="2958"/>
          <a:stretch/>
        </p:blipFill>
        <p:spPr>
          <a:xfrm>
            <a:off x="0" y="0"/>
            <a:ext cx="5485893" cy="10287000"/>
          </a:xfrm>
          <a:prstGeom prst="rect">
            <a:avLst/>
          </a:prstGeom>
        </p:spPr>
      </p:pic>
    </p:spTree>
    <p:extLst>
      <p:ext uri="{BB962C8B-B14F-4D97-AF65-F5344CB8AC3E}">
        <p14:creationId xmlns:p14="http://schemas.microsoft.com/office/powerpoint/2010/main" val="2076046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5CB63A1-E009-C532-FBB3-5A831B91787E}"/>
              </a:ext>
            </a:extLst>
          </p:cNvPr>
          <p:cNvSpPr txBox="1"/>
          <p:nvPr/>
        </p:nvSpPr>
        <p:spPr>
          <a:xfrm>
            <a:off x="5714154" y="1176971"/>
            <a:ext cx="11962117" cy="8663910"/>
          </a:xfrm>
          <a:prstGeom prst="rect">
            <a:avLst/>
          </a:prstGeom>
          <a:noFill/>
        </p:spPr>
        <p:txBody>
          <a:bodyPr wrap="square" lIns="91440" tIns="45720" rIns="91440" bIns="45720" anchor="t">
            <a:spAutoFit/>
          </a:bodyPr>
          <a:lstStyle/>
          <a:p>
            <a:pPr defTabSz="1371566">
              <a:spcBef>
                <a:spcPct val="0"/>
              </a:spcBef>
              <a:spcAft>
                <a:spcPct val="0"/>
              </a:spcAft>
            </a:pPr>
            <a:r>
              <a:rPr lang="en-GB" altLang="en-US" sz="4800" b="1" spc="-150" dirty="0" bmk="">
                <a:solidFill>
                  <a:srgbClr val="146767"/>
                </a:solidFill>
                <a:latin typeface="Calibri"/>
              </a:rPr>
              <a:t>We believe..</a:t>
            </a:r>
            <a:endParaRPr lang="en-GB" altLang="en-US" sz="4800" b="1" spc="-150" dirty="0">
              <a:solidFill>
                <a:srgbClr val="146767"/>
              </a:solidFill>
              <a:latin typeface="Calibri"/>
              <a:cs typeface="Calibri"/>
            </a:endParaRPr>
          </a:p>
          <a:p>
            <a:pPr defTabSz="1371566">
              <a:spcBef>
                <a:spcPct val="0"/>
              </a:spcBef>
              <a:spcAft>
                <a:spcPct val="0"/>
              </a:spcAft>
            </a:pPr>
            <a:endParaRPr lang="en-GB" altLang="en-US" sz="3000" dirty="0">
              <a:latin typeface="Calibri"/>
              <a:cs typeface="Calibri"/>
            </a:endParaRPr>
          </a:p>
          <a:p>
            <a:pPr defTabSz="1371566">
              <a:spcBef>
                <a:spcPct val="0"/>
              </a:spcBef>
              <a:spcAft>
                <a:spcPct val="0"/>
              </a:spcAft>
            </a:pPr>
            <a:r>
              <a:rPr lang="en-GB" altLang="en-US" sz="3200" dirty="0" bmk="">
                <a:latin typeface="Calibri"/>
              </a:rPr>
              <a:t>… we can improve child and youth mental health services by using real-world evidence and understanding the extent to which children and young people’s care is helping them.</a:t>
            </a:r>
            <a:endParaRPr lang="en-GB" sz="3200" dirty="0">
              <a:cs typeface="Calibri"/>
            </a:endParaRPr>
          </a:p>
          <a:p>
            <a:pPr defTabSz="1371566" eaLnBrk="0" fontAlgn="base" hangingPunct="0">
              <a:spcBef>
                <a:spcPct val="0"/>
              </a:spcBef>
              <a:spcAft>
                <a:spcPct val="0"/>
              </a:spcAft>
            </a:pPr>
            <a:endParaRPr lang="en-GB" altLang="en-US" sz="3200" dirty="0">
              <a:solidFill>
                <a:srgbClr val="146767"/>
              </a:solidFill>
              <a:latin typeface="Calibri"/>
              <a:cs typeface="Calibri"/>
            </a:endParaRPr>
          </a:p>
          <a:p>
            <a:pPr defTabSz="1371566" eaLnBrk="0" fontAlgn="base" hangingPunct="0">
              <a:spcBef>
                <a:spcPct val="0"/>
              </a:spcBef>
              <a:spcAft>
                <a:spcPct val="0"/>
              </a:spcAft>
            </a:pPr>
            <a:r>
              <a:rPr lang="en-GB" altLang="en-US" sz="3200" dirty="0" bmk="">
                <a:solidFill>
                  <a:srgbClr val="146767"/>
                </a:solidFill>
                <a:latin typeface="Calibri"/>
              </a:rPr>
              <a:t>… everyone who offers support to children and young people should collect and use evidence as part of their day-to-day work. </a:t>
            </a:r>
            <a:endParaRPr lang="en-GB" altLang="en-US" sz="3200" dirty="0">
              <a:solidFill>
                <a:srgbClr val="146767"/>
              </a:solidFill>
              <a:latin typeface="Calibri"/>
              <a:cs typeface="Calibri"/>
            </a:endParaRPr>
          </a:p>
          <a:p>
            <a:pPr defTabSz="1371566" eaLnBrk="0" fontAlgn="base" hangingPunct="0">
              <a:spcBef>
                <a:spcPct val="0"/>
              </a:spcBef>
              <a:spcAft>
                <a:spcPct val="0"/>
              </a:spcAft>
            </a:pPr>
            <a:endParaRPr lang="en-GB" altLang="en-US" sz="3200" dirty="0">
              <a:solidFill>
                <a:srgbClr val="146767"/>
              </a:solidFill>
              <a:latin typeface="Calibri"/>
              <a:cs typeface="Calibri"/>
            </a:endParaRPr>
          </a:p>
          <a:p>
            <a:pPr defTabSz="1371566" eaLnBrk="0" fontAlgn="base" hangingPunct="0">
              <a:spcBef>
                <a:spcPct val="0"/>
              </a:spcBef>
              <a:spcAft>
                <a:spcPct val="0"/>
              </a:spcAft>
            </a:pPr>
            <a:r>
              <a:rPr lang="en-GB" altLang="en-US" sz="3200" dirty="0" bmk="">
                <a:latin typeface="Calibri"/>
              </a:rPr>
              <a:t>… the voices of children, young people and their parents and carers are essential in generating and using this evidence to good effect.</a:t>
            </a:r>
            <a:endParaRPr lang="en-GB" altLang="en-US" sz="3200" dirty="0">
              <a:latin typeface="Calibri"/>
              <a:cs typeface="Calibri"/>
            </a:endParaRPr>
          </a:p>
          <a:p>
            <a:pPr defTabSz="1371566" eaLnBrk="0" fontAlgn="base" hangingPunct="0">
              <a:spcBef>
                <a:spcPct val="0"/>
              </a:spcBef>
              <a:spcAft>
                <a:spcPct val="0"/>
              </a:spcAft>
            </a:pPr>
            <a:endParaRPr lang="en-GB" altLang="en-US" sz="3200" b="1" dirty="0">
              <a:solidFill>
                <a:srgbClr val="146767"/>
              </a:solidFill>
              <a:latin typeface="Calibri"/>
              <a:cs typeface="Calibri"/>
            </a:endParaRPr>
          </a:p>
          <a:p>
            <a:pPr defTabSz="1371566" eaLnBrk="0" fontAlgn="base" hangingPunct="0">
              <a:spcBef>
                <a:spcPct val="0"/>
              </a:spcBef>
              <a:spcAft>
                <a:spcPct val="0"/>
              </a:spcAft>
            </a:pPr>
            <a:r>
              <a:rPr lang="en-GB" altLang="en-US" sz="3200" dirty="0" bmk="">
                <a:solidFill>
                  <a:srgbClr val="146767"/>
                </a:solidFill>
                <a:latin typeface="Calibri"/>
              </a:rPr>
              <a:t>… that by carrying out research, sharing learning, and acting on this, together we can improve the support available to children and young people (and help them to thrive).</a:t>
            </a:r>
            <a:endParaRPr lang="en-US" sz="3600" spc="28" dirty="0">
              <a:solidFill>
                <a:srgbClr val="FFFFFF"/>
              </a:solidFill>
              <a:latin typeface="Calibri"/>
            </a:endParaRPr>
          </a:p>
          <a:p>
            <a:pPr defTabSz="1371600"/>
            <a:endParaRPr lang="en-GB" sz="2700" b="1" spc="-150" dirty="0" bmk="">
              <a:solidFill>
                <a:srgbClr val="146767"/>
              </a:solidFill>
              <a:latin typeface="Calibri"/>
            </a:endParaRPr>
          </a:p>
          <a:p>
            <a:pPr defTabSz="1371600"/>
            <a:endParaRPr lang="en-US" sz="3600" spc="28" dirty="0">
              <a:solidFill>
                <a:srgbClr val="FFFFFF"/>
              </a:solidFill>
              <a:latin typeface="Calibri"/>
            </a:endParaRPr>
          </a:p>
        </p:txBody>
      </p:sp>
      <p:pic>
        <p:nvPicPr>
          <p:cNvPr id="3" name="Picture 4">
            <a:extLst>
              <a:ext uri="{FF2B5EF4-FFF2-40B4-BE49-F238E27FC236}">
                <a16:creationId xmlns:a16="http://schemas.microsoft.com/office/drawing/2014/main" id="{ACC07220-D27C-BA18-91D0-D2315E32ADD0}"/>
              </a:ext>
            </a:extLst>
          </p:cNvPr>
          <p:cNvPicPr>
            <a:picLocks noChangeAspect="1"/>
          </p:cNvPicPr>
          <p:nvPr/>
        </p:nvPicPr>
        <p:blipFill rotWithShape="1">
          <a:blip r:embed="rId3"/>
          <a:srcRect l="26910" r="46436"/>
          <a:stretch/>
        </p:blipFill>
        <p:spPr>
          <a:xfrm>
            <a:off x="-228600" y="17153"/>
            <a:ext cx="5268151" cy="10303991"/>
          </a:xfrm>
          <a:prstGeom prst="rect">
            <a:avLst/>
          </a:prstGeom>
        </p:spPr>
      </p:pic>
    </p:spTree>
    <p:extLst>
      <p:ext uri="{BB962C8B-B14F-4D97-AF65-F5344CB8AC3E}">
        <p14:creationId xmlns:p14="http://schemas.microsoft.com/office/powerpoint/2010/main" val="4288323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0A4218-A889-29DE-039D-2F1FAB57AFA3}"/>
              </a:ext>
            </a:extLst>
          </p:cNvPr>
          <p:cNvSpPr/>
          <p:nvPr/>
        </p:nvSpPr>
        <p:spPr>
          <a:xfrm>
            <a:off x="-37020" y="1363080"/>
            <a:ext cx="18325020" cy="8208912"/>
          </a:xfrm>
          <a:prstGeom prst="rect">
            <a:avLst/>
          </a:prstGeom>
          <a:blipFill>
            <a:blip r:embed="rId3">
              <a:alphaModFix amt="48000"/>
            </a:blip>
            <a:stretch>
              <a:fillRect/>
            </a:stretch>
          </a:blipFill>
          <a:ln>
            <a:solidFill>
              <a:srgbClr val="14676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5" name="Diagram 4">
            <a:extLst>
              <a:ext uri="{FF2B5EF4-FFF2-40B4-BE49-F238E27FC236}">
                <a16:creationId xmlns:a16="http://schemas.microsoft.com/office/drawing/2014/main" id="{0FD16D3E-E64C-A350-CD49-2D8E13FC129B}"/>
              </a:ext>
            </a:extLst>
          </p:cNvPr>
          <p:cNvGraphicFramePr/>
          <p:nvPr>
            <p:extLst>
              <p:ext uri="{D42A27DB-BD31-4B8C-83A1-F6EECF244321}">
                <p14:modId xmlns:p14="http://schemas.microsoft.com/office/powerpoint/2010/main" val="531935267"/>
              </p:ext>
            </p:extLst>
          </p:nvPr>
        </p:nvGraphicFramePr>
        <p:xfrm>
          <a:off x="1205891" y="1687116"/>
          <a:ext cx="17352912" cy="84249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Rectangle 7">
            <a:extLst>
              <a:ext uri="{FF2B5EF4-FFF2-40B4-BE49-F238E27FC236}">
                <a16:creationId xmlns:a16="http://schemas.microsoft.com/office/drawing/2014/main" id="{9EDB7034-AE03-8147-91CF-B87F4CC3FD4D}"/>
              </a:ext>
            </a:extLst>
          </p:cNvPr>
          <p:cNvSpPr/>
          <p:nvPr/>
        </p:nvSpPr>
        <p:spPr>
          <a:xfrm>
            <a:off x="287016" y="174948"/>
            <a:ext cx="4968552" cy="1188132"/>
          </a:xfrm>
          <a:prstGeom prst="rect">
            <a:avLst/>
          </a:prstGeom>
          <a:solidFill>
            <a:srgbClr val="146767"/>
          </a:solidFill>
          <a:ln w="127000">
            <a:solidFill>
              <a:srgbClr val="14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2700" b="1" i="0" u="none" strike="noStrike" kern="1200" cap="none" spc="0" normalizeH="0" baseline="0" noProof="0" dirty="0">
                <a:ln>
                  <a:noFill/>
                </a:ln>
                <a:solidFill>
                  <a:prstClr val="white"/>
                </a:solidFill>
                <a:effectLst/>
                <a:uLnTx/>
                <a:uFillTx/>
                <a:latin typeface="Calibri"/>
                <a:ea typeface="+mn-ea"/>
                <a:cs typeface="+mn-cs"/>
              </a:rPr>
              <a:t>1. A learning collaboration to develop outcome measurement in child and youth mental health</a:t>
            </a:r>
            <a:endParaRPr kumimoji="0" lang="en-US" sz="27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21982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E54F49-D443-78F7-9C50-A35BE42937E5}"/>
              </a:ext>
            </a:extLst>
          </p:cNvPr>
          <p:cNvSpPr/>
          <p:nvPr/>
        </p:nvSpPr>
        <p:spPr>
          <a:xfrm rot="10800000">
            <a:off x="0" y="1289708"/>
            <a:ext cx="18325020" cy="8208912"/>
          </a:xfrm>
          <a:prstGeom prst="rect">
            <a:avLst/>
          </a:prstGeom>
          <a:blipFill>
            <a:blip r:embed="rId3">
              <a:alphaModFix amt="48000"/>
            </a:blip>
            <a:stretch>
              <a:fillRect/>
            </a:stretch>
          </a:blipFill>
          <a:ln>
            <a:solidFill>
              <a:srgbClr val="14676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graphicFrame>
        <p:nvGraphicFramePr>
          <p:cNvPr id="5" name="Diagram 4">
            <a:extLst>
              <a:ext uri="{FF2B5EF4-FFF2-40B4-BE49-F238E27FC236}">
                <a16:creationId xmlns:a16="http://schemas.microsoft.com/office/drawing/2014/main" id="{0FD16D3E-E64C-A350-CD49-2D8E13FC129B}"/>
              </a:ext>
            </a:extLst>
          </p:cNvPr>
          <p:cNvGraphicFramePr/>
          <p:nvPr>
            <p:extLst>
              <p:ext uri="{D42A27DB-BD31-4B8C-83A1-F6EECF244321}">
                <p14:modId xmlns:p14="http://schemas.microsoft.com/office/powerpoint/2010/main" val="312245936"/>
              </p:ext>
            </p:extLst>
          </p:nvPr>
        </p:nvGraphicFramePr>
        <p:xfrm>
          <a:off x="381000" y="1354187"/>
          <a:ext cx="17352912" cy="82089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Rectangle 7">
            <a:extLst>
              <a:ext uri="{FF2B5EF4-FFF2-40B4-BE49-F238E27FC236}">
                <a16:creationId xmlns:a16="http://schemas.microsoft.com/office/drawing/2014/main" id="{9EDB7034-AE03-8147-91CF-B87F4CC3FD4D}"/>
              </a:ext>
            </a:extLst>
          </p:cNvPr>
          <p:cNvSpPr/>
          <p:nvPr/>
        </p:nvSpPr>
        <p:spPr>
          <a:xfrm>
            <a:off x="228600" y="103340"/>
            <a:ext cx="4968552" cy="1188132"/>
          </a:xfrm>
          <a:prstGeom prst="rect">
            <a:avLst/>
          </a:prstGeom>
          <a:solidFill>
            <a:srgbClr val="146767"/>
          </a:solidFill>
          <a:ln w="127000">
            <a:solidFill>
              <a:srgbClr val="14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GB" sz="2700" b="1" dirty="0">
                <a:solidFill>
                  <a:prstClr val="white"/>
                </a:solidFill>
                <a:latin typeface="Calibri"/>
              </a:rPr>
              <a:t>Hands-on advice and help:</a:t>
            </a:r>
            <a:endParaRPr lang="en-US" sz="2700" b="1" dirty="0">
              <a:solidFill>
                <a:prstClr val="white"/>
              </a:solidFill>
              <a:latin typeface="Calibri"/>
            </a:endParaRPr>
          </a:p>
        </p:txBody>
      </p:sp>
    </p:spTree>
    <p:extLst>
      <p:ext uri="{BB962C8B-B14F-4D97-AF65-F5344CB8AC3E}">
        <p14:creationId xmlns:p14="http://schemas.microsoft.com/office/powerpoint/2010/main" val="24728878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46767"/>
        </a:solidFill>
        <a:effectLst/>
      </p:bgPr>
    </p:bg>
    <p:spTree>
      <p:nvGrpSpPr>
        <p:cNvPr id="1" name=""/>
        <p:cNvGrpSpPr/>
        <p:nvPr/>
      </p:nvGrpSpPr>
      <p:grpSpPr>
        <a:xfrm>
          <a:off x="0" y="0"/>
          <a:ext cx="0" cy="0"/>
          <a:chOff x="0" y="0"/>
          <a:chExt cx="0" cy="0"/>
        </a:xfrm>
      </p:grpSpPr>
      <p:sp>
        <p:nvSpPr>
          <p:cNvPr id="3" name="TextBox 3"/>
          <p:cNvSpPr txBox="1"/>
          <p:nvPr/>
        </p:nvSpPr>
        <p:spPr>
          <a:xfrm rot="-5400000">
            <a:off x="-2999678" y="4404836"/>
            <a:ext cx="9451127" cy="147732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150" normalizeH="0" baseline="0" noProof="0">
                <a:ln>
                  <a:noFill/>
                </a:ln>
                <a:solidFill>
                  <a:srgbClr val="146767"/>
                </a:solidFill>
                <a:effectLst/>
                <a:uLnTx/>
                <a:uFillTx/>
                <a:latin typeface="Calibri"/>
                <a:ea typeface="+mn-ea"/>
                <a:cs typeface="+mn-cs"/>
              </a:rPr>
              <a:t>Title</a:t>
            </a:r>
            <a:endParaRPr kumimoji="0" lang="en-US" sz="9600" b="1" i="0" u="none" strike="noStrike" kern="1200" cap="none" spc="-150" normalizeH="0" baseline="0" noProof="0" dirty="0">
              <a:ln>
                <a:noFill/>
              </a:ln>
              <a:solidFill>
                <a:srgbClr val="146767"/>
              </a:solidFill>
              <a:effectLst/>
              <a:uLnTx/>
              <a:uFillTx/>
              <a:latin typeface="Calibri"/>
              <a:ea typeface="+mn-ea"/>
              <a:cs typeface="+mn-cs"/>
            </a:endParaRPr>
          </a:p>
        </p:txBody>
      </p:sp>
      <p:sp>
        <p:nvSpPr>
          <p:cNvPr id="15" name="TextBox 2">
            <a:extLst>
              <a:ext uri="{FF2B5EF4-FFF2-40B4-BE49-F238E27FC236}">
                <a16:creationId xmlns:a16="http://schemas.microsoft.com/office/drawing/2014/main" id="{F641EAB1-9E72-367B-0011-2110A94922EB}"/>
              </a:ext>
            </a:extLst>
          </p:cNvPr>
          <p:cNvSpPr txBox="1"/>
          <p:nvPr/>
        </p:nvSpPr>
        <p:spPr>
          <a:xfrm>
            <a:off x="2133600" y="2324100"/>
            <a:ext cx="14977978" cy="894540"/>
          </a:xfrm>
          <a:prstGeom prst="rect">
            <a:avLst/>
          </a:prstGeom>
        </p:spPr>
        <p:txBody>
          <a:bodyPr wrap="square" lIns="0" tIns="0" rIns="0" bIns="0" rtlCol="0" anchor="t">
            <a:spAutoFit/>
          </a:bodyPr>
          <a:lstStyle/>
          <a:p>
            <a:pPr>
              <a:lnSpc>
                <a:spcPts val="7370"/>
              </a:lnSpc>
              <a:defRPr/>
            </a:pPr>
            <a:r>
              <a:rPr kumimoji="0" lang="en-US" sz="5400" b="1" i="0" u="none" strike="noStrike" kern="1200" cap="none" spc="-150" normalizeH="0" baseline="0" noProof="0" dirty="0">
                <a:ln>
                  <a:noFill/>
                </a:ln>
                <a:solidFill>
                  <a:srgbClr val="FFFFFF"/>
                </a:solidFill>
                <a:effectLst/>
                <a:uLnTx/>
                <a:uFillTx/>
                <a:latin typeface="Calibri"/>
                <a:ea typeface="+mn-ea"/>
                <a:cs typeface="+mn-cs"/>
              </a:rPr>
              <a:t>2. </a:t>
            </a:r>
            <a:r>
              <a:rPr lang="en-US" sz="5400" b="1" spc="-150" dirty="0">
                <a:solidFill>
                  <a:srgbClr val="FFFFFF"/>
                </a:solidFill>
                <a:latin typeface="Calibri"/>
              </a:rPr>
              <a:t>Developments at CORC</a:t>
            </a:r>
            <a:endParaRPr kumimoji="0" lang="en-US" sz="5400" b="1" i="0" u="none" strike="noStrike" kern="1200" cap="none" spc="-15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99091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46767"/>
        </a:solidFill>
        <a:effectLst/>
      </p:bgPr>
    </p:bg>
    <p:spTree>
      <p:nvGrpSpPr>
        <p:cNvPr id="1" name=""/>
        <p:cNvGrpSpPr/>
        <p:nvPr/>
      </p:nvGrpSpPr>
      <p:grpSpPr>
        <a:xfrm>
          <a:off x="0" y="0"/>
          <a:ext cx="0" cy="0"/>
          <a:chOff x="0" y="0"/>
          <a:chExt cx="0" cy="0"/>
        </a:xfrm>
      </p:grpSpPr>
      <p:sp>
        <p:nvSpPr>
          <p:cNvPr id="3" name="TextBox 3"/>
          <p:cNvSpPr txBox="1"/>
          <p:nvPr/>
        </p:nvSpPr>
        <p:spPr>
          <a:xfrm rot="-5400000">
            <a:off x="-2999678" y="4404836"/>
            <a:ext cx="9451127" cy="147732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150" normalizeH="0" baseline="0" noProof="0">
                <a:ln>
                  <a:noFill/>
                </a:ln>
                <a:solidFill>
                  <a:srgbClr val="146767"/>
                </a:solidFill>
                <a:effectLst/>
                <a:uLnTx/>
                <a:uFillTx/>
                <a:latin typeface="Calibri"/>
                <a:ea typeface="+mn-ea"/>
                <a:cs typeface="+mn-cs"/>
              </a:rPr>
              <a:t>Title</a:t>
            </a:r>
            <a:endParaRPr kumimoji="0" lang="en-US" sz="9600" b="1" i="0" u="none" strike="noStrike" kern="1200" cap="none" spc="-150" normalizeH="0" baseline="0" noProof="0" dirty="0">
              <a:ln>
                <a:noFill/>
              </a:ln>
              <a:solidFill>
                <a:srgbClr val="146767"/>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40D33B65-E5C5-8437-B1B9-DAF43D29A862}"/>
              </a:ext>
            </a:extLst>
          </p:cNvPr>
          <p:cNvPicPr>
            <a:picLocks noChangeAspect="1"/>
          </p:cNvPicPr>
          <p:nvPr/>
        </p:nvPicPr>
        <p:blipFill>
          <a:blip r:embed="rId3"/>
          <a:stretch>
            <a:fillRect/>
          </a:stretch>
        </p:blipFill>
        <p:spPr>
          <a:xfrm>
            <a:off x="9144000" y="179614"/>
            <a:ext cx="8610600" cy="9927772"/>
          </a:xfrm>
          <a:prstGeom prst="rect">
            <a:avLst/>
          </a:prstGeom>
        </p:spPr>
      </p:pic>
      <p:pic>
        <p:nvPicPr>
          <p:cNvPr id="14" name="Picture 13">
            <a:extLst>
              <a:ext uri="{FF2B5EF4-FFF2-40B4-BE49-F238E27FC236}">
                <a16:creationId xmlns:a16="http://schemas.microsoft.com/office/drawing/2014/main" id="{63783FBA-8948-2CC1-35E2-3C2CC049F06A}"/>
              </a:ext>
            </a:extLst>
          </p:cNvPr>
          <p:cNvPicPr>
            <a:picLocks noChangeAspect="1"/>
          </p:cNvPicPr>
          <p:nvPr/>
        </p:nvPicPr>
        <p:blipFill>
          <a:blip r:embed="rId4"/>
          <a:stretch>
            <a:fillRect/>
          </a:stretch>
        </p:blipFill>
        <p:spPr>
          <a:xfrm>
            <a:off x="9220200" y="225716"/>
            <a:ext cx="2781300" cy="2326984"/>
          </a:xfrm>
          <a:prstGeom prst="rect">
            <a:avLst/>
          </a:prstGeom>
        </p:spPr>
      </p:pic>
      <p:sp>
        <p:nvSpPr>
          <p:cNvPr id="15" name="TextBox 2">
            <a:extLst>
              <a:ext uri="{FF2B5EF4-FFF2-40B4-BE49-F238E27FC236}">
                <a16:creationId xmlns:a16="http://schemas.microsoft.com/office/drawing/2014/main" id="{F641EAB1-9E72-367B-0011-2110A94922EB}"/>
              </a:ext>
            </a:extLst>
          </p:cNvPr>
          <p:cNvSpPr txBox="1"/>
          <p:nvPr/>
        </p:nvSpPr>
        <p:spPr>
          <a:xfrm>
            <a:off x="871622" y="876300"/>
            <a:ext cx="5190956" cy="1843518"/>
          </a:xfrm>
          <a:prstGeom prst="rect">
            <a:avLst/>
          </a:prstGeom>
        </p:spPr>
        <p:txBody>
          <a:bodyPr wrap="square" lIns="0" tIns="0" rIns="0" bIns="0" rtlCol="0" anchor="t">
            <a:spAutoFit/>
          </a:bodyPr>
          <a:lstStyle/>
          <a:p>
            <a:pPr>
              <a:lnSpc>
                <a:spcPts val="7370"/>
              </a:lnSpc>
            </a:pPr>
            <a:r>
              <a:rPr lang="en-US" sz="5400" b="1" spc="-150" dirty="0">
                <a:solidFill>
                  <a:srgbClr val="FFFFFF"/>
                </a:solidFill>
                <a:latin typeface="+mj-lt"/>
              </a:rPr>
              <a:t>Welcoming new 	staff…</a:t>
            </a:r>
            <a:endParaRPr lang="en-US" sz="8800" b="1" spc="-150" dirty="0">
              <a:solidFill>
                <a:srgbClr val="FFFFFF"/>
              </a:solidFill>
              <a:latin typeface="+mj-lt"/>
            </a:endParaRPr>
          </a:p>
        </p:txBody>
      </p:sp>
      <p:pic>
        <p:nvPicPr>
          <p:cNvPr id="2" name="Picture 1" descr="Text&#10;&#10;Description automatically generated">
            <a:extLst>
              <a:ext uri="{FF2B5EF4-FFF2-40B4-BE49-F238E27FC236}">
                <a16:creationId xmlns:a16="http://schemas.microsoft.com/office/drawing/2014/main" id="{7F17E371-06A5-B269-7B05-0382F96370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 y="6515100"/>
            <a:ext cx="4140038" cy="3207022"/>
          </a:xfrm>
          <a:prstGeom prst="rect">
            <a:avLst/>
          </a:prstGeom>
        </p:spPr>
      </p:pic>
    </p:spTree>
    <p:extLst>
      <p:ext uri="{BB962C8B-B14F-4D97-AF65-F5344CB8AC3E}">
        <p14:creationId xmlns:p14="http://schemas.microsoft.com/office/powerpoint/2010/main" val="40662203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46767"/>
        </a:solidFill>
        <a:effectLst/>
      </p:bgPr>
    </p:bg>
    <p:spTree>
      <p:nvGrpSpPr>
        <p:cNvPr id="1" name=""/>
        <p:cNvGrpSpPr/>
        <p:nvPr/>
      </p:nvGrpSpPr>
      <p:grpSpPr>
        <a:xfrm>
          <a:off x="0" y="0"/>
          <a:ext cx="0" cy="0"/>
          <a:chOff x="0" y="0"/>
          <a:chExt cx="0" cy="0"/>
        </a:xfrm>
      </p:grpSpPr>
      <p:sp>
        <p:nvSpPr>
          <p:cNvPr id="3" name="TextBox 3"/>
          <p:cNvSpPr txBox="1"/>
          <p:nvPr/>
        </p:nvSpPr>
        <p:spPr>
          <a:xfrm rot="-5400000">
            <a:off x="-2999678" y="4404836"/>
            <a:ext cx="9451127" cy="147732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150" normalizeH="0" baseline="0" noProof="0">
                <a:ln>
                  <a:noFill/>
                </a:ln>
                <a:solidFill>
                  <a:srgbClr val="146767"/>
                </a:solidFill>
                <a:effectLst/>
                <a:uLnTx/>
                <a:uFillTx/>
                <a:latin typeface="Calibri"/>
                <a:ea typeface="+mn-ea"/>
                <a:cs typeface="+mn-cs"/>
              </a:rPr>
              <a:t>Title</a:t>
            </a:r>
            <a:endParaRPr kumimoji="0" lang="en-US" sz="9600" b="1" i="0" u="none" strike="noStrike" kern="1200" cap="none" spc="-150" normalizeH="0" baseline="0" noProof="0" dirty="0">
              <a:ln>
                <a:noFill/>
              </a:ln>
              <a:solidFill>
                <a:srgbClr val="146767"/>
              </a:solidFill>
              <a:effectLst/>
              <a:uLnTx/>
              <a:uFillTx/>
              <a:latin typeface="Calibri"/>
              <a:ea typeface="+mn-ea"/>
              <a:cs typeface="+mn-cs"/>
            </a:endParaRPr>
          </a:p>
        </p:txBody>
      </p:sp>
      <p:sp>
        <p:nvSpPr>
          <p:cNvPr id="15" name="TextBox 2">
            <a:extLst>
              <a:ext uri="{FF2B5EF4-FFF2-40B4-BE49-F238E27FC236}">
                <a16:creationId xmlns:a16="http://schemas.microsoft.com/office/drawing/2014/main" id="{F641EAB1-9E72-367B-0011-2110A94922EB}"/>
              </a:ext>
            </a:extLst>
          </p:cNvPr>
          <p:cNvSpPr txBox="1"/>
          <p:nvPr/>
        </p:nvSpPr>
        <p:spPr>
          <a:xfrm>
            <a:off x="871622" y="876300"/>
            <a:ext cx="14977978" cy="6588407"/>
          </a:xfrm>
          <a:prstGeom prst="rect">
            <a:avLst/>
          </a:prstGeom>
        </p:spPr>
        <p:txBody>
          <a:bodyPr wrap="square" lIns="0" tIns="0" rIns="0" bIns="0" rtlCol="0" anchor="t">
            <a:spAutoFit/>
          </a:bodyPr>
          <a:lstStyle/>
          <a:p>
            <a:pPr>
              <a:lnSpc>
                <a:spcPts val="7370"/>
              </a:lnSpc>
            </a:pPr>
            <a:r>
              <a:rPr lang="en-US" sz="5400" b="1" spc="-150" dirty="0">
                <a:solidFill>
                  <a:srgbClr val="FFFFFF"/>
                </a:solidFill>
                <a:latin typeface="+mj-lt"/>
              </a:rPr>
              <a:t>Saying goodbye to our</a:t>
            </a:r>
          </a:p>
          <a:p>
            <a:pPr>
              <a:lnSpc>
                <a:spcPts val="7370"/>
              </a:lnSpc>
            </a:pPr>
            <a:r>
              <a:rPr lang="en-US" sz="5400" b="1" spc="-150" dirty="0">
                <a:solidFill>
                  <a:srgbClr val="FFFFFF"/>
                </a:solidFill>
                <a:latin typeface="+mj-lt"/>
              </a:rPr>
              <a:t>	fantastic CORC Board</a:t>
            </a:r>
          </a:p>
          <a:p>
            <a:pPr>
              <a:lnSpc>
                <a:spcPts val="7370"/>
              </a:lnSpc>
            </a:pPr>
            <a:endParaRPr lang="en-US" sz="5400" b="1" spc="-150" dirty="0">
              <a:solidFill>
                <a:srgbClr val="FFFFFF"/>
              </a:solidFill>
              <a:latin typeface="+mj-lt"/>
            </a:endParaRPr>
          </a:p>
          <a:p>
            <a:pPr>
              <a:lnSpc>
                <a:spcPts val="7370"/>
              </a:lnSpc>
            </a:pPr>
            <a:endParaRPr lang="en-US" sz="5400" b="1" spc="-150" dirty="0">
              <a:solidFill>
                <a:srgbClr val="FFFFFF"/>
              </a:solidFill>
              <a:latin typeface="+mj-lt"/>
            </a:endParaRPr>
          </a:p>
          <a:p>
            <a:pPr>
              <a:lnSpc>
                <a:spcPts val="7370"/>
              </a:lnSpc>
            </a:pPr>
            <a:endParaRPr lang="en-US" sz="5400" b="1" spc="-150" dirty="0">
              <a:solidFill>
                <a:srgbClr val="FFFFFF"/>
              </a:solidFill>
              <a:latin typeface="+mj-lt"/>
            </a:endParaRPr>
          </a:p>
          <a:p>
            <a:pPr>
              <a:lnSpc>
                <a:spcPts val="7370"/>
              </a:lnSpc>
            </a:pPr>
            <a:r>
              <a:rPr lang="en-US" sz="5400" b="1" spc="-150" dirty="0">
                <a:solidFill>
                  <a:srgbClr val="FFFFFF"/>
                </a:solidFill>
                <a:latin typeface="+mj-lt"/>
              </a:rPr>
              <a:t>								And welcoming in a new 	</a:t>
            </a:r>
          </a:p>
          <a:p>
            <a:pPr>
              <a:lnSpc>
                <a:spcPts val="7370"/>
              </a:lnSpc>
            </a:pPr>
            <a:r>
              <a:rPr lang="en-US" sz="5400" b="1" spc="-150" dirty="0">
                <a:solidFill>
                  <a:srgbClr val="FFFFFF"/>
                </a:solidFill>
                <a:latin typeface="+mj-lt"/>
              </a:rPr>
              <a:t>										CORC Advisory Group</a:t>
            </a:r>
            <a:endParaRPr lang="en-US" sz="8800" b="1" spc="-150" dirty="0">
              <a:solidFill>
                <a:srgbClr val="FFFFFF"/>
              </a:solidFill>
              <a:latin typeface="+mj-lt"/>
            </a:endParaRPr>
          </a:p>
        </p:txBody>
      </p:sp>
    </p:spTree>
    <p:extLst>
      <p:ext uri="{BB962C8B-B14F-4D97-AF65-F5344CB8AC3E}">
        <p14:creationId xmlns:p14="http://schemas.microsoft.com/office/powerpoint/2010/main" val="14770905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sz="4000" dirty="0">
            <a:solidFill>
              <a:srgbClr val="146767"/>
            </a:solidFill>
          </a:defRPr>
        </a:defPPr>
      </a:lstStyle>
    </a:tx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sz="4000" dirty="0">
            <a:solidFill>
              <a:srgbClr val="146767"/>
            </a:soli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4492</TotalTime>
  <Words>3523</Words>
  <Application>Microsoft Office PowerPoint</Application>
  <PresentationFormat>Custom</PresentationFormat>
  <Paragraphs>248</Paragraphs>
  <Slides>19</Slides>
  <Notes>17</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19</vt:i4>
      </vt:variant>
    </vt:vector>
  </HeadingPairs>
  <TitlesOfParts>
    <vt:vector size="30" baseType="lpstr">
      <vt:lpstr>Calibri</vt:lpstr>
      <vt:lpstr>Open Sans</vt:lpstr>
      <vt:lpstr>Calibri Light</vt:lpstr>
      <vt:lpstr>Arial</vt:lpstr>
      <vt:lpstr>AdvOT1ef757c0</vt:lpstr>
      <vt:lpstr>Georgia</vt:lpstr>
      <vt:lpstr>Tahoma</vt:lpstr>
      <vt:lpstr>-apple-system</vt:lpstr>
      <vt:lpstr>Verdana</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Greyscale Photos Medical Presentation</dc:title>
  <dc:creator>Kate Dalzell</dc:creator>
  <cp:lastModifiedBy>Kate Dalzell</cp:lastModifiedBy>
  <cp:revision>38</cp:revision>
  <dcterms:created xsi:type="dcterms:W3CDTF">2006-08-16T00:00:00Z</dcterms:created>
  <dcterms:modified xsi:type="dcterms:W3CDTF">2022-11-24T09:02:14Z</dcterms:modified>
  <dc:identifier>DAD4Tm-MYGY</dc:identifier>
</cp:coreProperties>
</file>