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355" r:id="rId2"/>
    <p:sldId id="342" r:id="rId3"/>
    <p:sldId id="331" r:id="rId4"/>
    <p:sldId id="344" r:id="rId5"/>
    <p:sldId id="357" r:id="rId6"/>
    <p:sldId id="348" r:id="rId7"/>
    <p:sldId id="350" r:id="rId8"/>
    <p:sldId id="351" r:id="rId9"/>
    <p:sldId id="352" r:id="rId10"/>
    <p:sldId id="353" r:id="rId11"/>
    <p:sldId id="356" r:id="rId12"/>
    <p:sldId id="33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A89C74-12C2-46AF-B03F-77345F6FA2D3}" v="2" dt="2022-11-22T18:24:05.8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0054" autoAdjust="0"/>
  </p:normalViewPr>
  <p:slideViewPr>
    <p:cSldViewPr snapToGrid="0">
      <p:cViewPr varScale="1">
        <p:scale>
          <a:sx n="48" d="100"/>
          <a:sy n="48" d="100"/>
        </p:scale>
        <p:origin x="1340"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4DFA4A-1C22-432C-B93D-FED06A97F85C}" type="doc">
      <dgm:prSet loTypeId="urn:microsoft.com/office/officeart/2005/8/layout/process2" loCatId="process" qsTypeId="urn:microsoft.com/office/officeart/2005/8/quickstyle/simple1" qsCatId="simple" csTypeId="urn:microsoft.com/office/officeart/2005/8/colors/colorful2" csCatId="colorful" phldr="1"/>
      <dgm:spPr/>
    </dgm:pt>
    <dgm:pt modelId="{87F988A2-B6D0-41BD-90D1-4A761CE25D5B}">
      <dgm:prSet phldrT="[Text]"/>
      <dgm:spPr>
        <a:solidFill>
          <a:schemeClr val="accent2">
            <a:lumMod val="50000"/>
            <a:lumOff val="50000"/>
          </a:schemeClr>
        </a:solidFill>
        <a:ln>
          <a:noFill/>
        </a:ln>
      </dgm:spPr>
      <dgm:t>
        <a:bodyPr/>
        <a:lstStyle/>
        <a:p>
          <a:r>
            <a:rPr lang="en-GB"/>
            <a:t>#BeeWell data demonstrating the Trans and Non-binary young people have lower wellbeing</a:t>
          </a:r>
        </a:p>
      </dgm:t>
    </dgm:pt>
    <dgm:pt modelId="{51CB26FC-4CB4-4F59-B4E3-61639F274808}" type="parTrans" cxnId="{2377D740-B280-4163-B146-FED8149ECA2A}">
      <dgm:prSet/>
      <dgm:spPr/>
      <dgm:t>
        <a:bodyPr/>
        <a:lstStyle/>
        <a:p>
          <a:endParaRPr lang="en-GB"/>
        </a:p>
      </dgm:t>
    </dgm:pt>
    <dgm:pt modelId="{C217A5FC-1C9F-4929-BBFF-5598F612E789}" type="sibTrans" cxnId="{2377D740-B280-4163-B146-FED8149ECA2A}">
      <dgm:prSet/>
      <dgm:spPr>
        <a:solidFill>
          <a:schemeClr val="accent6"/>
        </a:solidFill>
        <a:ln>
          <a:noFill/>
        </a:ln>
      </dgm:spPr>
      <dgm:t>
        <a:bodyPr/>
        <a:lstStyle/>
        <a:p>
          <a:endParaRPr lang="en-GB"/>
        </a:p>
      </dgm:t>
    </dgm:pt>
    <dgm:pt modelId="{0D75ABCC-8F14-453F-B461-81480C53386F}">
      <dgm:prSet phldrT="[Text]"/>
      <dgm:spPr>
        <a:solidFill>
          <a:schemeClr val="accent5"/>
        </a:solidFill>
        <a:ln>
          <a:noFill/>
        </a:ln>
      </dgm:spPr>
      <dgm:t>
        <a:bodyPr/>
        <a:lstStyle/>
        <a:p>
          <a:r>
            <a:rPr lang="en-GB"/>
            <a:t>Intergenerational conversations about importance of youth participation, and visibility for MH/WB</a:t>
          </a:r>
        </a:p>
      </dgm:t>
    </dgm:pt>
    <dgm:pt modelId="{C4AC752D-8DDC-4A64-AE98-8C96F9FE09ED}" type="parTrans" cxnId="{8DE508E4-581B-4938-B302-8AA744A9EA2A}">
      <dgm:prSet/>
      <dgm:spPr/>
      <dgm:t>
        <a:bodyPr/>
        <a:lstStyle/>
        <a:p>
          <a:endParaRPr lang="en-GB"/>
        </a:p>
      </dgm:t>
    </dgm:pt>
    <dgm:pt modelId="{F185AA87-5072-45BA-A246-E0652A0DFC7A}" type="sibTrans" cxnId="{8DE508E4-581B-4938-B302-8AA744A9EA2A}">
      <dgm:prSet/>
      <dgm:spPr>
        <a:solidFill>
          <a:schemeClr val="accent6"/>
        </a:solidFill>
        <a:ln>
          <a:noFill/>
        </a:ln>
      </dgm:spPr>
      <dgm:t>
        <a:bodyPr/>
        <a:lstStyle/>
        <a:p>
          <a:endParaRPr lang="en-GB"/>
        </a:p>
      </dgm:t>
    </dgm:pt>
    <dgm:pt modelId="{FBA78E66-369C-4659-BBC5-294B290C69F1}">
      <dgm:prSet phldrT="[Text]"/>
      <dgm:spPr>
        <a:ln>
          <a:noFill/>
        </a:ln>
      </dgm:spPr>
      <dgm:t>
        <a:bodyPr/>
        <a:lstStyle/>
        <a:p>
          <a:r>
            <a:rPr lang="en-GB">
              <a:solidFill>
                <a:schemeClr val="accent5"/>
              </a:solidFill>
            </a:rPr>
            <a:t>Proud Trust (GM wide LGBTQ+ charity) have responded to this by making a case to the board to fund a trans youth voice worker for GM. </a:t>
          </a:r>
        </a:p>
      </dgm:t>
    </dgm:pt>
    <dgm:pt modelId="{C8F7FDF9-A72F-41C0-BB90-7277AC160D48}" type="parTrans" cxnId="{A38A1576-3FDD-49EB-B4ED-2E06DB849967}">
      <dgm:prSet/>
      <dgm:spPr/>
      <dgm:t>
        <a:bodyPr/>
        <a:lstStyle/>
        <a:p>
          <a:endParaRPr lang="en-GB"/>
        </a:p>
      </dgm:t>
    </dgm:pt>
    <dgm:pt modelId="{8911705A-BA5A-485E-BE08-DA5C3FEFCE14}" type="sibTrans" cxnId="{A38A1576-3FDD-49EB-B4ED-2E06DB849967}">
      <dgm:prSet/>
      <dgm:spPr/>
      <dgm:t>
        <a:bodyPr/>
        <a:lstStyle/>
        <a:p>
          <a:endParaRPr lang="en-GB"/>
        </a:p>
      </dgm:t>
    </dgm:pt>
    <dgm:pt modelId="{1CBDFDD4-AE05-42E6-B231-8BBED09E9E77}" type="pres">
      <dgm:prSet presAssocID="{AD4DFA4A-1C22-432C-B93D-FED06A97F85C}" presName="linearFlow" presStyleCnt="0">
        <dgm:presLayoutVars>
          <dgm:resizeHandles val="exact"/>
        </dgm:presLayoutVars>
      </dgm:prSet>
      <dgm:spPr/>
    </dgm:pt>
    <dgm:pt modelId="{E25D1217-628D-4510-956F-B76F970A546A}" type="pres">
      <dgm:prSet presAssocID="{87F988A2-B6D0-41BD-90D1-4A761CE25D5B}" presName="node" presStyleLbl="node1" presStyleIdx="0" presStyleCnt="3">
        <dgm:presLayoutVars>
          <dgm:bulletEnabled val="1"/>
        </dgm:presLayoutVars>
      </dgm:prSet>
      <dgm:spPr/>
    </dgm:pt>
    <dgm:pt modelId="{B4500F80-5BD9-479F-A795-A42F5525DB15}" type="pres">
      <dgm:prSet presAssocID="{C217A5FC-1C9F-4929-BBFF-5598F612E789}" presName="sibTrans" presStyleLbl="sibTrans2D1" presStyleIdx="0" presStyleCnt="2"/>
      <dgm:spPr/>
    </dgm:pt>
    <dgm:pt modelId="{32A92031-3B51-4B51-8004-13881A048935}" type="pres">
      <dgm:prSet presAssocID="{C217A5FC-1C9F-4929-BBFF-5598F612E789}" presName="connectorText" presStyleLbl="sibTrans2D1" presStyleIdx="0" presStyleCnt="2"/>
      <dgm:spPr/>
    </dgm:pt>
    <dgm:pt modelId="{CBFA8C41-108F-4766-BC80-0C2E52B15852}" type="pres">
      <dgm:prSet presAssocID="{0D75ABCC-8F14-453F-B461-81480C53386F}" presName="node" presStyleLbl="node1" presStyleIdx="1" presStyleCnt="3">
        <dgm:presLayoutVars>
          <dgm:bulletEnabled val="1"/>
        </dgm:presLayoutVars>
      </dgm:prSet>
      <dgm:spPr/>
    </dgm:pt>
    <dgm:pt modelId="{A73FA925-8EB0-42DE-9DDE-5764676B1DAB}" type="pres">
      <dgm:prSet presAssocID="{F185AA87-5072-45BA-A246-E0652A0DFC7A}" presName="sibTrans" presStyleLbl="sibTrans2D1" presStyleIdx="1" presStyleCnt="2"/>
      <dgm:spPr/>
    </dgm:pt>
    <dgm:pt modelId="{0C85C79E-428F-4AF5-97E3-20AB14D097BB}" type="pres">
      <dgm:prSet presAssocID="{F185AA87-5072-45BA-A246-E0652A0DFC7A}" presName="connectorText" presStyleLbl="sibTrans2D1" presStyleIdx="1" presStyleCnt="2"/>
      <dgm:spPr/>
    </dgm:pt>
    <dgm:pt modelId="{B6B50524-7CE0-4DA6-8C11-A764AB808375}" type="pres">
      <dgm:prSet presAssocID="{FBA78E66-369C-4659-BBC5-294B290C69F1}" presName="node" presStyleLbl="node1" presStyleIdx="2" presStyleCnt="3">
        <dgm:presLayoutVars>
          <dgm:bulletEnabled val="1"/>
        </dgm:presLayoutVars>
      </dgm:prSet>
      <dgm:spPr/>
    </dgm:pt>
  </dgm:ptLst>
  <dgm:cxnLst>
    <dgm:cxn modelId="{D89B8428-FFD3-42CC-9362-1B0427347083}" type="presOf" srcId="{AD4DFA4A-1C22-432C-B93D-FED06A97F85C}" destId="{1CBDFDD4-AE05-42E6-B231-8BBED09E9E77}" srcOrd="0" destOrd="0" presId="urn:microsoft.com/office/officeart/2005/8/layout/process2"/>
    <dgm:cxn modelId="{1B83092A-8394-4D18-B156-D835FD615A88}" type="presOf" srcId="{FBA78E66-369C-4659-BBC5-294B290C69F1}" destId="{B6B50524-7CE0-4DA6-8C11-A764AB808375}" srcOrd="0" destOrd="0" presId="urn:microsoft.com/office/officeart/2005/8/layout/process2"/>
    <dgm:cxn modelId="{F788A52F-1785-4DFC-90C9-BA49089EFC03}" type="presOf" srcId="{0D75ABCC-8F14-453F-B461-81480C53386F}" destId="{CBFA8C41-108F-4766-BC80-0C2E52B15852}" srcOrd="0" destOrd="0" presId="urn:microsoft.com/office/officeart/2005/8/layout/process2"/>
    <dgm:cxn modelId="{2377D740-B280-4163-B146-FED8149ECA2A}" srcId="{AD4DFA4A-1C22-432C-B93D-FED06A97F85C}" destId="{87F988A2-B6D0-41BD-90D1-4A761CE25D5B}" srcOrd="0" destOrd="0" parTransId="{51CB26FC-4CB4-4F59-B4E3-61639F274808}" sibTransId="{C217A5FC-1C9F-4929-BBFF-5598F612E789}"/>
    <dgm:cxn modelId="{66C61662-74DD-4F4D-B1C5-FD79E1546927}" type="presOf" srcId="{F185AA87-5072-45BA-A246-E0652A0DFC7A}" destId="{0C85C79E-428F-4AF5-97E3-20AB14D097BB}" srcOrd="1" destOrd="0" presId="urn:microsoft.com/office/officeart/2005/8/layout/process2"/>
    <dgm:cxn modelId="{A38A1576-3FDD-49EB-B4ED-2E06DB849967}" srcId="{AD4DFA4A-1C22-432C-B93D-FED06A97F85C}" destId="{FBA78E66-369C-4659-BBC5-294B290C69F1}" srcOrd="2" destOrd="0" parTransId="{C8F7FDF9-A72F-41C0-BB90-7277AC160D48}" sibTransId="{8911705A-BA5A-485E-BE08-DA5C3FEFCE14}"/>
    <dgm:cxn modelId="{942F6F7B-67E8-4B99-A36D-6971D9B1DC05}" type="presOf" srcId="{F185AA87-5072-45BA-A246-E0652A0DFC7A}" destId="{A73FA925-8EB0-42DE-9DDE-5764676B1DAB}" srcOrd="0" destOrd="0" presId="urn:microsoft.com/office/officeart/2005/8/layout/process2"/>
    <dgm:cxn modelId="{4CBC5ECC-9A6B-487F-9629-E9FB097268FC}" type="presOf" srcId="{C217A5FC-1C9F-4929-BBFF-5598F612E789}" destId="{B4500F80-5BD9-479F-A795-A42F5525DB15}" srcOrd="0" destOrd="0" presId="urn:microsoft.com/office/officeart/2005/8/layout/process2"/>
    <dgm:cxn modelId="{8DE508E4-581B-4938-B302-8AA744A9EA2A}" srcId="{AD4DFA4A-1C22-432C-B93D-FED06A97F85C}" destId="{0D75ABCC-8F14-453F-B461-81480C53386F}" srcOrd="1" destOrd="0" parTransId="{C4AC752D-8DDC-4A64-AE98-8C96F9FE09ED}" sibTransId="{F185AA87-5072-45BA-A246-E0652A0DFC7A}"/>
    <dgm:cxn modelId="{B5FCF6ED-C8D5-46FF-8C7F-4D08281B5428}" type="presOf" srcId="{87F988A2-B6D0-41BD-90D1-4A761CE25D5B}" destId="{E25D1217-628D-4510-956F-B76F970A546A}" srcOrd="0" destOrd="0" presId="urn:microsoft.com/office/officeart/2005/8/layout/process2"/>
    <dgm:cxn modelId="{65E48AF8-7D57-4D15-8EB5-E5696631A204}" type="presOf" srcId="{C217A5FC-1C9F-4929-BBFF-5598F612E789}" destId="{32A92031-3B51-4B51-8004-13881A048935}" srcOrd="1" destOrd="0" presId="urn:microsoft.com/office/officeart/2005/8/layout/process2"/>
    <dgm:cxn modelId="{6EC1DEAD-E14D-4D89-9DE8-B6A691E91442}" type="presParOf" srcId="{1CBDFDD4-AE05-42E6-B231-8BBED09E9E77}" destId="{E25D1217-628D-4510-956F-B76F970A546A}" srcOrd="0" destOrd="0" presId="urn:microsoft.com/office/officeart/2005/8/layout/process2"/>
    <dgm:cxn modelId="{10A1C29A-5002-4BDA-8A8F-6FEB45B60998}" type="presParOf" srcId="{1CBDFDD4-AE05-42E6-B231-8BBED09E9E77}" destId="{B4500F80-5BD9-479F-A795-A42F5525DB15}" srcOrd="1" destOrd="0" presId="urn:microsoft.com/office/officeart/2005/8/layout/process2"/>
    <dgm:cxn modelId="{38FEB76F-A8A9-4582-82F8-D2FA01D27889}" type="presParOf" srcId="{B4500F80-5BD9-479F-A795-A42F5525DB15}" destId="{32A92031-3B51-4B51-8004-13881A048935}" srcOrd="0" destOrd="0" presId="urn:microsoft.com/office/officeart/2005/8/layout/process2"/>
    <dgm:cxn modelId="{CA7382A3-3127-4BC9-8FC0-1CB1EC705308}" type="presParOf" srcId="{1CBDFDD4-AE05-42E6-B231-8BBED09E9E77}" destId="{CBFA8C41-108F-4766-BC80-0C2E52B15852}" srcOrd="2" destOrd="0" presId="urn:microsoft.com/office/officeart/2005/8/layout/process2"/>
    <dgm:cxn modelId="{B5814697-2BB1-437C-B6FB-5E1BAB61FC88}" type="presParOf" srcId="{1CBDFDD4-AE05-42E6-B231-8BBED09E9E77}" destId="{A73FA925-8EB0-42DE-9DDE-5764676B1DAB}" srcOrd="3" destOrd="0" presId="urn:microsoft.com/office/officeart/2005/8/layout/process2"/>
    <dgm:cxn modelId="{D1D6CA12-2D98-4C54-85C8-D023174E6625}" type="presParOf" srcId="{A73FA925-8EB0-42DE-9DDE-5764676B1DAB}" destId="{0C85C79E-428F-4AF5-97E3-20AB14D097BB}" srcOrd="0" destOrd="0" presId="urn:microsoft.com/office/officeart/2005/8/layout/process2"/>
    <dgm:cxn modelId="{A552386D-FC35-4FC3-B7C2-105C7156445D}" type="presParOf" srcId="{1CBDFDD4-AE05-42E6-B231-8BBED09E9E77}" destId="{B6B50524-7CE0-4DA6-8C11-A764AB808375}" srcOrd="4"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5D1217-628D-4510-956F-B76F970A546A}">
      <dsp:nvSpPr>
        <dsp:cNvPr id="0" name=""/>
        <dsp:cNvSpPr/>
      </dsp:nvSpPr>
      <dsp:spPr>
        <a:xfrm>
          <a:off x="1957608" y="0"/>
          <a:ext cx="3354492" cy="1086870"/>
        </a:xfrm>
        <a:prstGeom prst="roundRect">
          <a:avLst>
            <a:gd name="adj" fmla="val 10000"/>
          </a:avLst>
        </a:prstGeom>
        <a:solidFill>
          <a:schemeClr val="accent2">
            <a:lumMod val="50000"/>
            <a:lumOff val="5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#BeeWell data demonstrating the Trans and Non-binary young people have lower wellbeing</a:t>
          </a:r>
        </a:p>
      </dsp:txBody>
      <dsp:txXfrm>
        <a:off x="1989441" y="31833"/>
        <a:ext cx="3290826" cy="1023204"/>
      </dsp:txXfrm>
    </dsp:sp>
    <dsp:sp modelId="{B4500F80-5BD9-479F-A795-A42F5525DB15}">
      <dsp:nvSpPr>
        <dsp:cNvPr id="0" name=""/>
        <dsp:cNvSpPr/>
      </dsp:nvSpPr>
      <dsp:spPr>
        <a:xfrm rot="5400000">
          <a:off x="3431066" y="1114042"/>
          <a:ext cx="407576" cy="489091"/>
        </a:xfrm>
        <a:prstGeom prst="rightArrow">
          <a:avLst>
            <a:gd name="adj1" fmla="val 60000"/>
            <a:gd name="adj2" fmla="val 50000"/>
          </a:avLst>
        </a:prstGeom>
        <a:solidFill>
          <a:schemeClr val="accent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rot="-5400000">
        <a:off x="3488127" y="1154800"/>
        <a:ext cx="293455" cy="285303"/>
      </dsp:txXfrm>
    </dsp:sp>
    <dsp:sp modelId="{CBFA8C41-108F-4766-BC80-0C2E52B15852}">
      <dsp:nvSpPr>
        <dsp:cNvPr id="0" name=""/>
        <dsp:cNvSpPr/>
      </dsp:nvSpPr>
      <dsp:spPr>
        <a:xfrm>
          <a:off x="1957608" y="1630305"/>
          <a:ext cx="3354492" cy="1086870"/>
        </a:xfrm>
        <a:prstGeom prst="roundRect">
          <a:avLst>
            <a:gd name="adj" fmla="val 10000"/>
          </a:avLst>
        </a:prstGeom>
        <a:solidFill>
          <a:schemeClr val="accent5"/>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Intergenerational conversations about importance of youth participation, and visibility for MH/WB</a:t>
          </a:r>
        </a:p>
      </dsp:txBody>
      <dsp:txXfrm>
        <a:off x="1989441" y="1662138"/>
        <a:ext cx="3290826" cy="1023204"/>
      </dsp:txXfrm>
    </dsp:sp>
    <dsp:sp modelId="{A73FA925-8EB0-42DE-9DDE-5764676B1DAB}">
      <dsp:nvSpPr>
        <dsp:cNvPr id="0" name=""/>
        <dsp:cNvSpPr/>
      </dsp:nvSpPr>
      <dsp:spPr>
        <a:xfrm rot="5400000">
          <a:off x="3431066" y="2744348"/>
          <a:ext cx="407576" cy="489091"/>
        </a:xfrm>
        <a:prstGeom prst="rightArrow">
          <a:avLst>
            <a:gd name="adj1" fmla="val 60000"/>
            <a:gd name="adj2" fmla="val 50000"/>
          </a:avLst>
        </a:prstGeom>
        <a:solidFill>
          <a:schemeClr val="accent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rot="-5400000">
        <a:off x="3488127" y="2785106"/>
        <a:ext cx="293455" cy="285303"/>
      </dsp:txXfrm>
    </dsp:sp>
    <dsp:sp modelId="{B6B50524-7CE0-4DA6-8C11-A764AB808375}">
      <dsp:nvSpPr>
        <dsp:cNvPr id="0" name=""/>
        <dsp:cNvSpPr/>
      </dsp:nvSpPr>
      <dsp:spPr>
        <a:xfrm>
          <a:off x="1957608" y="3260611"/>
          <a:ext cx="3354492" cy="1086870"/>
        </a:xfrm>
        <a:prstGeom prst="roundRect">
          <a:avLst>
            <a:gd name="adj" fmla="val 10000"/>
          </a:avLst>
        </a:prstGeom>
        <a:solidFill>
          <a:schemeClr val="accent2">
            <a:hueOff val="7518712"/>
            <a:satOff val="-27143"/>
            <a:lumOff val="74508"/>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solidFill>
                <a:schemeClr val="accent5"/>
              </a:solidFill>
            </a:rPr>
            <a:t>Proud Trust (GM wide LGBTQ+ charity) have responded to this by making a case to the board to fund a trans youth voice worker for GM. </a:t>
          </a:r>
        </a:p>
      </dsp:txBody>
      <dsp:txXfrm>
        <a:off x="1989441" y="3292444"/>
        <a:ext cx="3290826" cy="1023204"/>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951F55-449C-4435-9230-530D384A0C8C}" type="datetimeFigureOut">
              <a:rPr lang="en-GB" smtClean="0"/>
              <a:t>22/11/2022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4F2F4B-3810-4DC1-842C-0D457DFF04B6}" type="slidenum">
              <a:rPr lang="en-GB" smtClean="0"/>
              <a:t>‹#›</a:t>
            </a:fld>
            <a:endParaRPr lang="en-GB"/>
          </a:p>
        </p:txBody>
      </p:sp>
    </p:spTree>
    <p:extLst>
      <p:ext uri="{BB962C8B-B14F-4D97-AF65-F5344CB8AC3E}">
        <p14:creationId xmlns:p14="http://schemas.microsoft.com/office/powerpoint/2010/main" val="537660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EW</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srgbClr val="023554"/>
              </a:solidFill>
              <a:effectLst/>
              <a:uLnTx/>
              <a:uFillTx/>
              <a:latin typeface="Georgia"/>
              <a:ea typeface="Calibri" panose="020F0502020204030204" pitchFamily="34" charset="0"/>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23554"/>
                </a:solidFill>
                <a:effectLst/>
                <a:uLnTx/>
                <a:uFillTx/>
                <a:latin typeface="Georgia"/>
                <a:ea typeface="Calibri" panose="020F0502020204030204" pitchFamily="34" charset="0"/>
                <a:cs typeface="Times New Roman"/>
              </a:rPr>
              <a:t>The challenge and opportunity to improve the mental health and wellbeing of young people in England is more pressing than ever. </a:t>
            </a:r>
            <a:endParaRPr kumimoji="0" lang="en-GB" sz="1200" b="1" i="0" u="none" strike="noStrike" kern="1200" cap="none" spc="0" normalizeH="0" baseline="0" noProof="0">
              <a:ln>
                <a:noFill/>
              </a:ln>
              <a:solidFill>
                <a:srgbClr val="023554"/>
              </a:solidFill>
              <a:effectLst/>
              <a:uLnTx/>
              <a:uFillTx/>
              <a:latin typeface="Arial" panose="020B0604020202020204"/>
              <a:ea typeface="Calibri" panose="020F0502020204030204" pitchFamily="34" charset="0"/>
              <a:cs typeface="Arial"/>
            </a:endParaRPr>
          </a:p>
          <a:p>
            <a:endParaRPr lang="en-GB"/>
          </a:p>
          <a:p>
            <a:endParaRPr lang="en-GB"/>
          </a:p>
          <a:p>
            <a:r>
              <a:rPr lang="en-GB"/>
              <a:t>Peak age – this is why we’re surveying young people at secondary school.  </a:t>
            </a:r>
          </a:p>
          <a:p>
            <a:endParaRPr lang="en-GB"/>
          </a:p>
          <a:p>
            <a:r>
              <a:rPr lang="en-GB"/>
              <a:t>AS a project we’re looking more at early intervention and universal offers that can support young people’s wellbeing and social connections.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F2F4B-3810-4DC1-842C-0D457DFF04B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07150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Aft>
                <a:spcPts val="600"/>
              </a:spcAft>
            </a:pPr>
            <a:endParaRPr lang="en-GB" dirty="0"/>
          </a:p>
        </p:txBody>
      </p:sp>
      <p:sp>
        <p:nvSpPr>
          <p:cNvPr id="4" name="Slide Number Placeholder 3"/>
          <p:cNvSpPr>
            <a:spLocks noGrp="1"/>
          </p:cNvSpPr>
          <p:nvPr>
            <p:ph type="sldNum" sz="quarter" idx="5"/>
          </p:nvPr>
        </p:nvSpPr>
        <p:spPr/>
        <p:txBody>
          <a:bodyPr/>
          <a:lstStyle/>
          <a:p>
            <a:fld id="{FF4F2F4B-3810-4DC1-842C-0D457DFF04B6}" type="slidenum">
              <a:rPr lang="en-GB" smtClean="0"/>
              <a:t>10</a:t>
            </a:fld>
            <a:endParaRPr lang="en-GB"/>
          </a:p>
        </p:txBody>
      </p:sp>
    </p:spTree>
    <p:extLst>
      <p:ext uri="{BB962C8B-B14F-4D97-AF65-F5344CB8AC3E}">
        <p14:creationId xmlns:p14="http://schemas.microsoft.com/office/powerpoint/2010/main" val="4239824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F4F2F4B-3810-4DC1-842C-0D457DFF04B6}" type="slidenum">
              <a:rPr lang="en-GB" smtClean="0"/>
              <a:t>11</a:t>
            </a:fld>
            <a:endParaRPr lang="en-GB"/>
          </a:p>
        </p:txBody>
      </p:sp>
    </p:spTree>
    <p:extLst>
      <p:ext uri="{BB962C8B-B14F-4D97-AF65-F5344CB8AC3E}">
        <p14:creationId xmlns:p14="http://schemas.microsoft.com/office/powerpoint/2010/main" val="237389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F4F2F4B-3810-4DC1-842C-0D457DFF04B6}" type="slidenum">
              <a:rPr lang="en-GB" smtClean="0"/>
              <a:t>12</a:t>
            </a:fld>
            <a:endParaRPr lang="en-GB"/>
          </a:p>
        </p:txBody>
      </p:sp>
    </p:spTree>
    <p:extLst>
      <p:ext uri="{BB962C8B-B14F-4D97-AF65-F5344CB8AC3E}">
        <p14:creationId xmlns:p14="http://schemas.microsoft.com/office/powerpoint/2010/main" val="3396143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EW</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srgbClr val="023554"/>
              </a:solidFill>
              <a:effectLst/>
              <a:uLnTx/>
              <a:uFillTx/>
              <a:latin typeface="Georgia"/>
              <a:ea typeface="Calibri" panose="020F0502020204030204" pitchFamily="34" charset="0"/>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23554"/>
                </a:solidFill>
                <a:effectLst/>
                <a:uLnTx/>
                <a:uFillTx/>
                <a:latin typeface="Georgia"/>
                <a:ea typeface="Calibri" panose="020F0502020204030204" pitchFamily="34" charset="0"/>
                <a:cs typeface="Times New Roman"/>
              </a:rPr>
              <a:t>The challenge and opportunity to improve the mental health and wellbeing of young people in England is more pressing than ever. </a:t>
            </a:r>
            <a:endParaRPr kumimoji="0" lang="en-GB" sz="1200" b="1" i="0" u="none" strike="noStrike" kern="1200" cap="none" spc="0" normalizeH="0" baseline="0" noProof="0">
              <a:ln>
                <a:noFill/>
              </a:ln>
              <a:solidFill>
                <a:srgbClr val="023554"/>
              </a:solidFill>
              <a:effectLst/>
              <a:uLnTx/>
              <a:uFillTx/>
              <a:latin typeface="Arial" panose="020B0604020202020204"/>
              <a:ea typeface="Calibri" panose="020F0502020204030204" pitchFamily="34" charset="0"/>
              <a:cs typeface="Arial"/>
            </a:endParaRPr>
          </a:p>
          <a:p>
            <a:endParaRPr lang="en-GB"/>
          </a:p>
          <a:p>
            <a:endParaRPr lang="en-GB"/>
          </a:p>
          <a:p>
            <a:r>
              <a:rPr lang="en-GB"/>
              <a:t>Peak age – this is why we’re surveying young people at secondary school.  </a:t>
            </a:r>
          </a:p>
          <a:p>
            <a:endParaRPr lang="en-GB"/>
          </a:p>
          <a:p>
            <a:r>
              <a:rPr lang="en-GB"/>
              <a:t>AS a project we’re looking more at early intervention and universal offers that can support young people’s wellbeing and social connections.  </a:t>
            </a:r>
          </a:p>
        </p:txBody>
      </p:sp>
      <p:sp>
        <p:nvSpPr>
          <p:cNvPr id="4" name="Slide Number Placeholder 3"/>
          <p:cNvSpPr>
            <a:spLocks noGrp="1"/>
          </p:cNvSpPr>
          <p:nvPr>
            <p:ph type="sldNum" sz="quarter" idx="5"/>
          </p:nvPr>
        </p:nvSpPr>
        <p:spPr/>
        <p:txBody>
          <a:bodyPr/>
          <a:lstStyle/>
          <a:p>
            <a:fld id="{FF4F2F4B-3810-4DC1-842C-0D457DFF04B6}" type="slidenum">
              <a:rPr lang="en-GB" smtClean="0"/>
              <a:t>2</a:t>
            </a:fld>
            <a:endParaRPr lang="en-GB"/>
          </a:p>
        </p:txBody>
      </p:sp>
    </p:spTree>
    <p:extLst>
      <p:ext uri="{BB962C8B-B14F-4D97-AF65-F5344CB8AC3E}">
        <p14:creationId xmlns:p14="http://schemas.microsoft.com/office/powerpoint/2010/main" val="812885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F4F2F4B-3810-4DC1-842C-0D457DFF04B6}" type="slidenum">
              <a:rPr lang="en-GB" smtClean="0"/>
              <a:t>3</a:t>
            </a:fld>
            <a:endParaRPr lang="en-GB"/>
          </a:p>
        </p:txBody>
      </p:sp>
    </p:spTree>
    <p:extLst>
      <p:ext uri="{BB962C8B-B14F-4D97-AF65-F5344CB8AC3E}">
        <p14:creationId xmlns:p14="http://schemas.microsoft.com/office/powerpoint/2010/main" val="2995436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F4F2F4B-3810-4DC1-842C-0D457DFF04B6}" type="slidenum">
              <a:rPr lang="en-GB" smtClean="0"/>
              <a:t>4</a:t>
            </a:fld>
            <a:endParaRPr lang="en-GB"/>
          </a:p>
        </p:txBody>
      </p:sp>
    </p:spTree>
    <p:extLst>
      <p:ext uri="{BB962C8B-B14F-4D97-AF65-F5344CB8AC3E}">
        <p14:creationId xmlns:p14="http://schemas.microsoft.com/office/powerpoint/2010/main" val="1143966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F4F2F4B-3810-4DC1-842C-0D457DFF04B6}" type="slidenum">
              <a:rPr lang="en-GB" smtClean="0"/>
              <a:t>5</a:t>
            </a:fld>
            <a:endParaRPr lang="en-GB"/>
          </a:p>
        </p:txBody>
      </p:sp>
    </p:spTree>
    <p:extLst>
      <p:ext uri="{BB962C8B-B14F-4D97-AF65-F5344CB8AC3E}">
        <p14:creationId xmlns:p14="http://schemas.microsoft.com/office/powerpoint/2010/main" val="2364349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F4F2F4B-3810-4DC1-842C-0D457DFF04B6}" type="slidenum">
              <a:rPr lang="en-GB" smtClean="0"/>
              <a:t>6</a:t>
            </a:fld>
            <a:endParaRPr lang="en-GB"/>
          </a:p>
        </p:txBody>
      </p:sp>
    </p:spTree>
    <p:extLst>
      <p:ext uri="{BB962C8B-B14F-4D97-AF65-F5344CB8AC3E}">
        <p14:creationId xmlns:p14="http://schemas.microsoft.com/office/powerpoint/2010/main" val="661210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F4F2F4B-3810-4DC1-842C-0D457DFF04B6}" type="slidenum">
              <a:rPr lang="en-GB" smtClean="0"/>
              <a:t>7</a:t>
            </a:fld>
            <a:endParaRPr lang="en-GB"/>
          </a:p>
        </p:txBody>
      </p:sp>
    </p:spTree>
    <p:extLst>
      <p:ext uri="{BB962C8B-B14F-4D97-AF65-F5344CB8AC3E}">
        <p14:creationId xmlns:p14="http://schemas.microsoft.com/office/powerpoint/2010/main" val="2240017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F4F2F4B-3810-4DC1-842C-0D457DFF04B6}" type="slidenum">
              <a:rPr lang="en-GB" smtClean="0"/>
              <a:t>8</a:t>
            </a:fld>
            <a:endParaRPr lang="en-GB"/>
          </a:p>
        </p:txBody>
      </p:sp>
    </p:spTree>
    <p:extLst>
      <p:ext uri="{BB962C8B-B14F-4D97-AF65-F5344CB8AC3E}">
        <p14:creationId xmlns:p14="http://schemas.microsoft.com/office/powerpoint/2010/main" val="941699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F4F2F4B-3810-4DC1-842C-0D457DFF04B6}" type="slidenum">
              <a:rPr lang="en-GB" smtClean="0"/>
              <a:t>9</a:t>
            </a:fld>
            <a:endParaRPr lang="en-GB"/>
          </a:p>
        </p:txBody>
      </p:sp>
    </p:spTree>
    <p:extLst>
      <p:ext uri="{BB962C8B-B14F-4D97-AF65-F5344CB8AC3E}">
        <p14:creationId xmlns:p14="http://schemas.microsoft.com/office/powerpoint/2010/main" val="39296887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EEE7A0E7-E206-0649-AD3F-5EB5C1D6BB36}"/>
              </a:ext>
            </a:extLst>
          </p:cNvPr>
          <p:cNvSpPr/>
          <p:nvPr userDrawn="1"/>
        </p:nvSpPr>
        <p:spPr>
          <a:xfrm rot="3425738">
            <a:off x="4938463" y="-862404"/>
            <a:ext cx="9106269" cy="8200403"/>
          </a:xfrm>
          <a:custGeom>
            <a:avLst/>
            <a:gdLst>
              <a:gd name="connsiteX0" fmla="*/ 0 w 9106269"/>
              <a:gd name="connsiteY0" fmla="*/ 5170524 h 8200403"/>
              <a:gd name="connsiteX1" fmla="*/ 3345522 w 9106269"/>
              <a:gd name="connsiteY1" fmla="*/ 0 h 8200403"/>
              <a:gd name="connsiteX2" fmla="*/ 9106269 w 9106269"/>
              <a:gd name="connsiteY2" fmla="*/ 3727418 h 8200403"/>
              <a:gd name="connsiteX3" fmla="*/ 6214392 w 9106269"/>
              <a:gd name="connsiteY3" fmla="*/ 8196833 h 8200403"/>
              <a:gd name="connsiteX4" fmla="*/ 6054236 w 9106269"/>
              <a:gd name="connsiteY4" fmla="*/ 8200403 h 8200403"/>
              <a:gd name="connsiteX5" fmla="*/ 24946 w 9106269"/>
              <a:gd name="connsiteY5" fmla="*/ 5208500 h 8200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6269" h="8200403">
                <a:moveTo>
                  <a:pt x="0" y="5170524"/>
                </a:moveTo>
                <a:lnTo>
                  <a:pt x="3345522" y="0"/>
                </a:lnTo>
                <a:lnTo>
                  <a:pt x="9106269" y="3727418"/>
                </a:lnTo>
                <a:lnTo>
                  <a:pt x="6214392" y="8196833"/>
                </a:lnTo>
                <a:lnTo>
                  <a:pt x="6054236" y="8200403"/>
                </a:lnTo>
                <a:cubicBezTo>
                  <a:pt x="3499080" y="8200403"/>
                  <a:pt x="1261414" y="7002217"/>
                  <a:pt x="24946" y="5208500"/>
                </a:cubicBezTo>
                <a:close/>
              </a:path>
            </a:pathLst>
          </a:custGeom>
          <a:solidFill>
            <a:srgbClr val="9ECEC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Icon&#10;&#10;Description automatically generated">
            <a:extLst>
              <a:ext uri="{FF2B5EF4-FFF2-40B4-BE49-F238E27FC236}">
                <a16:creationId xmlns:a16="http://schemas.microsoft.com/office/drawing/2014/main" id="{17284713-8CEF-DE4C-B3E5-5E243F36E4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44072" y="2420888"/>
            <a:ext cx="2355357" cy="4437112"/>
          </a:xfrm>
          <a:prstGeom prst="rect">
            <a:avLst/>
          </a:prstGeom>
        </p:spPr>
      </p:pic>
      <p:pic>
        <p:nvPicPr>
          <p:cNvPr id="6" name="Picture 5" descr="Shape, arrow&#10;&#10;Description automatically generated">
            <a:extLst>
              <a:ext uri="{FF2B5EF4-FFF2-40B4-BE49-F238E27FC236}">
                <a16:creationId xmlns:a16="http://schemas.microsoft.com/office/drawing/2014/main" id="{62FB9B70-927A-764C-887F-21886B8F7DB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8000"/>
          <a:stretch/>
        </p:blipFill>
        <p:spPr>
          <a:xfrm>
            <a:off x="9310033" y="548680"/>
            <a:ext cx="2351645" cy="6309320"/>
          </a:xfrm>
          <a:prstGeom prst="rect">
            <a:avLst/>
          </a:prstGeom>
        </p:spPr>
      </p:pic>
      <p:sp>
        <p:nvSpPr>
          <p:cNvPr id="2" name="Title 1"/>
          <p:cNvSpPr>
            <a:spLocks noGrp="1"/>
          </p:cNvSpPr>
          <p:nvPr>
            <p:ph type="ctrTitle"/>
          </p:nvPr>
        </p:nvSpPr>
        <p:spPr>
          <a:xfrm>
            <a:off x="551384" y="4869160"/>
            <a:ext cx="4608512" cy="747106"/>
          </a:xfrm>
        </p:spPr>
        <p:txBody>
          <a:bodyPr anchor="b"/>
          <a:lstStyle>
            <a:lvl1pPr marL="0" indent="0" algn="l">
              <a:buFont typeface="Arial" panose="020B0604020202020204" pitchFamily="34" charset="0"/>
              <a:buNone/>
              <a:defRPr sz="2800" b="1">
                <a:solidFill>
                  <a:srgbClr val="023554"/>
                </a:solidFill>
                <a:latin typeface="Georgia" panose="02040502050405020303" pitchFamily="18" charset="0"/>
                <a:ea typeface="Open Sans" panose="020B0606030504020204" pitchFamily="34" charset="0"/>
                <a:cs typeface="Arial" panose="020B0604020202020204" pitchFamily="34" charset="0"/>
              </a:defRPr>
            </a:lvl1pPr>
          </a:lstStyle>
          <a:p>
            <a:r>
              <a:rPr lang="en-US"/>
              <a:t>Click to edit Master title style</a:t>
            </a:r>
            <a:endParaRPr lang="en-GB"/>
          </a:p>
        </p:txBody>
      </p:sp>
      <p:sp>
        <p:nvSpPr>
          <p:cNvPr id="12" name="Text Placeholder 11">
            <a:extLst>
              <a:ext uri="{FF2B5EF4-FFF2-40B4-BE49-F238E27FC236}">
                <a16:creationId xmlns:a16="http://schemas.microsoft.com/office/drawing/2014/main" id="{7A94FB4F-43C6-C042-AE2F-3728DD88E6CB}"/>
              </a:ext>
            </a:extLst>
          </p:cNvPr>
          <p:cNvSpPr>
            <a:spLocks noGrp="1"/>
          </p:cNvSpPr>
          <p:nvPr>
            <p:ph type="body" sz="quarter" idx="10" hasCustomPrompt="1"/>
          </p:nvPr>
        </p:nvSpPr>
        <p:spPr>
          <a:xfrm>
            <a:off x="551384" y="5706747"/>
            <a:ext cx="4608512" cy="734032"/>
          </a:xfrm>
        </p:spPr>
        <p:txBody>
          <a:bodyPr/>
          <a:lstStyle>
            <a:lvl1pPr marL="0" indent="0">
              <a:buNone/>
              <a:defRPr sz="2000">
                <a:solidFill>
                  <a:srgbClr val="023554"/>
                </a:solidFill>
                <a:latin typeface="Georgia" panose="02040502050405020303" pitchFamily="18" charset="0"/>
                <a:ea typeface="Open Sans" panose="020B0606030504020204" pitchFamily="34" charset="0"/>
                <a:cs typeface="Arial" panose="020B0604020202020204" pitchFamily="34" charset="0"/>
              </a:defRPr>
            </a:lvl1pPr>
          </a:lstStyle>
          <a:p>
            <a:pPr lvl="0"/>
            <a:r>
              <a:rPr lang="en-GB"/>
              <a:t>Name | date</a:t>
            </a:r>
            <a:endParaRPr lang="en-US"/>
          </a:p>
        </p:txBody>
      </p:sp>
      <p:pic>
        <p:nvPicPr>
          <p:cNvPr id="14" name="Picture 13" descr="A picture containing icon&#10;&#10;Description automatically generated">
            <a:extLst>
              <a:ext uri="{FF2B5EF4-FFF2-40B4-BE49-F238E27FC236}">
                <a16:creationId xmlns:a16="http://schemas.microsoft.com/office/drawing/2014/main" id="{C42D7C16-A134-AF47-A587-C32AF2EA2A5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7368" y="434569"/>
            <a:ext cx="1728192" cy="2368815"/>
          </a:xfrm>
          <a:prstGeom prst="rect">
            <a:avLst/>
          </a:prstGeom>
        </p:spPr>
      </p:pic>
    </p:spTree>
    <p:extLst>
      <p:ext uri="{BB962C8B-B14F-4D97-AF65-F5344CB8AC3E}">
        <p14:creationId xmlns:p14="http://schemas.microsoft.com/office/powerpoint/2010/main" val="24301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udents">
    <p:bg>
      <p:bgPr>
        <a:solidFill>
          <a:schemeClr val="accent4">
            <a:alpha val="9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1F915A-D06D-7346-9FA2-6C2B4BF42976}"/>
              </a:ext>
            </a:extLst>
          </p:cNvPr>
          <p:cNvSpPr>
            <a:spLocks noGrp="1"/>
          </p:cNvSpPr>
          <p:nvPr>
            <p:ph type="title"/>
          </p:nvPr>
        </p:nvSpPr>
        <p:spPr>
          <a:xfrm>
            <a:off x="554484" y="3140968"/>
            <a:ext cx="3309268" cy="1143000"/>
          </a:xfrm>
        </p:spPr>
        <p:txBody>
          <a:bodyPr/>
          <a:lstStyle>
            <a:lvl1pPr>
              <a:defRPr>
                <a:solidFill>
                  <a:srgbClr val="023554"/>
                </a:solidFill>
              </a:defRPr>
            </a:lvl1pPr>
          </a:lstStyle>
          <a:p>
            <a:r>
              <a:rPr lang="en-GB"/>
              <a:t>Click to edit Master title style</a:t>
            </a:r>
            <a:endParaRPr lang="en-US"/>
          </a:p>
        </p:txBody>
      </p:sp>
      <p:pic>
        <p:nvPicPr>
          <p:cNvPr id="3" name="Picture 2" descr="A picture containing icon&#10;&#10;Description automatically generated">
            <a:extLst>
              <a:ext uri="{FF2B5EF4-FFF2-40B4-BE49-F238E27FC236}">
                <a16:creationId xmlns:a16="http://schemas.microsoft.com/office/drawing/2014/main" id="{3C747A74-C97E-4846-A1CE-C7969A1C46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7368" y="434569"/>
            <a:ext cx="1728192" cy="2368815"/>
          </a:xfrm>
          <a:prstGeom prst="rect">
            <a:avLst/>
          </a:prstGeom>
        </p:spPr>
      </p:pic>
    </p:spTree>
    <p:extLst>
      <p:ext uri="{BB962C8B-B14F-4D97-AF65-F5344CB8AC3E}">
        <p14:creationId xmlns:p14="http://schemas.microsoft.com/office/powerpoint/2010/main" val="3129364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sk">
    <p:bg>
      <p:bgPr>
        <a:solidFill>
          <a:srgbClr val="EF7675">
            <a:alpha val="45882"/>
          </a:srgb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1F915A-D06D-7346-9FA2-6C2B4BF42976}"/>
              </a:ext>
            </a:extLst>
          </p:cNvPr>
          <p:cNvSpPr>
            <a:spLocks noGrp="1"/>
          </p:cNvSpPr>
          <p:nvPr>
            <p:ph type="title"/>
          </p:nvPr>
        </p:nvSpPr>
        <p:spPr>
          <a:xfrm>
            <a:off x="554484" y="3140968"/>
            <a:ext cx="4173364" cy="1143000"/>
          </a:xfrm>
        </p:spPr>
        <p:txBody>
          <a:bodyPr/>
          <a:lstStyle>
            <a:lvl1pPr>
              <a:defRPr>
                <a:solidFill>
                  <a:srgbClr val="023554"/>
                </a:solidFill>
              </a:defRPr>
            </a:lvl1pPr>
          </a:lstStyle>
          <a:p>
            <a:r>
              <a:rPr lang="en-GB"/>
              <a:t>Click to edit Master title style</a:t>
            </a:r>
            <a:endParaRPr lang="en-US"/>
          </a:p>
        </p:txBody>
      </p:sp>
      <p:pic>
        <p:nvPicPr>
          <p:cNvPr id="3" name="Picture 2" descr="A picture containing icon&#10;&#10;Description automatically generated">
            <a:extLst>
              <a:ext uri="{FF2B5EF4-FFF2-40B4-BE49-F238E27FC236}">
                <a16:creationId xmlns:a16="http://schemas.microsoft.com/office/drawing/2014/main" id="{2A4C8CDC-F19A-F944-BC6A-7964BF9E95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7368" y="434569"/>
            <a:ext cx="1728192" cy="2368815"/>
          </a:xfrm>
          <a:prstGeom prst="rect">
            <a:avLst/>
          </a:prstGeom>
        </p:spPr>
      </p:pic>
    </p:spTree>
    <p:extLst>
      <p:ext uri="{BB962C8B-B14F-4D97-AF65-F5344CB8AC3E}">
        <p14:creationId xmlns:p14="http://schemas.microsoft.com/office/powerpoint/2010/main" val="37711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 campus">
    <p:bg>
      <p:bgPr>
        <a:solidFill>
          <a:srgbClr val="66BC93">
            <a:alpha val="80000"/>
          </a:srgb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1F915A-D06D-7346-9FA2-6C2B4BF42976}"/>
              </a:ext>
            </a:extLst>
          </p:cNvPr>
          <p:cNvSpPr>
            <a:spLocks noGrp="1"/>
          </p:cNvSpPr>
          <p:nvPr>
            <p:ph type="title"/>
          </p:nvPr>
        </p:nvSpPr>
        <p:spPr>
          <a:xfrm>
            <a:off x="554484" y="3140968"/>
            <a:ext cx="7269708" cy="1143000"/>
          </a:xfrm>
        </p:spPr>
        <p:txBody>
          <a:bodyPr/>
          <a:lstStyle>
            <a:lvl1pPr>
              <a:defRPr>
                <a:solidFill>
                  <a:srgbClr val="023554"/>
                </a:solidFill>
              </a:defRPr>
            </a:lvl1pPr>
          </a:lstStyle>
          <a:p>
            <a:r>
              <a:rPr lang="en-GB"/>
              <a:t>Click to edit Master title style</a:t>
            </a:r>
            <a:endParaRPr lang="en-US"/>
          </a:p>
        </p:txBody>
      </p:sp>
      <p:pic>
        <p:nvPicPr>
          <p:cNvPr id="3" name="Picture 2" descr="A picture containing icon&#10;&#10;Description automatically generated">
            <a:extLst>
              <a:ext uri="{FF2B5EF4-FFF2-40B4-BE49-F238E27FC236}">
                <a16:creationId xmlns:a16="http://schemas.microsoft.com/office/drawing/2014/main" id="{182D8E07-7AA4-A344-9DE1-06E50112BC8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7368" y="434569"/>
            <a:ext cx="1728192" cy="2368815"/>
          </a:xfrm>
          <a:prstGeom prst="rect">
            <a:avLst/>
          </a:prstGeom>
        </p:spPr>
      </p:pic>
    </p:spTree>
    <p:extLst>
      <p:ext uri="{BB962C8B-B14F-4D97-AF65-F5344CB8AC3E}">
        <p14:creationId xmlns:p14="http://schemas.microsoft.com/office/powerpoint/2010/main" val="985994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amily">
    <p:bg>
      <p:bgPr>
        <a:solidFill>
          <a:srgbClr val="1C6DB5">
            <a:alpha val="93000"/>
          </a:srgb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1F915A-D06D-7346-9FA2-6C2B4BF42976}"/>
              </a:ext>
            </a:extLst>
          </p:cNvPr>
          <p:cNvSpPr>
            <a:spLocks noGrp="1"/>
          </p:cNvSpPr>
          <p:nvPr>
            <p:ph type="title"/>
          </p:nvPr>
        </p:nvSpPr>
        <p:spPr>
          <a:xfrm>
            <a:off x="554484" y="3140968"/>
            <a:ext cx="6189588" cy="1143000"/>
          </a:xfrm>
        </p:spPr>
        <p:txBody>
          <a:bodyPr/>
          <a:lstStyle>
            <a:lvl1pPr>
              <a:defRPr>
                <a:solidFill>
                  <a:schemeClr val="accent4"/>
                </a:solidFill>
              </a:defRPr>
            </a:lvl1pPr>
          </a:lstStyle>
          <a:p>
            <a:r>
              <a:rPr lang="en-GB"/>
              <a:t>Click to edit Master title style</a:t>
            </a:r>
            <a:endParaRPr lang="en-US"/>
          </a:p>
        </p:txBody>
      </p:sp>
      <p:pic>
        <p:nvPicPr>
          <p:cNvPr id="3" name="Picture 2" descr="A picture containing icon&#10;&#10;Description automatically generated">
            <a:extLst>
              <a:ext uri="{FF2B5EF4-FFF2-40B4-BE49-F238E27FC236}">
                <a16:creationId xmlns:a16="http://schemas.microsoft.com/office/drawing/2014/main" id="{BF6BCCBF-FBFD-E846-A481-4B33041A2D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7368" y="434569"/>
            <a:ext cx="1728192" cy="2368815"/>
          </a:xfrm>
          <a:prstGeom prst="rect">
            <a:avLst/>
          </a:prstGeom>
        </p:spPr>
      </p:pic>
    </p:spTree>
    <p:extLst>
      <p:ext uri="{BB962C8B-B14F-4D97-AF65-F5344CB8AC3E}">
        <p14:creationId xmlns:p14="http://schemas.microsoft.com/office/powerpoint/2010/main" val="4000653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rtual">
    <p:bg>
      <p:bgPr>
        <a:solidFill>
          <a:srgbClr val="023554"/>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1F915A-D06D-7346-9FA2-6C2B4BF42976}"/>
              </a:ext>
            </a:extLst>
          </p:cNvPr>
          <p:cNvSpPr>
            <a:spLocks noGrp="1"/>
          </p:cNvSpPr>
          <p:nvPr>
            <p:ph type="title"/>
          </p:nvPr>
        </p:nvSpPr>
        <p:spPr>
          <a:xfrm>
            <a:off x="554484" y="3140968"/>
            <a:ext cx="5857878" cy="1143000"/>
          </a:xfrm>
        </p:spPr>
        <p:txBody>
          <a:bodyPr/>
          <a:lstStyle>
            <a:lvl1pPr>
              <a:defRPr>
                <a:solidFill>
                  <a:schemeClr val="bg2"/>
                </a:solidFill>
              </a:defRPr>
            </a:lvl1pPr>
          </a:lstStyle>
          <a:p>
            <a:r>
              <a:rPr lang="en-GB"/>
              <a:t>Click to edit Master title style</a:t>
            </a:r>
            <a:endParaRPr lang="en-US"/>
          </a:p>
        </p:txBody>
      </p:sp>
      <p:pic>
        <p:nvPicPr>
          <p:cNvPr id="3" name="Picture 2">
            <a:extLst>
              <a:ext uri="{FF2B5EF4-FFF2-40B4-BE49-F238E27FC236}">
                <a16:creationId xmlns:a16="http://schemas.microsoft.com/office/drawing/2014/main" id="{442E082E-6AC4-9B47-B794-5FC631100F9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07368" y="434569"/>
            <a:ext cx="1728192" cy="2368814"/>
          </a:xfrm>
          <a:prstGeom prst="rect">
            <a:avLst/>
          </a:prstGeom>
        </p:spPr>
      </p:pic>
    </p:spTree>
    <p:extLst>
      <p:ext uri="{BB962C8B-B14F-4D97-AF65-F5344CB8AC3E}">
        <p14:creationId xmlns:p14="http://schemas.microsoft.com/office/powerpoint/2010/main" val="2363414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54484" y="1340768"/>
            <a:ext cx="10972800"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554484" y="2564905"/>
            <a:ext cx="10972800" cy="363326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554484" y="6428359"/>
            <a:ext cx="2844800" cy="365125"/>
          </a:xfrm>
          <a:prstGeom prst="rect">
            <a:avLst/>
          </a:prstGeom>
        </p:spPr>
        <p:txBody>
          <a:bodyPr vert="horz" wrap="square" lIns="0" tIns="0" rIns="0" bIns="0" numCol="1" anchor="ctr" anchorCtr="0" compatLnSpc="1">
            <a:prstTxWarp prst="textNoShape">
              <a:avLst/>
            </a:prstTxWarp>
          </a:bodyPr>
          <a:lstStyle>
            <a:lvl1pPr>
              <a:defRPr sz="1000">
                <a:solidFill>
                  <a:srgbClr val="023554"/>
                </a:solidFill>
                <a:latin typeface="Georgia" panose="02040502050405020303" pitchFamily="18" charset="0"/>
                <a:cs typeface="Arial" panose="020B0604020202020204" pitchFamily="34" charset="0"/>
              </a:defRPr>
            </a:lvl1pPr>
          </a:lstStyle>
          <a:p>
            <a:fld id="{456A7D1D-6254-4063-974C-6A2AE04E4B91}" type="datetimeFigureOut">
              <a:rPr lang="en-GB" smtClean="0"/>
              <a:pPr/>
              <a:t>22/11/2022</a:t>
            </a:fld>
            <a:endParaRPr lang="en-GB"/>
          </a:p>
        </p:txBody>
      </p:sp>
      <p:sp>
        <p:nvSpPr>
          <p:cNvPr id="5" name="Footer Placeholder 4"/>
          <p:cNvSpPr>
            <a:spLocks noGrp="1"/>
          </p:cNvSpPr>
          <p:nvPr>
            <p:ph type="ftr" sz="quarter" idx="3"/>
          </p:nvPr>
        </p:nvSpPr>
        <p:spPr>
          <a:xfrm>
            <a:off x="4096692" y="6428359"/>
            <a:ext cx="3860800" cy="365125"/>
          </a:xfrm>
          <a:prstGeom prst="rect">
            <a:avLst/>
          </a:prstGeom>
        </p:spPr>
        <p:txBody>
          <a:bodyPr vert="horz" wrap="square" lIns="0" tIns="0" rIns="0" bIns="0" numCol="1" anchor="ctr" anchorCtr="0" compatLnSpc="1">
            <a:prstTxWarp prst="textNoShape">
              <a:avLst/>
            </a:prstTxWarp>
          </a:bodyPr>
          <a:lstStyle>
            <a:lvl1pPr algn="ctr">
              <a:defRPr sz="1000">
                <a:solidFill>
                  <a:srgbClr val="023554"/>
                </a:solidFill>
                <a:latin typeface="Georgia" panose="02040502050405020303" pitchFamily="18" charset="0"/>
                <a:cs typeface="Arial" panose="020B0604020202020204" pitchFamily="34" charset="0"/>
              </a:defRPr>
            </a:lvl1pPr>
          </a:lstStyle>
          <a:p>
            <a:endParaRPr lang="en-GB"/>
          </a:p>
        </p:txBody>
      </p:sp>
      <p:sp>
        <p:nvSpPr>
          <p:cNvPr id="6" name="Slide Number Placeholder 5"/>
          <p:cNvSpPr>
            <a:spLocks noGrp="1"/>
          </p:cNvSpPr>
          <p:nvPr>
            <p:ph type="sldNum" sz="quarter" idx="4"/>
          </p:nvPr>
        </p:nvSpPr>
        <p:spPr>
          <a:xfrm>
            <a:off x="8682484" y="6428359"/>
            <a:ext cx="2844800" cy="365125"/>
          </a:xfrm>
          <a:prstGeom prst="rect">
            <a:avLst/>
          </a:prstGeom>
        </p:spPr>
        <p:txBody>
          <a:bodyPr vert="horz" wrap="square" lIns="0" tIns="0" rIns="0" bIns="0" numCol="1" anchor="ctr" anchorCtr="0" compatLnSpc="1">
            <a:prstTxWarp prst="textNoShape">
              <a:avLst/>
            </a:prstTxWarp>
          </a:bodyPr>
          <a:lstStyle>
            <a:lvl1pPr algn="r">
              <a:defRPr sz="1000">
                <a:solidFill>
                  <a:srgbClr val="023554"/>
                </a:solidFill>
                <a:latin typeface="Georgia" panose="02040502050405020303" pitchFamily="18" charset="0"/>
                <a:cs typeface="Arial" panose="020B0604020202020204" pitchFamily="34" charset="0"/>
              </a:defRPr>
            </a:lvl1pPr>
          </a:lstStyle>
          <a:p>
            <a:fld id="{26878614-5F41-4702-8E44-D9C8B2874F5D}" type="slidenum">
              <a:rPr lang="en-GB" smtClean="0"/>
              <a:pPr/>
              <a:t>‹#›</a:t>
            </a:fld>
            <a:endParaRPr lang="en-GB"/>
          </a:p>
        </p:txBody>
      </p:sp>
    </p:spTree>
    <p:extLst>
      <p:ext uri="{BB962C8B-B14F-4D97-AF65-F5344CB8AC3E}">
        <p14:creationId xmlns:p14="http://schemas.microsoft.com/office/powerpoint/2010/main" val="41478047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rtl="0" fontAlgn="base">
        <a:spcBef>
          <a:spcPct val="0"/>
        </a:spcBef>
        <a:spcAft>
          <a:spcPct val="0"/>
        </a:spcAft>
        <a:defRPr sz="3200" b="1" kern="1200">
          <a:solidFill>
            <a:srgbClr val="023554"/>
          </a:solidFill>
          <a:latin typeface="Georgia" panose="02040502050405020303" pitchFamily="18" charset="0"/>
          <a:ea typeface="+mj-ea"/>
          <a:cs typeface="Arial"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2800" kern="1200">
          <a:solidFill>
            <a:srgbClr val="023554"/>
          </a:solidFill>
          <a:latin typeface="Georgia" panose="02040502050405020303" pitchFamily="18" charset="0"/>
          <a:ea typeface="+mn-ea"/>
          <a:cs typeface="Arial" pitchFamily="34" charset="0"/>
        </a:defRPr>
      </a:lvl1pPr>
      <a:lvl2pPr marL="742950" indent="-285750" algn="l" rtl="0" fontAlgn="base">
        <a:spcBef>
          <a:spcPct val="20000"/>
        </a:spcBef>
        <a:spcAft>
          <a:spcPct val="0"/>
        </a:spcAft>
        <a:buFont typeface="Arial" pitchFamily="34" charset="0"/>
        <a:buChar char="–"/>
        <a:defRPr sz="2800" kern="1200">
          <a:solidFill>
            <a:srgbClr val="023554"/>
          </a:solidFill>
          <a:latin typeface="Georgia" panose="02040502050405020303" pitchFamily="18" charset="0"/>
          <a:ea typeface="+mn-ea"/>
          <a:cs typeface="Arial" pitchFamily="34" charset="0"/>
        </a:defRPr>
      </a:lvl2pPr>
      <a:lvl3pPr marL="1143000" indent="-228600" algn="l" rtl="0" fontAlgn="base">
        <a:spcBef>
          <a:spcPct val="20000"/>
        </a:spcBef>
        <a:spcAft>
          <a:spcPct val="0"/>
        </a:spcAft>
        <a:buFont typeface="Arial" pitchFamily="34" charset="0"/>
        <a:buChar char="•"/>
        <a:defRPr sz="2800" kern="1200">
          <a:solidFill>
            <a:srgbClr val="023554"/>
          </a:solidFill>
          <a:latin typeface="Georgia" panose="02040502050405020303" pitchFamily="18" charset="0"/>
          <a:ea typeface="+mn-ea"/>
          <a:cs typeface="Arial" pitchFamily="34" charset="0"/>
        </a:defRPr>
      </a:lvl3pPr>
      <a:lvl4pPr marL="1600200" indent="-228600" algn="l" rtl="0" fontAlgn="base">
        <a:spcBef>
          <a:spcPct val="20000"/>
        </a:spcBef>
        <a:spcAft>
          <a:spcPct val="0"/>
        </a:spcAft>
        <a:buFont typeface="Arial" pitchFamily="34" charset="0"/>
        <a:buChar char="–"/>
        <a:defRPr sz="2800" kern="1200">
          <a:solidFill>
            <a:srgbClr val="023554"/>
          </a:solidFill>
          <a:latin typeface="Georgia" panose="02040502050405020303" pitchFamily="18" charset="0"/>
          <a:ea typeface="+mn-ea"/>
          <a:cs typeface="Arial" pitchFamily="34" charset="0"/>
        </a:defRPr>
      </a:lvl4pPr>
      <a:lvl5pPr marL="2057400" indent="-228600" algn="l" rtl="0" fontAlgn="base">
        <a:spcBef>
          <a:spcPct val="20000"/>
        </a:spcBef>
        <a:spcAft>
          <a:spcPct val="0"/>
        </a:spcAft>
        <a:buFont typeface="Arial" pitchFamily="34" charset="0"/>
        <a:buChar char="»"/>
        <a:defRPr sz="2800" kern="1200">
          <a:solidFill>
            <a:srgbClr val="023554"/>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3.png"/><Relationship Id="rId7" Type="http://schemas.openxmlformats.org/officeDocument/2006/relationships/diagramColors" Target="../diagrams/colors1.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4.jpe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alpha val="93000"/>
          </a:schemeClr>
        </a:solidFill>
        <a:effectLst/>
      </p:bgPr>
    </p:bg>
    <p:spTree>
      <p:nvGrpSpPr>
        <p:cNvPr id="1" name=""/>
        <p:cNvGrpSpPr/>
        <p:nvPr/>
      </p:nvGrpSpPr>
      <p:grpSpPr>
        <a:xfrm>
          <a:off x="0" y="0"/>
          <a:ext cx="0" cy="0"/>
          <a:chOff x="0" y="0"/>
          <a:chExt cx="0" cy="0"/>
        </a:xfrm>
      </p:grpSpPr>
      <p:pic>
        <p:nvPicPr>
          <p:cNvPr id="7" name="Picture 6" descr="A picture containing text, toy, doll, vector graphics&#10;&#10;Description automatically generated">
            <a:extLst>
              <a:ext uri="{FF2B5EF4-FFF2-40B4-BE49-F238E27FC236}">
                <a16:creationId xmlns:a16="http://schemas.microsoft.com/office/drawing/2014/main" id="{4A3330C4-D517-8544-459F-46C7C3E396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7767" y="3223479"/>
            <a:ext cx="5646157" cy="3811501"/>
          </a:xfrm>
          <a:prstGeom prst="rect">
            <a:avLst/>
          </a:prstGeom>
        </p:spPr>
      </p:pic>
      <p:sp>
        <p:nvSpPr>
          <p:cNvPr id="8" name="Title 3">
            <a:extLst>
              <a:ext uri="{FF2B5EF4-FFF2-40B4-BE49-F238E27FC236}">
                <a16:creationId xmlns:a16="http://schemas.microsoft.com/office/drawing/2014/main" id="{3B314D70-8C47-D307-A139-1C57874E26AE}"/>
              </a:ext>
            </a:extLst>
          </p:cNvPr>
          <p:cNvSpPr>
            <a:spLocks noGrp="1"/>
          </p:cNvSpPr>
          <p:nvPr>
            <p:ph type="title"/>
          </p:nvPr>
        </p:nvSpPr>
        <p:spPr>
          <a:xfrm>
            <a:off x="340817" y="3794806"/>
            <a:ext cx="6189662" cy="1143000"/>
          </a:xfrm>
        </p:spPr>
        <p:txBody>
          <a:bodyPr/>
          <a:lstStyle/>
          <a:p>
            <a:r>
              <a:rPr lang="en-US" sz="4400">
                <a:solidFill>
                  <a:schemeClr val="accent2"/>
                </a:solidFill>
                <a:latin typeface="Georgia"/>
                <a:ea typeface="Open Sans"/>
                <a:cs typeface="Arial"/>
              </a:rPr>
              <a:t>More than Voice, More than a Survey! </a:t>
            </a:r>
          </a:p>
        </p:txBody>
      </p:sp>
      <p:sp>
        <p:nvSpPr>
          <p:cNvPr id="9" name="Text Placeholder 2">
            <a:extLst>
              <a:ext uri="{FF2B5EF4-FFF2-40B4-BE49-F238E27FC236}">
                <a16:creationId xmlns:a16="http://schemas.microsoft.com/office/drawing/2014/main" id="{AB4C0712-5FB1-E621-E844-910D501311D9}"/>
              </a:ext>
            </a:extLst>
          </p:cNvPr>
          <p:cNvSpPr txBox="1">
            <a:spLocks/>
          </p:cNvSpPr>
          <p:nvPr/>
        </p:nvSpPr>
        <p:spPr>
          <a:xfrm>
            <a:off x="213529" y="5560617"/>
            <a:ext cx="6870680" cy="734032"/>
          </a:xfrm>
          <a:prstGeom prst="rect">
            <a:avLst/>
          </a:prstGeom>
        </p:spPr>
        <p:txBody>
          <a:bodyPr/>
          <a:lstStyle>
            <a:lvl1pPr marL="342900" indent="-342900" algn="l" rtl="0" fontAlgn="base">
              <a:spcBef>
                <a:spcPct val="20000"/>
              </a:spcBef>
              <a:spcAft>
                <a:spcPct val="0"/>
              </a:spcAft>
              <a:buFont typeface="Arial" pitchFamily="34" charset="0"/>
              <a:buChar char="•"/>
              <a:defRPr sz="2800" kern="1200">
                <a:solidFill>
                  <a:srgbClr val="023554"/>
                </a:solidFill>
                <a:latin typeface="Georgia" panose="02040502050405020303" pitchFamily="18" charset="0"/>
                <a:ea typeface="+mn-ea"/>
                <a:cs typeface="Arial" pitchFamily="34" charset="0"/>
              </a:defRPr>
            </a:lvl1pPr>
            <a:lvl2pPr marL="742950" indent="-285750" algn="l" rtl="0" fontAlgn="base">
              <a:spcBef>
                <a:spcPct val="20000"/>
              </a:spcBef>
              <a:spcAft>
                <a:spcPct val="0"/>
              </a:spcAft>
              <a:buFont typeface="Arial" pitchFamily="34" charset="0"/>
              <a:buChar char="–"/>
              <a:defRPr sz="2800" kern="1200">
                <a:solidFill>
                  <a:srgbClr val="023554"/>
                </a:solidFill>
                <a:latin typeface="Georgia" panose="02040502050405020303" pitchFamily="18" charset="0"/>
                <a:ea typeface="+mn-ea"/>
                <a:cs typeface="Arial" pitchFamily="34" charset="0"/>
              </a:defRPr>
            </a:lvl2pPr>
            <a:lvl3pPr marL="1143000" indent="-228600" algn="l" rtl="0" fontAlgn="base">
              <a:spcBef>
                <a:spcPct val="20000"/>
              </a:spcBef>
              <a:spcAft>
                <a:spcPct val="0"/>
              </a:spcAft>
              <a:buFont typeface="Arial" pitchFamily="34" charset="0"/>
              <a:buChar char="•"/>
              <a:defRPr sz="2800" kern="1200">
                <a:solidFill>
                  <a:srgbClr val="023554"/>
                </a:solidFill>
                <a:latin typeface="Georgia" panose="02040502050405020303" pitchFamily="18" charset="0"/>
                <a:ea typeface="+mn-ea"/>
                <a:cs typeface="Arial" pitchFamily="34" charset="0"/>
              </a:defRPr>
            </a:lvl3pPr>
            <a:lvl4pPr marL="1600200" indent="-228600" algn="l" rtl="0" fontAlgn="base">
              <a:spcBef>
                <a:spcPct val="20000"/>
              </a:spcBef>
              <a:spcAft>
                <a:spcPct val="0"/>
              </a:spcAft>
              <a:buFont typeface="Arial" pitchFamily="34" charset="0"/>
              <a:buChar char="–"/>
              <a:defRPr sz="2800" kern="1200">
                <a:solidFill>
                  <a:srgbClr val="023554"/>
                </a:solidFill>
                <a:latin typeface="Georgia" panose="02040502050405020303" pitchFamily="18" charset="0"/>
                <a:ea typeface="+mn-ea"/>
                <a:cs typeface="Arial" pitchFamily="34" charset="0"/>
              </a:defRPr>
            </a:lvl4pPr>
            <a:lvl5pPr marL="2057400" indent="-228600" algn="l" rtl="0" fontAlgn="base">
              <a:spcBef>
                <a:spcPct val="20000"/>
              </a:spcBef>
              <a:spcAft>
                <a:spcPct val="0"/>
              </a:spcAft>
              <a:buFont typeface="Arial" pitchFamily="34" charset="0"/>
              <a:buChar char="»"/>
              <a:defRPr sz="2800" kern="1200">
                <a:solidFill>
                  <a:srgbClr val="023554"/>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a:latin typeface="Georgia"/>
                <a:ea typeface="Open Sans"/>
                <a:cs typeface="Arial"/>
              </a:rPr>
              <a:t>Elsie Whittington - Greater Manchester Combined Authority November 2022</a:t>
            </a:r>
          </a:p>
        </p:txBody>
      </p:sp>
    </p:spTree>
    <p:extLst>
      <p:ext uri="{BB962C8B-B14F-4D97-AF65-F5344CB8AC3E}">
        <p14:creationId xmlns:p14="http://schemas.microsoft.com/office/powerpoint/2010/main" val="4084008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alpha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6C597-4FD1-4988-3F23-F6FC85A8BE58}"/>
              </a:ext>
            </a:extLst>
          </p:cNvPr>
          <p:cNvSpPr>
            <a:spLocks noGrp="1"/>
          </p:cNvSpPr>
          <p:nvPr>
            <p:ph type="title"/>
          </p:nvPr>
        </p:nvSpPr>
        <p:spPr>
          <a:xfrm>
            <a:off x="2613546" y="375600"/>
            <a:ext cx="7269708" cy="1143000"/>
          </a:xfrm>
        </p:spPr>
        <p:txBody>
          <a:bodyPr/>
          <a:lstStyle/>
          <a:p>
            <a:r>
              <a:rPr lang="en-GB"/>
              <a:t>Influence</a:t>
            </a:r>
          </a:p>
        </p:txBody>
      </p:sp>
      <p:sp>
        <p:nvSpPr>
          <p:cNvPr id="9" name="TextBox 8">
            <a:extLst>
              <a:ext uri="{FF2B5EF4-FFF2-40B4-BE49-F238E27FC236}">
                <a16:creationId xmlns:a16="http://schemas.microsoft.com/office/drawing/2014/main" id="{7E87D84D-CF8C-CE84-25C9-42AD90180025}"/>
              </a:ext>
            </a:extLst>
          </p:cNvPr>
          <p:cNvSpPr txBox="1"/>
          <p:nvPr/>
        </p:nvSpPr>
        <p:spPr>
          <a:xfrm>
            <a:off x="2608140" y="1730155"/>
            <a:ext cx="7082913" cy="755913"/>
          </a:xfrm>
          <a:prstGeom prst="rect">
            <a:avLst/>
          </a:prstGeom>
          <a:noFill/>
        </p:spPr>
        <p:txBody>
          <a:bodyPr wrap="square">
            <a:spAutoFit/>
          </a:bodyPr>
          <a:lstStyle/>
          <a:p>
            <a:pPr>
              <a:lnSpc>
                <a:spcPct val="110000"/>
              </a:lnSpc>
              <a:spcAft>
                <a:spcPts val="600"/>
              </a:spcAft>
            </a:pPr>
            <a:r>
              <a:rPr lang="en-GB" sz="1800" b="1">
                <a:solidFill>
                  <a:schemeClr val="accent2"/>
                </a:solidFill>
                <a:effectLst/>
                <a:latin typeface="Georgia" panose="02040502050405020303" pitchFamily="18" charset="0"/>
                <a:ea typeface="Times New Roman" panose="02020603050405020304" pitchFamily="18" charset="0"/>
                <a:cs typeface="Times New Roman" panose="02020603050405020304" pitchFamily="18" charset="0"/>
              </a:rPr>
              <a:t>Youth Led investment: #BeeWell Champions</a:t>
            </a:r>
          </a:p>
          <a:p>
            <a:pPr>
              <a:lnSpc>
                <a:spcPct val="110000"/>
              </a:lnSpc>
              <a:spcAft>
                <a:spcPts val="600"/>
              </a:spcAft>
            </a:pPr>
            <a:endParaRPr lang="en-GB" b="1">
              <a:solidFill>
                <a:schemeClr val="accent2"/>
              </a:solidFill>
              <a:latin typeface="Georgia" panose="02040502050405020303" pitchFamily="18" charset="0"/>
              <a:ea typeface="Times New Roman" panose="02020603050405020304" pitchFamily="18" charset="0"/>
              <a:cs typeface="Times New Roman" panose="02020603050405020304" pitchFamily="18" charset="0"/>
            </a:endParaRPr>
          </a:p>
        </p:txBody>
      </p:sp>
      <p:sp>
        <p:nvSpPr>
          <p:cNvPr id="10" name="AutoShape 2">
            <a:extLst>
              <a:ext uri="{FF2B5EF4-FFF2-40B4-BE49-F238E27FC236}">
                <a16:creationId xmlns:a16="http://schemas.microsoft.com/office/drawing/2014/main" id="{A14AA730-02A0-B872-E8C8-CA96D7FD860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Speech Bubble: Oval 5">
            <a:extLst>
              <a:ext uri="{FF2B5EF4-FFF2-40B4-BE49-F238E27FC236}">
                <a16:creationId xmlns:a16="http://schemas.microsoft.com/office/drawing/2014/main" id="{9913D600-23A0-6995-BFBB-CF5BB4CD83A3}"/>
              </a:ext>
            </a:extLst>
          </p:cNvPr>
          <p:cNvSpPr/>
          <p:nvPr/>
        </p:nvSpPr>
        <p:spPr>
          <a:xfrm>
            <a:off x="7543446" y="2923262"/>
            <a:ext cx="4295213" cy="2840148"/>
          </a:xfrm>
          <a:prstGeom prst="wedgeEllipseCallout">
            <a:avLst>
              <a:gd name="adj1" fmla="val -44881"/>
              <a:gd name="adj2" fmla="val 6743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0000"/>
              </a:lnSpc>
              <a:spcAft>
                <a:spcPts val="600"/>
              </a:spcAft>
            </a:pPr>
            <a:r>
              <a:rPr lang="en-GB" sz="1600" dirty="0">
                <a:effectLst/>
                <a:latin typeface="Georgia" panose="02040502050405020303" pitchFamily="18" charset="0"/>
                <a:ea typeface="Times New Roman" panose="02020603050405020304" pitchFamily="18" charset="0"/>
                <a:cs typeface="Times New Roman" panose="02020603050405020304" pitchFamily="18" charset="0"/>
              </a:rPr>
              <a:t>We want </a:t>
            </a:r>
            <a:r>
              <a:rPr lang="en-GB" sz="1600" dirty="0" err="1">
                <a:effectLst/>
                <a:latin typeface="Georgia" panose="02040502050405020303" pitchFamily="18" charset="0"/>
                <a:ea typeface="Times New Roman" panose="02020603050405020304" pitchFamily="18" charset="0"/>
                <a:cs typeface="Times New Roman" panose="02020603050405020304" pitchFamily="18" charset="0"/>
              </a:rPr>
              <a:t>tomake</a:t>
            </a:r>
            <a:r>
              <a:rPr lang="en-GB" sz="1600" dirty="0">
                <a:effectLst/>
                <a:latin typeface="Georgia" panose="02040502050405020303" pitchFamily="18" charset="0"/>
                <a:ea typeface="Times New Roman" panose="02020603050405020304" pitchFamily="18" charset="0"/>
                <a:cs typeface="Times New Roman" panose="02020603050405020304" pitchFamily="18" charset="0"/>
              </a:rPr>
              <a:t> it apparent that youth co-creation is effective.  #BeeWell is by young people and involves us so and it's a real success. </a:t>
            </a:r>
          </a:p>
          <a:p>
            <a:pPr algn="ctr">
              <a:lnSpc>
                <a:spcPct val="110000"/>
              </a:lnSpc>
              <a:spcAft>
                <a:spcPts val="600"/>
              </a:spcAft>
            </a:pPr>
            <a:r>
              <a:rPr lang="en-GB" sz="1600" dirty="0">
                <a:effectLst/>
                <a:latin typeface="Georgia" panose="02040502050405020303" pitchFamily="18" charset="0"/>
                <a:ea typeface="Times New Roman" panose="02020603050405020304" pitchFamily="18" charset="0"/>
                <a:cs typeface="Times New Roman" panose="02020603050405020304" pitchFamily="18" charset="0"/>
              </a:rPr>
              <a:t>(YSG member)</a:t>
            </a:r>
          </a:p>
        </p:txBody>
      </p:sp>
      <p:pic>
        <p:nvPicPr>
          <p:cNvPr id="4" name="Picture 3">
            <a:extLst>
              <a:ext uri="{FF2B5EF4-FFF2-40B4-BE49-F238E27FC236}">
                <a16:creationId xmlns:a16="http://schemas.microsoft.com/office/drawing/2014/main" id="{88432137-AAF1-4D83-32C4-472BD97BD2DE}"/>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l="17256" r="34493" b="1984"/>
          <a:stretch/>
        </p:blipFill>
        <p:spPr>
          <a:xfrm rot="5400000">
            <a:off x="2264879" y="2041178"/>
            <a:ext cx="3369923" cy="5134092"/>
          </a:xfrm>
          <a:prstGeom prst="rect">
            <a:avLst/>
          </a:prstGeom>
        </p:spPr>
      </p:pic>
    </p:spTree>
    <p:extLst>
      <p:ext uri="{BB962C8B-B14F-4D97-AF65-F5344CB8AC3E}">
        <p14:creationId xmlns:p14="http://schemas.microsoft.com/office/powerpoint/2010/main" val="1253653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alpha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6C597-4FD1-4988-3F23-F6FC85A8BE58}"/>
              </a:ext>
            </a:extLst>
          </p:cNvPr>
          <p:cNvSpPr>
            <a:spLocks noGrp="1"/>
          </p:cNvSpPr>
          <p:nvPr>
            <p:ph type="title"/>
          </p:nvPr>
        </p:nvSpPr>
        <p:spPr>
          <a:xfrm>
            <a:off x="2613546" y="375600"/>
            <a:ext cx="7269708" cy="1143000"/>
          </a:xfrm>
        </p:spPr>
        <p:txBody>
          <a:bodyPr/>
          <a:lstStyle/>
          <a:p>
            <a:r>
              <a:rPr lang="en-GB"/>
              <a:t>Impact:</a:t>
            </a:r>
          </a:p>
        </p:txBody>
      </p:sp>
      <p:sp>
        <p:nvSpPr>
          <p:cNvPr id="9" name="TextBox 8">
            <a:extLst>
              <a:ext uri="{FF2B5EF4-FFF2-40B4-BE49-F238E27FC236}">
                <a16:creationId xmlns:a16="http://schemas.microsoft.com/office/drawing/2014/main" id="{7E87D84D-CF8C-CE84-25C9-42AD90180025}"/>
              </a:ext>
            </a:extLst>
          </p:cNvPr>
          <p:cNvSpPr txBox="1"/>
          <p:nvPr/>
        </p:nvSpPr>
        <p:spPr>
          <a:xfrm>
            <a:off x="2706943" y="1298916"/>
            <a:ext cx="7082913" cy="2282484"/>
          </a:xfrm>
          <a:prstGeom prst="rect">
            <a:avLst/>
          </a:prstGeom>
          <a:noFill/>
        </p:spPr>
        <p:txBody>
          <a:bodyPr wrap="square">
            <a:spAutoFit/>
          </a:bodyPr>
          <a:lstStyle/>
          <a:p>
            <a:pPr>
              <a:lnSpc>
                <a:spcPct val="110000"/>
              </a:lnSpc>
              <a:spcAft>
                <a:spcPts val="600"/>
              </a:spcAft>
            </a:pPr>
            <a:endParaRPr lang="en-GB" b="1">
              <a:solidFill>
                <a:schemeClr val="accent2"/>
              </a:solidFill>
              <a:latin typeface="Georgia" panose="02040502050405020303" pitchFamily="18" charset="0"/>
              <a:ea typeface="Times New Roman" panose="02020603050405020304" pitchFamily="18" charset="0"/>
              <a:cs typeface="Times New Roman" panose="02020603050405020304" pitchFamily="18" charset="0"/>
            </a:endParaRPr>
          </a:p>
          <a:p>
            <a:pPr>
              <a:lnSpc>
                <a:spcPct val="110000"/>
              </a:lnSpc>
              <a:spcAft>
                <a:spcPts val="600"/>
              </a:spcAft>
            </a:pPr>
            <a:r>
              <a:rPr lang="en-GB" sz="1800" b="1">
                <a:solidFill>
                  <a:schemeClr val="accent2"/>
                </a:solidFill>
                <a:effectLst/>
                <a:latin typeface="Georgia" panose="02040502050405020303" pitchFamily="18" charset="0"/>
                <a:ea typeface="Times New Roman" panose="02020603050405020304" pitchFamily="18" charset="0"/>
                <a:cs typeface="Times New Roman" panose="02020603050405020304" pitchFamily="18" charset="0"/>
              </a:rPr>
              <a:t>Documenting and Evaluating…</a:t>
            </a:r>
          </a:p>
          <a:p>
            <a:pPr>
              <a:lnSpc>
                <a:spcPct val="110000"/>
              </a:lnSpc>
              <a:spcAft>
                <a:spcPts val="600"/>
              </a:spcAft>
            </a:pPr>
            <a:endParaRPr lang="en-GB" b="1">
              <a:solidFill>
                <a:schemeClr val="accent2"/>
              </a:solidFill>
              <a:latin typeface="Georgia" panose="02040502050405020303" pitchFamily="18" charset="0"/>
              <a:ea typeface="Times New Roman" panose="02020603050405020304" pitchFamily="18" charset="0"/>
              <a:cs typeface="Times New Roman" panose="02020603050405020304" pitchFamily="18" charset="0"/>
            </a:endParaRPr>
          </a:p>
          <a:p>
            <a:pPr>
              <a:lnSpc>
                <a:spcPct val="110000"/>
              </a:lnSpc>
              <a:spcAft>
                <a:spcPts val="600"/>
              </a:spcAft>
            </a:pPr>
            <a:r>
              <a:rPr lang="en-GB" b="1">
                <a:solidFill>
                  <a:schemeClr val="accent2"/>
                </a:solidFill>
                <a:latin typeface="Georgia" panose="02040502050405020303" pitchFamily="18" charset="0"/>
                <a:ea typeface="Times New Roman" panose="02020603050405020304" pitchFamily="18" charset="0"/>
                <a:cs typeface="Times New Roman" panose="02020603050405020304" pitchFamily="18" charset="0"/>
              </a:rPr>
              <a:t>Time will tell… </a:t>
            </a:r>
          </a:p>
          <a:p>
            <a:pPr>
              <a:lnSpc>
                <a:spcPct val="110000"/>
              </a:lnSpc>
              <a:spcAft>
                <a:spcPts val="600"/>
              </a:spcAft>
            </a:pPr>
            <a:endParaRPr lang="en-GB" b="1">
              <a:solidFill>
                <a:schemeClr val="accent2"/>
              </a:solidFill>
              <a:latin typeface="Georgia" panose="02040502050405020303" pitchFamily="18" charset="0"/>
              <a:ea typeface="Times New Roman" panose="02020603050405020304" pitchFamily="18" charset="0"/>
              <a:cs typeface="Times New Roman" panose="02020603050405020304" pitchFamily="18" charset="0"/>
            </a:endParaRPr>
          </a:p>
          <a:p>
            <a:pPr>
              <a:lnSpc>
                <a:spcPct val="110000"/>
              </a:lnSpc>
              <a:spcAft>
                <a:spcPts val="600"/>
              </a:spcAft>
            </a:pPr>
            <a:r>
              <a:rPr lang="en-GB" sz="1800" b="1">
                <a:solidFill>
                  <a:schemeClr val="accent2"/>
                </a:solidFill>
                <a:effectLst/>
                <a:latin typeface="Georgia" panose="02040502050405020303" pitchFamily="18" charset="0"/>
                <a:ea typeface="Times New Roman" panose="02020603050405020304" pitchFamily="18" charset="0"/>
                <a:cs typeface="Times New Roman" panose="02020603050405020304" pitchFamily="18" charset="0"/>
              </a:rPr>
              <a:t>Next steps…</a:t>
            </a:r>
            <a:endParaRPr lang="en-GB" sz="1800">
              <a:solidFill>
                <a:schemeClr val="accent2"/>
              </a:solidFill>
              <a:effectLst/>
              <a:latin typeface="Georgia" panose="02040502050405020303" pitchFamily="18" charset="0"/>
              <a:ea typeface="Times New Roman" panose="02020603050405020304" pitchFamily="18" charset="0"/>
              <a:cs typeface="Times New Roman" panose="02020603050405020304" pitchFamily="18" charset="0"/>
            </a:endParaRPr>
          </a:p>
        </p:txBody>
      </p:sp>
      <p:sp>
        <p:nvSpPr>
          <p:cNvPr id="10" name="AutoShape 2">
            <a:extLst>
              <a:ext uri="{FF2B5EF4-FFF2-40B4-BE49-F238E27FC236}">
                <a16:creationId xmlns:a16="http://schemas.microsoft.com/office/drawing/2014/main" id="{A14AA730-02A0-B872-E8C8-CA96D7FD860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1" name="Picture 10" descr="A picture containing text, vector graphics&#10;&#10;Description automatically generated">
            <a:extLst>
              <a:ext uri="{FF2B5EF4-FFF2-40B4-BE49-F238E27FC236}">
                <a16:creationId xmlns:a16="http://schemas.microsoft.com/office/drawing/2014/main" id="{388F8204-6A3C-EF53-4927-C095408700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653" y="3581400"/>
            <a:ext cx="2360800" cy="2872813"/>
          </a:xfrm>
          <a:prstGeom prst="rect">
            <a:avLst/>
          </a:prstGeom>
        </p:spPr>
      </p:pic>
      <p:graphicFrame>
        <p:nvGraphicFramePr>
          <p:cNvPr id="4" name="Diagram 3">
            <a:extLst>
              <a:ext uri="{FF2B5EF4-FFF2-40B4-BE49-F238E27FC236}">
                <a16:creationId xmlns:a16="http://schemas.microsoft.com/office/drawing/2014/main" id="{5C7FEA18-E9AA-B334-1D3D-8355A288BD37}"/>
              </a:ext>
            </a:extLst>
          </p:cNvPr>
          <p:cNvGraphicFramePr/>
          <p:nvPr>
            <p:extLst>
              <p:ext uri="{D42A27DB-BD31-4B8C-83A1-F6EECF244321}">
                <p14:modId xmlns:p14="http://schemas.microsoft.com/office/powerpoint/2010/main" val="1377065231"/>
              </p:ext>
            </p:extLst>
          </p:nvPr>
        </p:nvGraphicFramePr>
        <p:xfrm>
          <a:off x="5336224" y="1211602"/>
          <a:ext cx="7269709" cy="43474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4274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2A521550-895C-FF53-CC07-2A08458B4E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8961" y="2763947"/>
            <a:ext cx="3157216" cy="3859454"/>
          </a:xfrm>
          <a:prstGeom prst="rect">
            <a:avLst/>
          </a:prstGeom>
        </p:spPr>
      </p:pic>
      <p:pic>
        <p:nvPicPr>
          <p:cNvPr id="6" name="Picture 5">
            <a:extLst>
              <a:ext uri="{FF2B5EF4-FFF2-40B4-BE49-F238E27FC236}">
                <a16:creationId xmlns:a16="http://schemas.microsoft.com/office/drawing/2014/main" id="{EEB89D4F-3A23-704E-D8F9-1E5F5AD8D05B}"/>
              </a:ext>
            </a:extLst>
          </p:cNvPr>
          <p:cNvPicPr>
            <a:picLocks noChangeAspect="1"/>
          </p:cNvPicPr>
          <p:nvPr/>
        </p:nvPicPr>
        <p:blipFill rotWithShape="1">
          <a:blip r:embed="rId4">
            <a:extLst>
              <a:ext uri="{28A0092B-C50C-407E-A947-70E740481C1C}">
                <a14:useLocalDpi xmlns:a14="http://schemas.microsoft.com/office/drawing/2010/main" val="0"/>
              </a:ext>
            </a:extLst>
          </a:blip>
          <a:srcRect r="7168" b="38466"/>
          <a:stretch/>
        </p:blipFill>
        <p:spPr>
          <a:xfrm>
            <a:off x="9136409" y="3709219"/>
            <a:ext cx="3059536" cy="2914182"/>
          </a:xfrm>
          <a:prstGeom prst="rect">
            <a:avLst/>
          </a:prstGeom>
        </p:spPr>
      </p:pic>
      <p:sp>
        <p:nvSpPr>
          <p:cNvPr id="3" name="TextBox 2">
            <a:extLst>
              <a:ext uri="{FF2B5EF4-FFF2-40B4-BE49-F238E27FC236}">
                <a16:creationId xmlns:a16="http://schemas.microsoft.com/office/drawing/2014/main" id="{2C7A0534-7644-238D-4A41-818831920DDF}"/>
              </a:ext>
            </a:extLst>
          </p:cNvPr>
          <p:cNvSpPr txBox="1"/>
          <p:nvPr/>
        </p:nvSpPr>
        <p:spPr>
          <a:xfrm>
            <a:off x="2871526" y="997188"/>
            <a:ext cx="8912771" cy="584775"/>
          </a:xfrm>
          <a:prstGeom prst="rect">
            <a:avLst/>
          </a:prstGeom>
          <a:noFill/>
        </p:spPr>
        <p:txBody>
          <a:bodyPr wrap="square" lIns="91440" tIns="45720" rIns="91440" bIns="45720" rtlCol="0" anchor="t">
            <a:spAutoFit/>
          </a:bodyPr>
          <a:lstStyle/>
          <a:p>
            <a:r>
              <a:rPr lang="en-US" sz="3200" b="1">
                <a:solidFill>
                  <a:schemeClr val="accent2"/>
                </a:solidFill>
                <a:latin typeface="Georgia"/>
                <a:cs typeface="Arial"/>
              </a:rPr>
              <a:t>Reflections on our work and yours…</a:t>
            </a:r>
          </a:p>
        </p:txBody>
      </p:sp>
      <p:sp>
        <p:nvSpPr>
          <p:cNvPr id="13" name="TextBox 12">
            <a:extLst>
              <a:ext uri="{FF2B5EF4-FFF2-40B4-BE49-F238E27FC236}">
                <a16:creationId xmlns:a16="http://schemas.microsoft.com/office/drawing/2014/main" id="{6C0CAF8F-EC3F-211A-2698-B54EF43BC794}"/>
              </a:ext>
            </a:extLst>
          </p:cNvPr>
          <p:cNvSpPr txBox="1"/>
          <p:nvPr/>
        </p:nvSpPr>
        <p:spPr>
          <a:xfrm>
            <a:off x="1042918" y="3306267"/>
            <a:ext cx="5652319" cy="2554545"/>
          </a:xfrm>
          <a:prstGeom prst="rect">
            <a:avLst/>
          </a:prstGeom>
          <a:noFill/>
        </p:spPr>
        <p:txBody>
          <a:bodyPr wrap="square">
            <a:spAutoFit/>
          </a:bodyPr>
          <a:lstStyle/>
          <a:p>
            <a:pPr marL="285750" indent="-285750">
              <a:buFont typeface="Arial" panose="020B0604020202020204" pitchFamily="34" charset="0"/>
              <a:buChar char="•"/>
            </a:pPr>
            <a:r>
              <a:rPr lang="en-GB" sz="2000">
                <a:solidFill>
                  <a:schemeClr val="accent5">
                    <a:lumMod val="75000"/>
                  </a:schemeClr>
                </a:solidFill>
                <a:latin typeface="Georgia" panose="02040502050405020303" pitchFamily="18" charset="0"/>
              </a:rPr>
              <a:t>How does this work relate to policy and practice in your local area?</a:t>
            </a:r>
          </a:p>
          <a:p>
            <a:endParaRPr lang="en-GB" sz="2000">
              <a:solidFill>
                <a:schemeClr val="accent5">
                  <a:lumMod val="75000"/>
                </a:schemeClr>
              </a:solidFill>
              <a:latin typeface="Georgia" panose="02040502050405020303" pitchFamily="18" charset="0"/>
            </a:endParaRPr>
          </a:p>
          <a:p>
            <a:pPr marL="285750" indent="-285750">
              <a:buFont typeface="Arial" panose="020B0604020202020204" pitchFamily="34" charset="0"/>
              <a:buChar char="•"/>
            </a:pPr>
            <a:r>
              <a:rPr lang="en-GB" sz="2000">
                <a:solidFill>
                  <a:schemeClr val="accent5">
                    <a:lumMod val="75000"/>
                  </a:schemeClr>
                </a:solidFill>
                <a:latin typeface="Georgia" panose="02040502050405020303" pitchFamily="18" charset="0"/>
              </a:rPr>
              <a:t>Which element of the Lundy Model do you think you are doing well </a:t>
            </a:r>
          </a:p>
          <a:p>
            <a:endParaRPr lang="en-GB" sz="2000">
              <a:solidFill>
                <a:schemeClr val="accent5">
                  <a:lumMod val="75000"/>
                </a:schemeClr>
              </a:solidFill>
              <a:latin typeface="Georgia" panose="02040502050405020303" pitchFamily="18" charset="0"/>
            </a:endParaRPr>
          </a:p>
          <a:p>
            <a:pPr marL="285750" indent="-285750">
              <a:buFont typeface="Arial" panose="020B0604020202020204" pitchFamily="34" charset="0"/>
              <a:buChar char="•"/>
            </a:pPr>
            <a:r>
              <a:rPr lang="en-GB" sz="2000">
                <a:solidFill>
                  <a:schemeClr val="accent5">
                    <a:lumMod val="75000"/>
                  </a:schemeClr>
                </a:solidFill>
                <a:latin typeface="Georgia" panose="02040502050405020303" pitchFamily="18" charset="0"/>
              </a:rPr>
              <a:t>Which element of the Lundy Model do you think you could improve the most?</a:t>
            </a:r>
          </a:p>
        </p:txBody>
      </p:sp>
    </p:spTree>
    <p:extLst>
      <p:ext uri="{BB962C8B-B14F-4D97-AF65-F5344CB8AC3E}">
        <p14:creationId xmlns:p14="http://schemas.microsoft.com/office/powerpoint/2010/main" val="1937833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alpha val="93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73176-A5D8-8943-91F0-D90B8D22DDB2}"/>
              </a:ext>
            </a:extLst>
          </p:cNvPr>
          <p:cNvSpPr>
            <a:spLocks noGrp="1"/>
          </p:cNvSpPr>
          <p:nvPr>
            <p:ph type="title"/>
          </p:nvPr>
        </p:nvSpPr>
        <p:spPr>
          <a:xfrm>
            <a:off x="5341073" y="2109883"/>
            <a:ext cx="6586141" cy="3384376"/>
          </a:xfrm>
        </p:spPr>
        <p:txBody>
          <a:bodyPr/>
          <a:lstStyle/>
          <a:p>
            <a:r>
              <a:rPr lang="en-US" sz="2000">
                <a:solidFill>
                  <a:schemeClr val="accent2"/>
                </a:solidFill>
                <a:latin typeface="Georgia"/>
                <a:cs typeface="Arial"/>
              </a:rPr>
              <a:t>1 in 9 children and young people experienced significant mental health difficulties prior to the pandemic (NHS Digital, 2018)</a:t>
            </a:r>
            <a:br>
              <a:rPr lang="en-US" sz="2000">
                <a:solidFill>
                  <a:schemeClr val="accent2"/>
                </a:solidFill>
              </a:rPr>
            </a:br>
            <a:br>
              <a:rPr lang="en-US" sz="2000">
                <a:solidFill>
                  <a:schemeClr val="accent2"/>
                </a:solidFill>
              </a:rPr>
            </a:br>
            <a:r>
              <a:rPr lang="en-US" sz="2000">
                <a:solidFill>
                  <a:schemeClr val="accent2"/>
                </a:solidFill>
                <a:latin typeface="Georgia"/>
                <a:cs typeface="Arial"/>
              </a:rPr>
              <a:t>This grew to 1 in 6 by summer 2020 (NHS Digital, 2020) and has stabilized since (NHS Digital, 2021)</a:t>
            </a:r>
            <a:br>
              <a:rPr lang="en-US" sz="2000">
                <a:solidFill>
                  <a:schemeClr val="accent2"/>
                </a:solidFill>
                <a:latin typeface="Georgia"/>
                <a:cs typeface="Arial"/>
              </a:rPr>
            </a:br>
            <a:br>
              <a:rPr lang="en-US" sz="2000">
                <a:solidFill>
                  <a:schemeClr val="accent2"/>
                </a:solidFill>
              </a:rPr>
            </a:br>
            <a:r>
              <a:rPr lang="en-US" sz="2000">
                <a:solidFill>
                  <a:schemeClr val="accent2"/>
                </a:solidFill>
                <a:latin typeface="Georgia"/>
                <a:cs typeface="Arial"/>
              </a:rPr>
              <a:t>Young people's wellbeing has been in decline for the last decade (Children's Society, 2021)</a:t>
            </a:r>
            <a:br>
              <a:rPr lang="en-US" sz="2000">
                <a:solidFill>
                  <a:schemeClr val="accent2"/>
                </a:solidFill>
                <a:latin typeface="Georgia"/>
                <a:cs typeface="Arial"/>
              </a:rPr>
            </a:br>
            <a:br>
              <a:rPr lang="en-US" sz="2000">
                <a:solidFill>
                  <a:schemeClr val="accent2"/>
                </a:solidFill>
              </a:rPr>
            </a:br>
            <a:r>
              <a:rPr lang="en-US" sz="2000">
                <a:solidFill>
                  <a:schemeClr val="accent2"/>
                </a:solidFill>
                <a:latin typeface="Georgia"/>
                <a:cs typeface="Arial"/>
              </a:rPr>
              <a:t>The peak age of onset for lifetime cases of mental health difficulties is 14.5 (</a:t>
            </a:r>
            <a:r>
              <a:rPr lang="en-US" sz="2000" err="1">
                <a:solidFill>
                  <a:schemeClr val="accent2"/>
                </a:solidFill>
                <a:latin typeface="Georgia"/>
                <a:cs typeface="Arial"/>
              </a:rPr>
              <a:t>Solmi</a:t>
            </a:r>
            <a:r>
              <a:rPr lang="en-US" sz="2000">
                <a:solidFill>
                  <a:schemeClr val="accent2"/>
                </a:solidFill>
                <a:latin typeface="Georgia"/>
                <a:cs typeface="Arial"/>
              </a:rPr>
              <a:t> et al, 2021)</a:t>
            </a:r>
            <a:endParaRPr lang="en-US" sz="2000">
              <a:solidFill>
                <a:schemeClr val="accent2"/>
              </a:solidFill>
            </a:endParaRPr>
          </a:p>
        </p:txBody>
      </p:sp>
      <p:sp>
        <p:nvSpPr>
          <p:cNvPr id="5" name="Title 1">
            <a:extLst>
              <a:ext uri="{FF2B5EF4-FFF2-40B4-BE49-F238E27FC236}">
                <a16:creationId xmlns:a16="http://schemas.microsoft.com/office/drawing/2014/main" id="{1CCFFB3D-E642-054B-8A93-F8E5E35B841C}"/>
              </a:ext>
            </a:extLst>
          </p:cNvPr>
          <p:cNvSpPr txBox="1">
            <a:spLocks/>
          </p:cNvSpPr>
          <p:nvPr/>
        </p:nvSpPr>
        <p:spPr bwMode="auto">
          <a:xfrm>
            <a:off x="5613272" y="-441975"/>
            <a:ext cx="7128792" cy="259228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fontAlgn="base">
              <a:spcBef>
                <a:spcPct val="0"/>
              </a:spcBef>
              <a:spcAft>
                <a:spcPct val="0"/>
              </a:spcAft>
              <a:defRPr sz="3200" b="1" kern="1200">
                <a:solidFill>
                  <a:schemeClr val="accent4"/>
                </a:solidFill>
                <a:latin typeface="Georgia" panose="02040502050405020303" pitchFamily="18" charset="0"/>
                <a:ea typeface="+mj-ea"/>
                <a:cs typeface="Arial"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23554"/>
                </a:solidFill>
                <a:effectLst/>
                <a:uLnTx/>
                <a:uFillTx/>
                <a:latin typeface="Georgia" panose="02040502050405020303" pitchFamily="18" charset="0"/>
                <a:ea typeface="+mj-ea"/>
                <a:cs typeface="Arial" pitchFamily="34" charset="0"/>
              </a:rPr>
              <a:t>Context</a:t>
            </a:r>
          </a:p>
        </p:txBody>
      </p:sp>
      <p:pic>
        <p:nvPicPr>
          <p:cNvPr id="3" name="Graphic 1" descr="User with solid fill">
            <a:extLst>
              <a:ext uri="{FF2B5EF4-FFF2-40B4-BE49-F238E27FC236}">
                <a16:creationId xmlns:a16="http://schemas.microsoft.com/office/drawing/2014/main" id="{52FB0C41-7E51-2433-95C7-E2A75D8844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6596" y="3418423"/>
            <a:ext cx="628918" cy="628918"/>
          </a:xfrm>
          <a:prstGeom prst="rect">
            <a:avLst/>
          </a:prstGeom>
        </p:spPr>
      </p:pic>
      <p:pic>
        <p:nvPicPr>
          <p:cNvPr id="32" name="Graphic 2" descr="User with solid fill">
            <a:extLst>
              <a:ext uri="{FF2B5EF4-FFF2-40B4-BE49-F238E27FC236}">
                <a16:creationId xmlns:a16="http://schemas.microsoft.com/office/drawing/2014/main" id="{DD22C49B-4FDD-B202-3DC5-B67F7278946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31728" y="3418423"/>
            <a:ext cx="628918" cy="628918"/>
          </a:xfrm>
          <a:prstGeom prst="rect">
            <a:avLst/>
          </a:prstGeom>
        </p:spPr>
      </p:pic>
      <p:pic>
        <p:nvPicPr>
          <p:cNvPr id="33" name="Graphic 3" descr="User with solid fill">
            <a:extLst>
              <a:ext uri="{FF2B5EF4-FFF2-40B4-BE49-F238E27FC236}">
                <a16:creationId xmlns:a16="http://schemas.microsoft.com/office/drawing/2014/main" id="{02E948B7-FD8A-5CFA-5472-01415AE4607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95642" y="3418423"/>
            <a:ext cx="628918" cy="628918"/>
          </a:xfrm>
          <a:prstGeom prst="rect">
            <a:avLst/>
          </a:prstGeom>
        </p:spPr>
      </p:pic>
      <p:pic>
        <p:nvPicPr>
          <p:cNvPr id="34" name="Graphic 4" descr="User with solid fill">
            <a:extLst>
              <a:ext uri="{FF2B5EF4-FFF2-40B4-BE49-F238E27FC236}">
                <a16:creationId xmlns:a16="http://schemas.microsoft.com/office/drawing/2014/main" id="{FD7B20CE-2AA3-3431-C221-E3EE3F2026C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56860" y="3418423"/>
            <a:ext cx="628918" cy="628918"/>
          </a:xfrm>
          <a:prstGeom prst="rect">
            <a:avLst/>
          </a:prstGeom>
        </p:spPr>
      </p:pic>
      <p:pic>
        <p:nvPicPr>
          <p:cNvPr id="35" name="Graphic 5" descr="User with solid fill">
            <a:extLst>
              <a:ext uri="{FF2B5EF4-FFF2-40B4-BE49-F238E27FC236}">
                <a16:creationId xmlns:a16="http://schemas.microsoft.com/office/drawing/2014/main" id="{C2220350-8667-2EAF-687A-FFA5025F06B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20774" y="3418423"/>
            <a:ext cx="628918" cy="628918"/>
          </a:xfrm>
          <a:prstGeom prst="rect">
            <a:avLst/>
          </a:prstGeom>
        </p:spPr>
      </p:pic>
      <p:pic>
        <p:nvPicPr>
          <p:cNvPr id="36" name="Graphic 6" descr="User with solid fill">
            <a:extLst>
              <a:ext uri="{FF2B5EF4-FFF2-40B4-BE49-F238E27FC236}">
                <a16:creationId xmlns:a16="http://schemas.microsoft.com/office/drawing/2014/main" id="{9892E646-55F6-D37A-ACEE-D47E35C8274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81992" y="3418423"/>
            <a:ext cx="628918" cy="628918"/>
          </a:xfrm>
          <a:prstGeom prst="rect">
            <a:avLst/>
          </a:prstGeom>
        </p:spPr>
      </p:pic>
      <p:pic>
        <p:nvPicPr>
          <p:cNvPr id="37" name="Graphic 7" descr="User with solid fill">
            <a:extLst>
              <a:ext uri="{FF2B5EF4-FFF2-40B4-BE49-F238E27FC236}">
                <a16:creationId xmlns:a16="http://schemas.microsoft.com/office/drawing/2014/main" id="{4B88EBD0-FA3F-7499-C808-CDB6049B7A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15672" y="4427826"/>
            <a:ext cx="628918" cy="628918"/>
          </a:xfrm>
          <a:prstGeom prst="rect">
            <a:avLst/>
          </a:prstGeom>
        </p:spPr>
      </p:pic>
      <p:pic>
        <p:nvPicPr>
          <p:cNvPr id="38" name="Graphic 8" descr="User with solid fill">
            <a:extLst>
              <a:ext uri="{FF2B5EF4-FFF2-40B4-BE49-F238E27FC236}">
                <a16:creationId xmlns:a16="http://schemas.microsoft.com/office/drawing/2014/main" id="{E650DAEF-8A00-4C02-60EA-E5BEDF9A08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1464" y="3418423"/>
            <a:ext cx="628918" cy="628918"/>
          </a:xfrm>
          <a:prstGeom prst="rect">
            <a:avLst/>
          </a:prstGeom>
        </p:spPr>
      </p:pic>
      <p:pic>
        <p:nvPicPr>
          <p:cNvPr id="39" name="Graphic 9" descr="User with solid fill">
            <a:extLst>
              <a:ext uri="{FF2B5EF4-FFF2-40B4-BE49-F238E27FC236}">
                <a16:creationId xmlns:a16="http://schemas.microsoft.com/office/drawing/2014/main" id="{02D7DEE7-2D59-1DED-B5B2-E5B4C3369C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5378" y="3418423"/>
            <a:ext cx="628918" cy="628918"/>
          </a:xfrm>
          <a:prstGeom prst="rect">
            <a:avLst/>
          </a:prstGeom>
        </p:spPr>
      </p:pic>
      <p:pic>
        <p:nvPicPr>
          <p:cNvPr id="40" name="Graphic 10" descr="User with solid fill">
            <a:extLst>
              <a:ext uri="{FF2B5EF4-FFF2-40B4-BE49-F238E27FC236}">
                <a16:creationId xmlns:a16="http://schemas.microsoft.com/office/drawing/2014/main" id="{08D5DBD3-3520-C74A-46F8-983051E9D0A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06596" y="3918553"/>
            <a:ext cx="628918" cy="628918"/>
          </a:xfrm>
          <a:prstGeom prst="rect">
            <a:avLst/>
          </a:prstGeom>
        </p:spPr>
      </p:pic>
      <p:pic>
        <p:nvPicPr>
          <p:cNvPr id="41" name="Graphic 11" descr="User with solid fill">
            <a:extLst>
              <a:ext uri="{FF2B5EF4-FFF2-40B4-BE49-F238E27FC236}">
                <a16:creationId xmlns:a16="http://schemas.microsoft.com/office/drawing/2014/main" id="{8A659DD6-8BC4-94AB-583F-A3C7249556C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70510" y="3918553"/>
            <a:ext cx="628918" cy="628918"/>
          </a:xfrm>
          <a:prstGeom prst="rect">
            <a:avLst/>
          </a:prstGeom>
        </p:spPr>
      </p:pic>
      <p:pic>
        <p:nvPicPr>
          <p:cNvPr id="42" name="Graphic 12" descr="User with solid fill">
            <a:extLst>
              <a:ext uri="{FF2B5EF4-FFF2-40B4-BE49-F238E27FC236}">
                <a16:creationId xmlns:a16="http://schemas.microsoft.com/office/drawing/2014/main" id="{DD5B4D4F-C3E5-9E0D-62B6-81F19708966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31728" y="3918553"/>
            <a:ext cx="628918" cy="628918"/>
          </a:xfrm>
          <a:prstGeom prst="rect">
            <a:avLst/>
          </a:prstGeom>
        </p:spPr>
      </p:pic>
      <p:pic>
        <p:nvPicPr>
          <p:cNvPr id="43" name="Graphic 13" descr="User with solid fill">
            <a:extLst>
              <a:ext uri="{FF2B5EF4-FFF2-40B4-BE49-F238E27FC236}">
                <a16:creationId xmlns:a16="http://schemas.microsoft.com/office/drawing/2014/main" id="{07590642-43EC-C573-3201-129AD8A17A3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95642" y="3918553"/>
            <a:ext cx="628918" cy="628918"/>
          </a:xfrm>
          <a:prstGeom prst="rect">
            <a:avLst/>
          </a:prstGeom>
        </p:spPr>
      </p:pic>
      <p:pic>
        <p:nvPicPr>
          <p:cNvPr id="44" name="Graphic 14" descr="User with solid fill">
            <a:extLst>
              <a:ext uri="{FF2B5EF4-FFF2-40B4-BE49-F238E27FC236}">
                <a16:creationId xmlns:a16="http://schemas.microsoft.com/office/drawing/2014/main" id="{8F281D05-B75C-3798-7037-23759730489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56860" y="3918553"/>
            <a:ext cx="628918" cy="628918"/>
          </a:xfrm>
          <a:prstGeom prst="rect">
            <a:avLst/>
          </a:prstGeom>
        </p:spPr>
      </p:pic>
      <p:pic>
        <p:nvPicPr>
          <p:cNvPr id="45" name="Graphic 15" descr="User with solid fill">
            <a:extLst>
              <a:ext uri="{FF2B5EF4-FFF2-40B4-BE49-F238E27FC236}">
                <a16:creationId xmlns:a16="http://schemas.microsoft.com/office/drawing/2014/main" id="{063182CB-A768-0FB5-73F5-EF3BC1A6077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20774" y="3918553"/>
            <a:ext cx="628918" cy="628918"/>
          </a:xfrm>
          <a:prstGeom prst="rect">
            <a:avLst/>
          </a:prstGeom>
        </p:spPr>
      </p:pic>
      <p:pic>
        <p:nvPicPr>
          <p:cNvPr id="46" name="Graphic 16" descr="User with solid fill">
            <a:extLst>
              <a:ext uri="{FF2B5EF4-FFF2-40B4-BE49-F238E27FC236}">
                <a16:creationId xmlns:a16="http://schemas.microsoft.com/office/drawing/2014/main" id="{B4F776A5-894B-C1D2-E58F-458851CEF3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81992" y="3918553"/>
            <a:ext cx="628918" cy="628918"/>
          </a:xfrm>
          <a:prstGeom prst="rect">
            <a:avLst/>
          </a:prstGeom>
        </p:spPr>
      </p:pic>
      <p:pic>
        <p:nvPicPr>
          <p:cNvPr id="47" name="Graphic 17" descr="User with solid fill">
            <a:extLst>
              <a:ext uri="{FF2B5EF4-FFF2-40B4-BE49-F238E27FC236}">
                <a16:creationId xmlns:a16="http://schemas.microsoft.com/office/drawing/2014/main" id="{90D3A4EE-9C29-62A9-F57A-DAC1DBBAED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20374" y="4423254"/>
            <a:ext cx="628918" cy="628918"/>
          </a:xfrm>
          <a:prstGeom prst="rect">
            <a:avLst/>
          </a:prstGeom>
        </p:spPr>
      </p:pic>
      <p:pic>
        <p:nvPicPr>
          <p:cNvPr id="48" name="Graphic 18" descr="User with solid fill">
            <a:extLst>
              <a:ext uri="{FF2B5EF4-FFF2-40B4-BE49-F238E27FC236}">
                <a16:creationId xmlns:a16="http://schemas.microsoft.com/office/drawing/2014/main" id="{B78C9E43-A3BA-DF16-9E66-F442FAC0686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1464" y="3918553"/>
            <a:ext cx="628918" cy="628918"/>
          </a:xfrm>
          <a:prstGeom prst="rect">
            <a:avLst/>
          </a:prstGeom>
        </p:spPr>
      </p:pic>
      <p:pic>
        <p:nvPicPr>
          <p:cNvPr id="49" name="Graphic 19" descr="User with solid fill">
            <a:extLst>
              <a:ext uri="{FF2B5EF4-FFF2-40B4-BE49-F238E27FC236}">
                <a16:creationId xmlns:a16="http://schemas.microsoft.com/office/drawing/2014/main" id="{2D7CDB9A-9B09-0D94-A147-E5F9027D2B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5378" y="3918553"/>
            <a:ext cx="628918" cy="628918"/>
          </a:xfrm>
          <a:prstGeom prst="rect">
            <a:avLst/>
          </a:prstGeom>
        </p:spPr>
      </p:pic>
      <p:pic>
        <p:nvPicPr>
          <p:cNvPr id="50" name="Graphic 20" descr="User with solid fill">
            <a:extLst>
              <a:ext uri="{FF2B5EF4-FFF2-40B4-BE49-F238E27FC236}">
                <a16:creationId xmlns:a16="http://schemas.microsoft.com/office/drawing/2014/main" id="{C0A4DFA3-FA06-74A6-E1AD-05E4F09459B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06596" y="4425526"/>
            <a:ext cx="628918" cy="628918"/>
          </a:xfrm>
          <a:prstGeom prst="rect">
            <a:avLst/>
          </a:prstGeom>
        </p:spPr>
      </p:pic>
      <p:pic>
        <p:nvPicPr>
          <p:cNvPr id="51" name="Graphic 21" descr="User with solid fill">
            <a:extLst>
              <a:ext uri="{FF2B5EF4-FFF2-40B4-BE49-F238E27FC236}">
                <a16:creationId xmlns:a16="http://schemas.microsoft.com/office/drawing/2014/main" id="{E8D543FF-89D6-457F-C7DC-7468D4582BD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70510" y="4425526"/>
            <a:ext cx="628918" cy="628918"/>
          </a:xfrm>
          <a:prstGeom prst="rect">
            <a:avLst/>
          </a:prstGeom>
        </p:spPr>
      </p:pic>
      <p:pic>
        <p:nvPicPr>
          <p:cNvPr id="52" name="Graphic 22" descr="User with solid fill">
            <a:extLst>
              <a:ext uri="{FF2B5EF4-FFF2-40B4-BE49-F238E27FC236}">
                <a16:creationId xmlns:a16="http://schemas.microsoft.com/office/drawing/2014/main" id="{89ACD87D-C1A4-D12A-FD14-BDBDDE86965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31728" y="4425526"/>
            <a:ext cx="628918" cy="628918"/>
          </a:xfrm>
          <a:prstGeom prst="rect">
            <a:avLst/>
          </a:prstGeom>
        </p:spPr>
      </p:pic>
      <p:pic>
        <p:nvPicPr>
          <p:cNvPr id="53" name="Graphic 23" descr="User with solid fill">
            <a:extLst>
              <a:ext uri="{FF2B5EF4-FFF2-40B4-BE49-F238E27FC236}">
                <a16:creationId xmlns:a16="http://schemas.microsoft.com/office/drawing/2014/main" id="{2C399A6C-2593-8E66-C991-B7767B20539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95642" y="4425526"/>
            <a:ext cx="628918" cy="628918"/>
          </a:xfrm>
          <a:prstGeom prst="rect">
            <a:avLst/>
          </a:prstGeom>
        </p:spPr>
      </p:pic>
      <p:pic>
        <p:nvPicPr>
          <p:cNvPr id="54" name="Graphic 24" descr="User with solid fill">
            <a:extLst>
              <a:ext uri="{FF2B5EF4-FFF2-40B4-BE49-F238E27FC236}">
                <a16:creationId xmlns:a16="http://schemas.microsoft.com/office/drawing/2014/main" id="{E3735687-7879-FB0C-3AFD-5338DF9F8CF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56860" y="4425526"/>
            <a:ext cx="628918" cy="628918"/>
          </a:xfrm>
          <a:prstGeom prst="rect">
            <a:avLst/>
          </a:prstGeom>
        </p:spPr>
      </p:pic>
      <p:pic>
        <p:nvPicPr>
          <p:cNvPr id="55" name="Graphic 25" descr="User with solid fill">
            <a:extLst>
              <a:ext uri="{FF2B5EF4-FFF2-40B4-BE49-F238E27FC236}">
                <a16:creationId xmlns:a16="http://schemas.microsoft.com/office/drawing/2014/main" id="{7BEB5C2A-FFF0-A054-F446-324D71852EF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1464" y="4425526"/>
            <a:ext cx="628918" cy="628918"/>
          </a:xfrm>
          <a:prstGeom prst="rect">
            <a:avLst/>
          </a:prstGeom>
        </p:spPr>
      </p:pic>
      <p:pic>
        <p:nvPicPr>
          <p:cNvPr id="56" name="Graphic 26" descr="User with solid fill">
            <a:extLst>
              <a:ext uri="{FF2B5EF4-FFF2-40B4-BE49-F238E27FC236}">
                <a16:creationId xmlns:a16="http://schemas.microsoft.com/office/drawing/2014/main" id="{E1EECA9B-E7A4-676C-2323-BC146D40344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5378" y="4425526"/>
            <a:ext cx="628918" cy="628918"/>
          </a:xfrm>
          <a:prstGeom prst="rect">
            <a:avLst/>
          </a:prstGeom>
        </p:spPr>
      </p:pic>
      <p:pic>
        <p:nvPicPr>
          <p:cNvPr id="57" name="Graphic 27" descr="User with solid fill">
            <a:extLst>
              <a:ext uri="{FF2B5EF4-FFF2-40B4-BE49-F238E27FC236}">
                <a16:creationId xmlns:a16="http://schemas.microsoft.com/office/drawing/2014/main" id="{567AF9F7-CFBD-1246-877E-6AB112BE22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70510" y="3418423"/>
            <a:ext cx="628918" cy="628918"/>
          </a:xfrm>
          <a:prstGeom prst="rect">
            <a:avLst/>
          </a:prstGeom>
        </p:spPr>
      </p:pic>
    </p:spTree>
    <p:extLst>
      <p:ext uri="{BB962C8B-B14F-4D97-AF65-F5344CB8AC3E}">
        <p14:creationId xmlns:p14="http://schemas.microsoft.com/office/powerpoint/2010/main" val="1012983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alpha val="93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CCFFB3D-E642-054B-8A93-F8E5E35B841C}"/>
              </a:ext>
            </a:extLst>
          </p:cNvPr>
          <p:cNvSpPr txBox="1">
            <a:spLocks/>
          </p:cNvSpPr>
          <p:nvPr/>
        </p:nvSpPr>
        <p:spPr bwMode="auto">
          <a:xfrm>
            <a:off x="3438243" y="-388709"/>
            <a:ext cx="7128792" cy="259228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fontAlgn="base">
              <a:spcBef>
                <a:spcPct val="0"/>
              </a:spcBef>
              <a:spcAft>
                <a:spcPct val="0"/>
              </a:spcAft>
              <a:defRPr sz="3200" b="1" kern="1200">
                <a:solidFill>
                  <a:schemeClr val="accent4"/>
                </a:solidFill>
                <a:latin typeface="Georgia" panose="02040502050405020303" pitchFamily="18" charset="0"/>
                <a:ea typeface="+mj-ea"/>
                <a:cs typeface="Arial"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23554"/>
                </a:solidFill>
                <a:effectLst/>
                <a:uLnTx/>
                <a:uFillTx/>
                <a:latin typeface="Georgia" panose="02040502050405020303" pitchFamily="18" charset="0"/>
                <a:ea typeface="+mj-ea"/>
                <a:cs typeface="Arial" pitchFamily="34" charset="0"/>
              </a:rPr>
              <a:t>What is #BeeWell</a:t>
            </a:r>
          </a:p>
        </p:txBody>
      </p:sp>
      <p:pic>
        <p:nvPicPr>
          <p:cNvPr id="1026" name="Picture 2">
            <a:extLst>
              <a:ext uri="{FF2B5EF4-FFF2-40B4-BE49-F238E27FC236}">
                <a16:creationId xmlns:a16="http://schemas.microsoft.com/office/drawing/2014/main" id="{67D2A46B-A998-89C5-E838-116E1E0D94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239" y="4318439"/>
            <a:ext cx="2457450" cy="231457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228222A8-33B7-B1FD-D6BC-43BC7AB542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6603" y="4318439"/>
            <a:ext cx="3286125" cy="23241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0AE7F3E-6D18-2243-B6D8-677E520EF5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3642" y="4318439"/>
            <a:ext cx="3276600" cy="23241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A728760-A47C-6C26-CA78-71C48370E88C}"/>
              </a:ext>
            </a:extLst>
          </p:cNvPr>
          <p:cNvSpPr txBox="1"/>
          <p:nvPr/>
        </p:nvSpPr>
        <p:spPr>
          <a:xfrm>
            <a:off x="2860058" y="1368914"/>
            <a:ext cx="7708425" cy="294952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dirty="0">
                <a:solidFill>
                  <a:schemeClr val="accent2"/>
                </a:solidFill>
                <a:latin typeface="Georgia" panose="02040502050405020303" pitchFamily="18" charset="0"/>
              </a:rPr>
              <a:t>Partnership between UoM, GMCA, AFC &amp; GFF</a:t>
            </a:r>
          </a:p>
          <a:p>
            <a:pPr marL="285750" indent="-285750">
              <a:lnSpc>
                <a:spcPct val="150000"/>
              </a:lnSpc>
              <a:buFont typeface="Arial" panose="020B0604020202020204" pitchFamily="34" charset="0"/>
              <a:buChar char="•"/>
            </a:pPr>
            <a:r>
              <a:rPr lang="en-GB" dirty="0">
                <a:solidFill>
                  <a:schemeClr val="accent2"/>
                </a:solidFill>
                <a:latin typeface="Georgia" panose="02040502050405020303" pitchFamily="18" charset="0"/>
              </a:rPr>
              <a:t>Codesigned with 100 young people</a:t>
            </a:r>
          </a:p>
          <a:p>
            <a:pPr marL="285750" indent="-285750">
              <a:lnSpc>
                <a:spcPct val="150000"/>
              </a:lnSpc>
              <a:buFont typeface="Arial" panose="020B0604020202020204" pitchFamily="34" charset="0"/>
              <a:buChar char="•"/>
            </a:pPr>
            <a:r>
              <a:rPr lang="en-GB" dirty="0">
                <a:solidFill>
                  <a:schemeClr val="accent2"/>
                </a:solidFill>
                <a:latin typeface="Georgia" panose="02040502050405020303" pitchFamily="18" charset="0"/>
              </a:rPr>
              <a:t>38,000 young people in Years 8 and 10 across 160 secondary schools (age 12-13 and age 14-15).</a:t>
            </a:r>
          </a:p>
          <a:p>
            <a:pPr marL="285750" indent="-285750">
              <a:lnSpc>
                <a:spcPct val="150000"/>
              </a:lnSpc>
              <a:buFont typeface="Arial" panose="020B0604020202020204" pitchFamily="34" charset="0"/>
              <a:buChar char="•"/>
            </a:pPr>
            <a:r>
              <a:rPr lang="en-GB" dirty="0">
                <a:solidFill>
                  <a:schemeClr val="accent2"/>
                </a:solidFill>
                <a:latin typeface="Georgia" panose="02040502050405020303" pitchFamily="18" charset="0"/>
              </a:rPr>
              <a:t>Publicly available data</a:t>
            </a:r>
          </a:p>
          <a:p>
            <a:pPr marL="285750" indent="-285750">
              <a:lnSpc>
                <a:spcPct val="150000"/>
              </a:lnSpc>
              <a:buFont typeface="Arial" panose="020B0604020202020204" pitchFamily="34" charset="0"/>
              <a:buChar char="•"/>
            </a:pPr>
            <a:r>
              <a:rPr lang="en-GB" dirty="0">
                <a:solidFill>
                  <a:schemeClr val="accent2"/>
                </a:solidFill>
                <a:latin typeface="Georgia" panose="02040502050405020303" pitchFamily="18" charset="0"/>
              </a:rPr>
              <a:t>£600,000 direct investment into responses across Greater Manchester</a:t>
            </a:r>
            <a:br>
              <a:rPr lang="en-GB" dirty="0"/>
            </a:br>
            <a:endParaRPr lang="en-GB" dirty="0"/>
          </a:p>
        </p:txBody>
      </p:sp>
    </p:spTree>
    <p:extLst>
      <p:ext uri="{BB962C8B-B14F-4D97-AF65-F5344CB8AC3E}">
        <p14:creationId xmlns:p14="http://schemas.microsoft.com/office/powerpoint/2010/main" val="2928496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alpha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CB8C5-04C1-C3AD-C183-7D95DF22B9A7}"/>
              </a:ext>
            </a:extLst>
          </p:cNvPr>
          <p:cNvSpPr>
            <a:spLocks noGrp="1"/>
          </p:cNvSpPr>
          <p:nvPr>
            <p:ph type="title"/>
          </p:nvPr>
        </p:nvSpPr>
        <p:spPr>
          <a:xfrm>
            <a:off x="2869981" y="648490"/>
            <a:ext cx="8751748" cy="1143000"/>
          </a:xfrm>
        </p:spPr>
        <p:txBody>
          <a:bodyPr/>
          <a:lstStyle/>
          <a:p>
            <a:r>
              <a:rPr lang="en-GB" dirty="0"/>
              <a:t>Youth Voice and Co-creation</a:t>
            </a:r>
          </a:p>
        </p:txBody>
      </p:sp>
      <p:pic>
        <p:nvPicPr>
          <p:cNvPr id="8" name="Picture 7">
            <a:extLst>
              <a:ext uri="{FF2B5EF4-FFF2-40B4-BE49-F238E27FC236}">
                <a16:creationId xmlns:a16="http://schemas.microsoft.com/office/drawing/2014/main" id="{35162745-F4EB-7D39-E210-C3109ED801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8078" y="1810133"/>
            <a:ext cx="5444487" cy="5047867"/>
          </a:xfrm>
          <a:prstGeom prst="rect">
            <a:avLst/>
          </a:prstGeom>
        </p:spPr>
      </p:pic>
      <p:sp>
        <p:nvSpPr>
          <p:cNvPr id="5" name="Speech Bubble: Oval 4">
            <a:extLst>
              <a:ext uri="{FF2B5EF4-FFF2-40B4-BE49-F238E27FC236}">
                <a16:creationId xmlns:a16="http://schemas.microsoft.com/office/drawing/2014/main" id="{204B00EC-00C5-DB8F-7B36-FA0AFE9F827B}"/>
              </a:ext>
            </a:extLst>
          </p:cNvPr>
          <p:cNvSpPr/>
          <p:nvPr/>
        </p:nvSpPr>
        <p:spPr>
          <a:xfrm>
            <a:off x="6513770" y="2175553"/>
            <a:ext cx="4911094" cy="3619072"/>
          </a:xfrm>
          <a:prstGeom prst="wedgeEllipseCallout">
            <a:avLst>
              <a:gd name="adj1" fmla="val -52436"/>
              <a:gd name="adj2" fmla="val 51753"/>
            </a:avLst>
          </a:prstGeom>
          <a:solidFill>
            <a:schemeClr val="accent2"/>
          </a:solidFill>
          <a:ln w="12700" cap="flat" cmpd="sng" algn="ctr">
            <a:solidFill>
              <a:schemeClr val="bg1"/>
            </a:solidFill>
            <a:prstDash val="solid"/>
            <a:miter lim="800000"/>
          </a:ln>
          <a:effectLst/>
        </p:spPr>
        <p:txBody>
          <a:bodyPr wrap="square" lIns="91440" tIns="45720" rIns="91440" bIns="45720" rtlCol="0" anchor="ctr">
            <a:noAutofit/>
          </a:bodyPr>
          <a:lstStyle/>
          <a:p>
            <a:pPr algn="ctr">
              <a:lnSpc>
                <a:spcPct val="110000"/>
              </a:lnSpc>
              <a:spcAft>
                <a:spcPts val="600"/>
              </a:spcAft>
            </a:pPr>
            <a:r>
              <a:rPr lang="en-GB" sz="2400" kern="1200" dirty="0">
                <a:solidFill>
                  <a:srgbClr val="FFFFFF"/>
                </a:solidFill>
                <a:effectLst/>
                <a:latin typeface="Georgia" panose="02040502050405020303" pitchFamily="18" charset="0"/>
                <a:ea typeface="Times New Roman" panose="02020603050405020304" pitchFamily="18" charset="0"/>
                <a:cs typeface="Arial" panose="020B0604020202020204" pitchFamily="34" charset="0"/>
              </a:rPr>
              <a:t>We don't just want to be known as a survey.  </a:t>
            </a:r>
          </a:p>
          <a:p>
            <a:pPr algn="ctr">
              <a:lnSpc>
                <a:spcPct val="110000"/>
              </a:lnSpc>
              <a:spcAft>
                <a:spcPts val="600"/>
              </a:spcAft>
            </a:pPr>
            <a:r>
              <a:rPr lang="en-GB" sz="2400" kern="1200" dirty="0">
                <a:solidFill>
                  <a:srgbClr val="FFFFFF"/>
                </a:solidFill>
                <a:effectLst/>
                <a:latin typeface="Georgia" panose="02040502050405020303" pitchFamily="18" charset="0"/>
                <a:ea typeface="Times New Roman" panose="02020603050405020304" pitchFamily="18" charset="0"/>
                <a:cs typeface="Arial" panose="020B0604020202020204" pitchFamily="34" charset="0"/>
              </a:rPr>
              <a:t>We want to do action from the findings. </a:t>
            </a:r>
          </a:p>
          <a:p>
            <a:pPr algn="ctr">
              <a:lnSpc>
                <a:spcPct val="110000"/>
              </a:lnSpc>
              <a:spcAft>
                <a:spcPts val="600"/>
              </a:spcAft>
            </a:pPr>
            <a:r>
              <a:rPr lang="en-GB" sz="2000" kern="1200" dirty="0">
                <a:solidFill>
                  <a:srgbClr val="FFFFFF"/>
                </a:solidFill>
                <a:effectLst/>
                <a:latin typeface="Georgia" panose="02040502050405020303" pitchFamily="18" charset="0"/>
                <a:ea typeface="Times New Roman" panose="02020603050405020304" pitchFamily="18" charset="0"/>
                <a:cs typeface="Arial" panose="020B0604020202020204" pitchFamily="34" charset="0"/>
              </a:rPr>
              <a:t> (YSG member)</a:t>
            </a:r>
            <a:endParaRPr lang="en-GB" sz="2000" dirty="0">
              <a:effectLst/>
              <a:latin typeface="Georgia" panose="02040502050405020303"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8038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alpha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CB8C5-04C1-C3AD-C183-7D95DF22B9A7}"/>
              </a:ext>
            </a:extLst>
          </p:cNvPr>
          <p:cNvSpPr>
            <a:spLocks noGrp="1"/>
          </p:cNvSpPr>
          <p:nvPr>
            <p:ph type="title"/>
          </p:nvPr>
        </p:nvSpPr>
        <p:spPr>
          <a:xfrm>
            <a:off x="2869981" y="648490"/>
            <a:ext cx="8751748" cy="1143000"/>
          </a:xfrm>
        </p:spPr>
        <p:txBody>
          <a:bodyPr/>
          <a:lstStyle/>
          <a:p>
            <a:r>
              <a:rPr lang="en-GB" dirty="0"/>
              <a:t>Youth Voice and Co-creation</a:t>
            </a:r>
          </a:p>
        </p:txBody>
      </p:sp>
      <p:sp>
        <p:nvSpPr>
          <p:cNvPr id="4" name="TextBox 3">
            <a:extLst>
              <a:ext uri="{FF2B5EF4-FFF2-40B4-BE49-F238E27FC236}">
                <a16:creationId xmlns:a16="http://schemas.microsoft.com/office/drawing/2014/main" id="{05595E07-1184-5AA0-1537-ECA88CBCC229}"/>
              </a:ext>
            </a:extLst>
          </p:cNvPr>
          <p:cNvSpPr txBox="1"/>
          <p:nvPr/>
        </p:nvSpPr>
        <p:spPr>
          <a:xfrm>
            <a:off x="554805" y="3012287"/>
            <a:ext cx="6482994" cy="2862322"/>
          </a:xfrm>
          <a:prstGeom prst="rect">
            <a:avLst/>
          </a:prstGeom>
          <a:noFill/>
        </p:spPr>
        <p:txBody>
          <a:bodyPr wrap="square">
            <a:spAutoFit/>
          </a:bodyPr>
          <a:lstStyle/>
          <a:p>
            <a:r>
              <a:rPr lang="en-GB" sz="2000" b="1" i="0" u="none" strike="noStrike" baseline="0" dirty="0">
                <a:solidFill>
                  <a:schemeClr val="accent2"/>
                </a:solidFill>
                <a:latin typeface="Georgia" panose="02040502050405020303" pitchFamily="18" charset="0"/>
              </a:rPr>
              <a:t>“#BeeWell seeks to co-create an environment where young people’s wellbeing is everybody’s business. We aim to operate in ways where children, young people and adults can collaborate to shape programmes of work, research activities and engagement opportunities safely and meaningfully. We work in a youth centred way that prioritises youth participation as a key element of our work.”</a:t>
            </a:r>
            <a:endParaRPr lang="en-GB" sz="2000" dirty="0">
              <a:solidFill>
                <a:schemeClr val="accent2"/>
              </a:solidFill>
              <a:latin typeface="Georgia" panose="02040502050405020303" pitchFamily="18" charset="0"/>
            </a:endParaRPr>
          </a:p>
        </p:txBody>
      </p:sp>
      <p:pic>
        <p:nvPicPr>
          <p:cNvPr id="7" name="Picture 6" descr="A picture containing diagram&#10;&#10;Description automatically generated">
            <a:extLst>
              <a:ext uri="{FF2B5EF4-FFF2-40B4-BE49-F238E27FC236}">
                <a16:creationId xmlns:a16="http://schemas.microsoft.com/office/drawing/2014/main" id="{31275DC6-5689-7249-EABB-C1612D024C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8202" y="1681287"/>
            <a:ext cx="5308315" cy="5308315"/>
          </a:xfrm>
          <a:prstGeom prst="rect">
            <a:avLst/>
          </a:prstGeom>
        </p:spPr>
      </p:pic>
    </p:spTree>
    <p:extLst>
      <p:ext uri="{BB962C8B-B14F-4D97-AF65-F5344CB8AC3E}">
        <p14:creationId xmlns:p14="http://schemas.microsoft.com/office/powerpoint/2010/main" val="2850397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pattFill prst="wdUpDiag">
          <a:fgClr>
            <a:schemeClr val="accent1"/>
          </a:fgClr>
          <a:bgClr>
            <a:schemeClr val="bg1"/>
          </a:bgClr>
        </a:patt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F44751-FF9D-8577-9A63-6E820E493AE9}"/>
              </a:ext>
            </a:extLst>
          </p:cNvPr>
          <p:cNvSpPr>
            <a:spLocks noGrp="1"/>
          </p:cNvSpPr>
          <p:nvPr>
            <p:ph type="title"/>
          </p:nvPr>
        </p:nvSpPr>
        <p:spPr/>
        <p:txBody>
          <a:bodyPr/>
          <a:lstStyle/>
          <a:p>
            <a:endParaRPr lang="en-GB"/>
          </a:p>
        </p:txBody>
      </p:sp>
      <p:pic>
        <p:nvPicPr>
          <p:cNvPr id="8" name="Picture 7">
            <a:extLst>
              <a:ext uri="{FF2B5EF4-FFF2-40B4-BE49-F238E27FC236}">
                <a16:creationId xmlns:a16="http://schemas.microsoft.com/office/drawing/2014/main" id="{680FDB33-9549-1165-CE7A-A2406A509EC7}"/>
              </a:ext>
            </a:extLst>
          </p:cNvPr>
          <p:cNvPicPr>
            <a:picLocks noChangeAspect="1"/>
          </p:cNvPicPr>
          <p:nvPr/>
        </p:nvPicPr>
        <p:blipFill>
          <a:blip r:embed="rId3"/>
          <a:stretch>
            <a:fillRect/>
          </a:stretch>
        </p:blipFill>
        <p:spPr>
          <a:xfrm>
            <a:off x="0" y="0"/>
            <a:ext cx="9728598" cy="6858000"/>
          </a:xfrm>
          <a:prstGeom prst="rect">
            <a:avLst/>
          </a:prstGeom>
        </p:spPr>
      </p:pic>
    </p:spTree>
    <p:extLst>
      <p:ext uri="{BB962C8B-B14F-4D97-AF65-F5344CB8AC3E}">
        <p14:creationId xmlns:p14="http://schemas.microsoft.com/office/powerpoint/2010/main" val="3168829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alpha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6C597-4FD1-4988-3F23-F6FC85A8BE58}"/>
              </a:ext>
            </a:extLst>
          </p:cNvPr>
          <p:cNvSpPr>
            <a:spLocks noGrp="1"/>
          </p:cNvSpPr>
          <p:nvPr>
            <p:ph type="title"/>
          </p:nvPr>
        </p:nvSpPr>
        <p:spPr>
          <a:xfrm>
            <a:off x="2973219" y="324026"/>
            <a:ext cx="7269708" cy="1143000"/>
          </a:xfrm>
        </p:spPr>
        <p:txBody>
          <a:bodyPr/>
          <a:lstStyle/>
          <a:p>
            <a:r>
              <a:rPr lang="en-GB"/>
              <a:t>Space:</a:t>
            </a:r>
          </a:p>
        </p:txBody>
      </p:sp>
      <p:pic>
        <p:nvPicPr>
          <p:cNvPr id="5" name="Picture 4" descr="A picture containing text, indoor, person, family&#10;&#10;Description automatically generated">
            <a:extLst>
              <a:ext uri="{FF2B5EF4-FFF2-40B4-BE49-F238E27FC236}">
                <a16:creationId xmlns:a16="http://schemas.microsoft.com/office/drawing/2014/main" id="{BF894A5D-C07F-978A-6EA7-70E8AEE00D6B}"/>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GlowEdges/>
                    </a14:imgEffect>
                  </a14:imgLayer>
                </a14:imgProps>
              </a:ext>
              <a:ext uri="{28A0092B-C50C-407E-A947-70E740481C1C}">
                <a14:useLocalDpi xmlns:a14="http://schemas.microsoft.com/office/drawing/2010/main" val="0"/>
              </a:ext>
            </a:extLst>
          </a:blip>
          <a:stretch>
            <a:fillRect/>
          </a:stretch>
        </p:blipFill>
        <p:spPr>
          <a:xfrm>
            <a:off x="4730040" y="2520440"/>
            <a:ext cx="6907289" cy="3894013"/>
          </a:xfrm>
          <a:prstGeom prst="rect">
            <a:avLst/>
          </a:prstGeom>
        </p:spPr>
      </p:pic>
      <p:sp>
        <p:nvSpPr>
          <p:cNvPr id="8" name="Speech Bubble: Oval 7">
            <a:extLst>
              <a:ext uri="{FF2B5EF4-FFF2-40B4-BE49-F238E27FC236}">
                <a16:creationId xmlns:a16="http://schemas.microsoft.com/office/drawing/2014/main" id="{C0044A63-AE37-AF2D-E6C5-619D9D385C48}"/>
              </a:ext>
            </a:extLst>
          </p:cNvPr>
          <p:cNvSpPr/>
          <p:nvPr/>
        </p:nvSpPr>
        <p:spPr>
          <a:xfrm>
            <a:off x="282199" y="3531143"/>
            <a:ext cx="3726118" cy="2883310"/>
          </a:xfrm>
          <a:prstGeom prst="wedgeEllipseCallout">
            <a:avLst>
              <a:gd name="adj1" fmla="val -44476"/>
              <a:gd name="adj2" fmla="val 57284"/>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1600">
                <a:effectLst/>
                <a:latin typeface="Times New Roman" panose="02020603050405020304" pitchFamily="18" charset="0"/>
                <a:ea typeface="Times New Roman" panose="02020603050405020304" pitchFamily="18" charset="0"/>
              </a:rPr>
              <a:t>[Being in the group has] had a impact about how we think about mental health as a whole (…) it also helps us understand that we all need a balance in life and ideas on how to get that balance. (YSG member)</a:t>
            </a:r>
          </a:p>
        </p:txBody>
      </p:sp>
      <p:sp>
        <p:nvSpPr>
          <p:cNvPr id="10" name="TextBox 9">
            <a:extLst>
              <a:ext uri="{FF2B5EF4-FFF2-40B4-BE49-F238E27FC236}">
                <a16:creationId xmlns:a16="http://schemas.microsoft.com/office/drawing/2014/main" id="{9567AE43-57CF-BA09-0758-D294C3BE9605}"/>
              </a:ext>
            </a:extLst>
          </p:cNvPr>
          <p:cNvSpPr txBox="1"/>
          <p:nvPr/>
        </p:nvSpPr>
        <p:spPr>
          <a:xfrm>
            <a:off x="3710449" y="1724957"/>
            <a:ext cx="6098458" cy="369332"/>
          </a:xfrm>
          <a:prstGeom prst="rect">
            <a:avLst/>
          </a:prstGeom>
          <a:noFill/>
        </p:spPr>
        <p:txBody>
          <a:bodyPr wrap="square">
            <a:spAutoFit/>
          </a:bodyPr>
          <a:lstStyle/>
          <a:p>
            <a:r>
              <a:rPr lang="en-GB" sz="1800" b="1">
                <a:solidFill>
                  <a:schemeClr val="accent2"/>
                </a:solidFill>
                <a:effectLst/>
                <a:latin typeface="Georgia" panose="02040502050405020303" pitchFamily="18" charset="0"/>
                <a:ea typeface="Times New Roman" panose="02020603050405020304" pitchFamily="18" charset="0"/>
                <a:cs typeface="Times New Roman" panose="02020603050405020304" pitchFamily="18" charset="0"/>
              </a:rPr>
              <a:t>The #BW Youth Steering group</a:t>
            </a:r>
            <a:endParaRPr lang="en-GB">
              <a:solidFill>
                <a:schemeClr val="accent2"/>
              </a:solidFill>
            </a:endParaRPr>
          </a:p>
        </p:txBody>
      </p:sp>
    </p:spTree>
    <p:extLst>
      <p:ext uri="{BB962C8B-B14F-4D97-AF65-F5344CB8AC3E}">
        <p14:creationId xmlns:p14="http://schemas.microsoft.com/office/powerpoint/2010/main" val="20132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alpha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6C597-4FD1-4988-3F23-F6FC85A8BE58}"/>
              </a:ext>
            </a:extLst>
          </p:cNvPr>
          <p:cNvSpPr>
            <a:spLocks noGrp="1"/>
          </p:cNvSpPr>
          <p:nvPr>
            <p:ph type="title"/>
          </p:nvPr>
        </p:nvSpPr>
        <p:spPr>
          <a:xfrm>
            <a:off x="2973219" y="324026"/>
            <a:ext cx="7269708" cy="1143000"/>
          </a:xfrm>
        </p:spPr>
        <p:txBody>
          <a:bodyPr/>
          <a:lstStyle/>
          <a:p>
            <a:r>
              <a:rPr lang="en-GB"/>
              <a:t>Voice/Views:</a:t>
            </a:r>
          </a:p>
        </p:txBody>
      </p:sp>
      <p:sp>
        <p:nvSpPr>
          <p:cNvPr id="6" name="Speech Bubble: Oval 5">
            <a:extLst>
              <a:ext uri="{FF2B5EF4-FFF2-40B4-BE49-F238E27FC236}">
                <a16:creationId xmlns:a16="http://schemas.microsoft.com/office/drawing/2014/main" id="{91C468CE-601D-A7B7-8C7D-27C5CD93BC18}"/>
              </a:ext>
            </a:extLst>
          </p:cNvPr>
          <p:cNvSpPr/>
          <p:nvPr/>
        </p:nvSpPr>
        <p:spPr>
          <a:xfrm>
            <a:off x="8141109" y="110174"/>
            <a:ext cx="3864077" cy="2713703"/>
          </a:xfrm>
          <a:prstGeom prst="wedgeEllipseCallout">
            <a:avLst>
              <a:gd name="adj1" fmla="val 26696"/>
              <a:gd name="adj2" fmla="val 74296"/>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a:lnSpc>
                <a:spcPct val="110000"/>
              </a:lnSpc>
              <a:spcAft>
                <a:spcPts val="600"/>
              </a:spcAft>
            </a:pPr>
            <a:r>
              <a:rPr lang="en-GB" sz="1600" kern="1200">
                <a:solidFill>
                  <a:srgbClr val="FFFFFF"/>
                </a:solidFill>
                <a:effectLst/>
                <a:latin typeface="Georgia" panose="02040502050405020303" pitchFamily="18" charset="0"/>
                <a:ea typeface="Times New Roman" panose="02020603050405020304" pitchFamily="18" charset="0"/>
                <a:cs typeface="Arial" panose="020B0604020202020204" pitchFamily="34" charset="0"/>
              </a:rPr>
              <a:t>#BeeWell gives a voice to young people. We're quite young but we're giving ideas cos we can relate more to the people our ages than adults. (YSG member)</a:t>
            </a:r>
            <a:endParaRPr lang="en-GB" sz="1400">
              <a:effectLst/>
              <a:latin typeface="Georgia" panose="02040502050405020303"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7E87D84D-CF8C-CE84-25C9-42AD90180025}"/>
              </a:ext>
            </a:extLst>
          </p:cNvPr>
          <p:cNvSpPr txBox="1"/>
          <p:nvPr/>
        </p:nvSpPr>
        <p:spPr>
          <a:xfrm>
            <a:off x="3388442" y="1623289"/>
            <a:ext cx="6098458" cy="374270"/>
          </a:xfrm>
          <a:prstGeom prst="rect">
            <a:avLst/>
          </a:prstGeom>
          <a:noFill/>
        </p:spPr>
        <p:txBody>
          <a:bodyPr wrap="square">
            <a:spAutoFit/>
          </a:bodyPr>
          <a:lstStyle/>
          <a:p>
            <a:pPr>
              <a:lnSpc>
                <a:spcPct val="110000"/>
              </a:lnSpc>
              <a:spcAft>
                <a:spcPts val="600"/>
              </a:spcAft>
            </a:pPr>
            <a:r>
              <a:rPr lang="en-GB" b="1">
                <a:solidFill>
                  <a:srgbClr val="333E48"/>
                </a:solidFill>
                <a:latin typeface="Georgia" panose="02040502050405020303" pitchFamily="18" charset="0"/>
                <a:ea typeface="Times New Roman" panose="02020603050405020304" pitchFamily="18" charset="0"/>
                <a:cs typeface="Calibri" panose="020F0502020204030204" pitchFamily="34" charset="0"/>
              </a:rPr>
              <a:t>Place based </a:t>
            </a:r>
            <a:r>
              <a:rPr lang="en-GB" sz="1800" b="1">
                <a:solidFill>
                  <a:srgbClr val="333E48"/>
                </a:solidFill>
                <a:effectLst/>
                <a:latin typeface="Georgia" panose="02040502050405020303" pitchFamily="18" charset="0"/>
                <a:ea typeface="Times New Roman" panose="02020603050405020304" pitchFamily="18" charset="0"/>
                <a:cs typeface="Calibri" panose="020F0502020204030204" pitchFamily="34" charset="0"/>
              </a:rPr>
              <a:t>Youth workshops</a:t>
            </a:r>
            <a:endParaRPr lang="en-GB" sz="1800">
              <a:effectLst/>
              <a:latin typeface="Georgia" panose="02040502050405020303" pitchFamily="18" charset="0"/>
              <a:ea typeface="Times New Roman" panose="02020603050405020304" pitchFamily="18" charset="0"/>
              <a:cs typeface="Times New Roman" panose="02020603050405020304" pitchFamily="18" charset="0"/>
            </a:endParaRPr>
          </a:p>
        </p:txBody>
      </p:sp>
      <p:sp>
        <p:nvSpPr>
          <p:cNvPr id="10" name="AutoShape 2">
            <a:extLst>
              <a:ext uri="{FF2B5EF4-FFF2-40B4-BE49-F238E27FC236}">
                <a16:creationId xmlns:a16="http://schemas.microsoft.com/office/drawing/2014/main" id="{A14AA730-02A0-B872-E8C8-CA96D7FD860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4" name="Picture 13" descr="A group of people sitting around a table with green paper on it&#10;&#10;Description automatically generated with low confidence">
            <a:extLst>
              <a:ext uri="{FF2B5EF4-FFF2-40B4-BE49-F238E27FC236}">
                <a16:creationId xmlns:a16="http://schemas.microsoft.com/office/drawing/2014/main" id="{78F63C03-4755-4BE8-2B87-4741062D0E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835" y="3116930"/>
            <a:ext cx="3581400" cy="3581400"/>
          </a:xfrm>
          <a:prstGeom prst="rect">
            <a:avLst/>
          </a:prstGeom>
        </p:spPr>
      </p:pic>
      <p:pic>
        <p:nvPicPr>
          <p:cNvPr id="16" name="Picture 15" descr="A picture containing map&#10;&#10;Description automatically generated">
            <a:extLst>
              <a:ext uri="{FF2B5EF4-FFF2-40B4-BE49-F238E27FC236}">
                <a16:creationId xmlns:a16="http://schemas.microsoft.com/office/drawing/2014/main" id="{087C7381-F30B-5AC5-223C-4BBB3C8776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8996" y="2980140"/>
            <a:ext cx="4842387" cy="3631790"/>
          </a:xfrm>
          <a:prstGeom prst="rect">
            <a:avLst/>
          </a:prstGeom>
        </p:spPr>
      </p:pic>
    </p:spTree>
    <p:extLst>
      <p:ext uri="{BB962C8B-B14F-4D97-AF65-F5344CB8AC3E}">
        <p14:creationId xmlns:p14="http://schemas.microsoft.com/office/powerpoint/2010/main" val="12955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alpha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6C597-4FD1-4988-3F23-F6FC85A8BE58}"/>
              </a:ext>
            </a:extLst>
          </p:cNvPr>
          <p:cNvSpPr>
            <a:spLocks noGrp="1"/>
          </p:cNvSpPr>
          <p:nvPr>
            <p:ph type="title"/>
          </p:nvPr>
        </p:nvSpPr>
        <p:spPr>
          <a:xfrm>
            <a:off x="2973219" y="324026"/>
            <a:ext cx="7269708" cy="1143000"/>
          </a:xfrm>
        </p:spPr>
        <p:txBody>
          <a:bodyPr/>
          <a:lstStyle/>
          <a:p>
            <a:r>
              <a:rPr lang="en-GB"/>
              <a:t>Audience:</a:t>
            </a:r>
          </a:p>
        </p:txBody>
      </p:sp>
      <p:sp>
        <p:nvSpPr>
          <p:cNvPr id="9" name="TextBox 8">
            <a:extLst>
              <a:ext uri="{FF2B5EF4-FFF2-40B4-BE49-F238E27FC236}">
                <a16:creationId xmlns:a16="http://schemas.microsoft.com/office/drawing/2014/main" id="{7E87D84D-CF8C-CE84-25C9-42AD90180025}"/>
              </a:ext>
            </a:extLst>
          </p:cNvPr>
          <p:cNvSpPr txBox="1"/>
          <p:nvPr/>
        </p:nvSpPr>
        <p:spPr>
          <a:xfrm>
            <a:off x="2400299" y="1763486"/>
            <a:ext cx="7082913" cy="374270"/>
          </a:xfrm>
          <a:prstGeom prst="rect">
            <a:avLst/>
          </a:prstGeom>
          <a:noFill/>
        </p:spPr>
        <p:txBody>
          <a:bodyPr wrap="square">
            <a:spAutoFit/>
          </a:bodyPr>
          <a:lstStyle/>
          <a:p>
            <a:pPr>
              <a:lnSpc>
                <a:spcPct val="110000"/>
              </a:lnSpc>
              <a:spcAft>
                <a:spcPts val="600"/>
              </a:spcAft>
            </a:pPr>
            <a:r>
              <a:rPr lang="en-GB" sz="1800" b="1">
                <a:effectLst/>
                <a:latin typeface="Georgia" panose="02040502050405020303" pitchFamily="18" charset="0"/>
                <a:ea typeface="Times New Roman" panose="02020603050405020304" pitchFamily="18" charset="0"/>
                <a:cs typeface="Times New Roman" panose="02020603050405020304" pitchFamily="18" charset="0"/>
              </a:rPr>
              <a:t>The Politics Project – #BeeWell Digital Dialogue Sessions</a:t>
            </a:r>
            <a:endParaRPr lang="en-GB" sz="1800">
              <a:effectLst/>
              <a:latin typeface="Georgia" panose="02040502050405020303" pitchFamily="18" charset="0"/>
              <a:ea typeface="Times New Roman" panose="02020603050405020304" pitchFamily="18" charset="0"/>
              <a:cs typeface="Times New Roman" panose="02020603050405020304" pitchFamily="18" charset="0"/>
            </a:endParaRPr>
          </a:p>
        </p:txBody>
      </p:sp>
      <p:sp>
        <p:nvSpPr>
          <p:cNvPr id="10" name="AutoShape 2">
            <a:extLst>
              <a:ext uri="{FF2B5EF4-FFF2-40B4-BE49-F238E27FC236}">
                <a16:creationId xmlns:a16="http://schemas.microsoft.com/office/drawing/2014/main" id="{A14AA730-02A0-B872-E8C8-CA96D7FD860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Speech Bubble: Oval 2">
            <a:extLst>
              <a:ext uri="{FF2B5EF4-FFF2-40B4-BE49-F238E27FC236}">
                <a16:creationId xmlns:a16="http://schemas.microsoft.com/office/drawing/2014/main" id="{3B4EE1B9-04D4-BCF9-B1BD-B50133A2E111}"/>
              </a:ext>
            </a:extLst>
          </p:cNvPr>
          <p:cNvSpPr/>
          <p:nvPr/>
        </p:nvSpPr>
        <p:spPr>
          <a:xfrm>
            <a:off x="1749353" y="3276600"/>
            <a:ext cx="3928909" cy="3113600"/>
          </a:xfrm>
          <a:prstGeom prst="wedgeEllipseCallout">
            <a:avLst>
              <a:gd name="adj1" fmla="val -49632"/>
              <a:gd name="adj2" fmla="val -54387"/>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0000"/>
              </a:lnSpc>
              <a:spcAft>
                <a:spcPts val="600"/>
              </a:spcAft>
            </a:pPr>
            <a:r>
              <a:rPr lang="en-GB">
                <a:effectLst/>
                <a:latin typeface="Georgia" panose="02040502050405020303" pitchFamily="18" charset="0"/>
                <a:ea typeface="Times New Roman" panose="02020603050405020304" pitchFamily="18" charset="0"/>
                <a:cs typeface="Times New Roman" panose="02020603050405020304" pitchFamily="18" charset="0"/>
              </a:rPr>
              <a:t>Would be good to meet the adults - makes ideas harder to dismiss if you're meeting face to face (YSG member)</a:t>
            </a:r>
          </a:p>
        </p:txBody>
      </p:sp>
      <p:pic>
        <p:nvPicPr>
          <p:cNvPr id="4" name="Picture 3" descr="A picture containing text, person&#10;&#10;Description automatically generated">
            <a:extLst>
              <a:ext uri="{FF2B5EF4-FFF2-40B4-BE49-F238E27FC236}">
                <a16:creationId xmlns:a16="http://schemas.microsoft.com/office/drawing/2014/main" id="{40491FAE-C7D0-05D9-3E69-33DA381C82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3570" y="3115728"/>
            <a:ext cx="3279077" cy="3209034"/>
          </a:xfrm>
          <a:prstGeom prst="rect">
            <a:avLst/>
          </a:prstGeom>
        </p:spPr>
      </p:pic>
    </p:spTree>
    <p:extLst>
      <p:ext uri="{BB962C8B-B14F-4D97-AF65-F5344CB8AC3E}">
        <p14:creationId xmlns:p14="http://schemas.microsoft.com/office/powerpoint/2010/main" val="2880378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What Works?">
  <a:themeElements>
    <a:clrScheme name="Custom 8">
      <a:dk1>
        <a:srgbClr val="000000"/>
      </a:dk1>
      <a:lt1>
        <a:srgbClr val="FFFFFF"/>
      </a:lt1>
      <a:dk2>
        <a:srgbClr val="E2CD00"/>
      </a:dk2>
      <a:lt2>
        <a:srgbClr val="F4CFC2"/>
      </a:lt2>
      <a:accent1>
        <a:srgbClr val="C8E5DE"/>
      </a:accent1>
      <a:accent2>
        <a:srgbClr val="023554"/>
      </a:accent2>
      <a:accent3>
        <a:srgbClr val="F8DAEA"/>
      </a:accent3>
      <a:accent4>
        <a:srgbClr val="FCE8A6"/>
      </a:accent4>
      <a:accent5>
        <a:srgbClr val="52509B"/>
      </a:accent5>
      <a:accent6>
        <a:srgbClr val="E65D9C"/>
      </a:accent6>
      <a:hlink>
        <a:srgbClr val="66BB93"/>
      </a:hlink>
      <a:folHlink>
        <a:srgbClr val="EE757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675</Words>
  <Application>Microsoft Office PowerPoint</Application>
  <PresentationFormat>Widescreen</PresentationFormat>
  <Paragraphs>75</Paragraphs>
  <Slides>12</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Georgia</vt:lpstr>
      <vt:lpstr>Times New Roman</vt:lpstr>
      <vt:lpstr>What Works?</vt:lpstr>
      <vt:lpstr>More than Voice, More than a Survey! </vt:lpstr>
      <vt:lpstr>1 in 9 children and young people experienced significant mental health difficulties prior to the pandemic (NHS Digital, 2018)  This grew to 1 in 6 by summer 2020 (NHS Digital, 2020) and has stabilized since (NHS Digital, 2021)  Young people's wellbeing has been in decline for the last decade (Children's Society, 2021)  The peak age of onset for lifetime cases of mental health difficulties is 14.5 (Solmi et al, 2021)</vt:lpstr>
      <vt:lpstr>PowerPoint Presentation</vt:lpstr>
      <vt:lpstr>Youth Voice and Co-creation</vt:lpstr>
      <vt:lpstr>Youth Voice and Co-creation</vt:lpstr>
      <vt:lpstr>PowerPoint Presentation</vt:lpstr>
      <vt:lpstr>Space:</vt:lpstr>
      <vt:lpstr>Voice/Views:</vt:lpstr>
      <vt:lpstr>Audience:</vt:lpstr>
      <vt:lpstr>Influence</vt:lpstr>
      <vt:lpstr>Impact:</vt:lpstr>
      <vt:lpstr>PowerPoint Presentation</vt:lpstr>
    </vt:vector>
  </TitlesOfParts>
  <Company>Greater Manchester Combined Authority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#BeeWell: Making young people’s wellbeing everybody’s business</dc:title>
  <dc:creator>Whittington, Elsie</dc:creator>
  <cp:lastModifiedBy>Georgina Mutton</cp:lastModifiedBy>
  <cp:revision>3</cp:revision>
  <dcterms:created xsi:type="dcterms:W3CDTF">2022-09-30T09:53:36Z</dcterms:created>
  <dcterms:modified xsi:type="dcterms:W3CDTF">2022-11-22T19:00:40Z</dcterms:modified>
</cp:coreProperties>
</file>