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256" r:id="rId2"/>
    <p:sldId id="643" r:id="rId3"/>
    <p:sldId id="672" r:id="rId4"/>
    <p:sldId id="667" r:id="rId5"/>
    <p:sldId id="668" r:id="rId6"/>
    <p:sldId id="678" r:id="rId7"/>
    <p:sldId id="666" r:id="rId8"/>
    <p:sldId id="673" r:id="rId9"/>
    <p:sldId id="653" r:id="rId10"/>
    <p:sldId id="674" r:id="rId11"/>
    <p:sldId id="651" r:id="rId12"/>
    <p:sldId id="675" r:id="rId13"/>
    <p:sldId id="660" r:id="rId14"/>
    <p:sldId id="656" r:id="rId15"/>
    <p:sldId id="650" r:id="rId16"/>
    <p:sldId id="647" r:id="rId17"/>
    <p:sldId id="665" r:id="rId18"/>
    <p:sldId id="669" r:id="rId19"/>
    <p:sldId id="677" r:id="rId20"/>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AE0FA37-F298-4B82-8EA9-B4E765767FEE}">
          <p14:sldIdLst>
            <p14:sldId id="256"/>
            <p14:sldId id="643"/>
            <p14:sldId id="672"/>
            <p14:sldId id="667"/>
            <p14:sldId id="668"/>
            <p14:sldId id="678"/>
            <p14:sldId id="666"/>
            <p14:sldId id="673"/>
            <p14:sldId id="653"/>
            <p14:sldId id="674"/>
            <p14:sldId id="651"/>
            <p14:sldId id="675"/>
            <p14:sldId id="660"/>
            <p14:sldId id="656"/>
            <p14:sldId id="650"/>
            <p14:sldId id="647"/>
            <p14:sldId id="665"/>
            <p14:sldId id="669"/>
            <p14:sldId id="6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phie D’Souza" initials="SD" lastIdx="2" clrIdx="0"/>
  <p:cmAuthor id="2" name="Jenna Jacob" initials="JJ" lastIdx="8" clrIdx="1">
    <p:extLst>
      <p:ext uri="{19B8F6BF-5375-455C-9EA6-DF929625EA0E}">
        <p15:presenceInfo xmlns:p15="http://schemas.microsoft.com/office/powerpoint/2012/main" userId="S::Jenna.Jacob@annafreud.org::10ac27eb-5e66-4ee0-bb01-bd0396d4b8d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6E65"/>
    <a:srgbClr val="BCC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89" autoAdjust="0"/>
    <p:restoredTop sz="76923" autoAdjust="0"/>
  </p:normalViewPr>
  <p:slideViewPr>
    <p:cSldViewPr snapToGrid="0" snapToObjects="1">
      <p:cViewPr varScale="1">
        <p:scale>
          <a:sx n="100" d="100"/>
          <a:sy n="100" d="100"/>
        </p:scale>
        <p:origin x="1512" y="84"/>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3739B3-307D-4754-BCBF-1D878520A590}"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4E85F613-21DC-43B2-A571-E094DDA68729}">
      <dgm:prSet phldrT="[Text]"/>
      <dgm:spPr/>
      <dgm:t>
        <a:bodyPr/>
        <a:lstStyle/>
        <a:p>
          <a:r>
            <a:rPr lang="en-US" dirty="0"/>
            <a:t>Consent</a:t>
          </a:r>
          <a:endParaRPr lang="en-GB" dirty="0"/>
        </a:p>
      </dgm:t>
    </dgm:pt>
    <dgm:pt modelId="{3A2FA952-C7F9-42BE-9159-1BB87CFEDBB0}" type="parTrans" cxnId="{5C6602A3-340E-431C-BBB5-2BDAAB70590D}">
      <dgm:prSet/>
      <dgm:spPr/>
      <dgm:t>
        <a:bodyPr/>
        <a:lstStyle/>
        <a:p>
          <a:endParaRPr lang="en-GB"/>
        </a:p>
      </dgm:t>
    </dgm:pt>
    <dgm:pt modelId="{B8D056B8-881F-45EE-82BF-30F0948F085D}" type="sibTrans" cxnId="{5C6602A3-340E-431C-BBB5-2BDAAB70590D}">
      <dgm:prSet/>
      <dgm:spPr/>
      <dgm:t>
        <a:bodyPr/>
        <a:lstStyle/>
        <a:p>
          <a:endParaRPr lang="en-GB"/>
        </a:p>
      </dgm:t>
    </dgm:pt>
    <dgm:pt modelId="{DB8CA3F8-A80C-4E35-A53A-E88882537861}">
      <dgm:prSet phldrT="[Text]"/>
      <dgm:spPr/>
      <dgm:t>
        <a:bodyPr/>
        <a:lstStyle/>
        <a:p>
          <a:r>
            <a:rPr lang="en-US" dirty="0"/>
            <a:t>Resources and guidance</a:t>
          </a:r>
          <a:endParaRPr lang="en-GB" dirty="0"/>
        </a:p>
      </dgm:t>
    </dgm:pt>
    <dgm:pt modelId="{68636B6C-3684-49DC-8A94-578ED8E8659B}" type="parTrans" cxnId="{24E78730-4DF3-4996-8970-E991A86D4118}">
      <dgm:prSet/>
      <dgm:spPr/>
      <dgm:t>
        <a:bodyPr/>
        <a:lstStyle/>
        <a:p>
          <a:endParaRPr lang="en-GB"/>
        </a:p>
      </dgm:t>
    </dgm:pt>
    <dgm:pt modelId="{4E8854CF-B6F7-4D97-AF85-ADDB70190C78}" type="sibTrans" cxnId="{24E78730-4DF3-4996-8970-E991A86D4118}">
      <dgm:prSet/>
      <dgm:spPr/>
      <dgm:t>
        <a:bodyPr/>
        <a:lstStyle/>
        <a:p>
          <a:endParaRPr lang="en-GB"/>
        </a:p>
      </dgm:t>
    </dgm:pt>
    <dgm:pt modelId="{F6FFDAC0-36EE-4E76-A4F6-8A86BFCE8C1D}">
      <dgm:prSet phldrT="[Text]"/>
      <dgm:spPr/>
      <dgm:t>
        <a:bodyPr/>
        <a:lstStyle/>
        <a:p>
          <a:r>
            <a:rPr lang="en-US" dirty="0"/>
            <a:t>Signposting and urgent help</a:t>
          </a:r>
          <a:endParaRPr lang="en-GB" dirty="0"/>
        </a:p>
      </dgm:t>
    </dgm:pt>
    <dgm:pt modelId="{2ED0DB7E-99F8-465C-A513-21BB916C9A93}" type="parTrans" cxnId="{9ABE73A7-62DC-4C8B-8D1F-A391F0B43B78}">
      <dgm:prSet/>
      <dgm:spPr/>
      <dgm:t>
        <a:bodyPr/>
        <a:lstStyle/>
        <a:p>
          <a:endParaRPr lang="en-GB"/>
        </a:p>
      </dgm:t>
    </dgm:pt>
    <dgm:pt modelId="{E7D70271-D13E-4F54-BA64-558475DDBAF3}" type="sibTrans" cxnId="{9ABE73A7-62DC-4C8B-8D1F-A391F0B43B78}">
      <dgm:prSet/>
      <dgm:spPr/>
      <dgm:t>
        <a:bodyPr/>
        <a:lstStyle/>
        <a:p>
          <a:endParaRPr lang="en-GB"/>
        </a:p>
      </dgm:t>
    </dgm:pt>
    <dgm:pt modelId="{63771732-3DAC-4CF0-BC21-45BE72077B08}">
      <dgm:prSet phldrT="[Text]"/>
      <dgm:spPr/>
      <dgm:t>
        <a:bodyPr/>
        <a:lstStyle/>
        <a:p>
          <a:r>
            <a:rPr lang="en-US" dirty="0"/>
            <a:t>Leave now button</a:t>
          </a:r>
          <a:endParaRPr lang="en-GB" dirty="0"/>
        </a:p>
      </dgm:t>
    </dgm:pt>
    <dgm:pt modelId="{EBF4A35B-A72D-455A-BB6D-D43E3B28DBD9}" type="parTrans" cxnId="{1C48442E-7AF4-4B98-935D-698A6FE0F943}">
      <dgm:prSet/>
      <dgm:spPr/>
      <dgm:t>
        <a:bodyPr/>
        <a:lstStyle/>
        <a:p>
          <a:endParaRPr lang="en-GB"/>
        </a:p>
      </dgm:t>
    </dgm:pt>
    <dgm:pt modelId="{3E5D08E1-104C-4DD8-8B38-389C8C1FD603}" type="sibTrans" cxnId="{1C48442E-7AF4-4B98-935D-698A6FE0F943}">
      <dgm:prSet/>
      <dgm:spPr/>
      <dgm:t>
        <a:bodyPr/>
        <a:lstStyle/>
        <a:p>
          <a:endParaRPr lang="en-GB"/>
        </a:p>
      </dgm:t>
    </dgm:pt>
    <dgm:pt modelId="{AE51050F-ADD6-4F96-A078-47EFA4A6C0A8}">
      <dgm:prSet phldrT="[Text]"/>
      <dgm:spPr/>
      <dgm:t>
        <a:bodyPr/>
        <a:lstStyle/>
        <a:p>
          <a:r>
            <a:rPr lang="en-US" dirty="0"/>
            <a:t>School safeguarding</a:t>
          </a:r>
          <a:endParaRPr lang="en-GB" dirty="0"/>
        </a:p>
      </dgm:t>
    </dgm:pt>
    <dgm:pt modelId="{9525257C-8E70-47BE-B421-E4D72E72AB23}" type="parTrans" cxnId="{1E559131-3FED-45A1-A261-802B46B0FB82}">
      <dgm:prSet/>
      <dgm:spPr/>
      <dgm:t>
        <a:bodyPr/>
        <a:lstStyle/>
        <a:p>
          <a:endParaRPr lang="en-GB"/>
        </a:p>
      </dgm:t>
    </dgm:pt>
    <dgm:pt modelId="{F348D899-C192-4D45-98DC-0F3273F2F46C}" type="sibTrans" cxnId="{1E559131-3FED-45A1-A261-802B46B0FB82}">
      <dgm:prSet/>
      <dgm:spPr/>
      <dgm:t>
        <a:bodyPr/>
        <a:lstStyle/>
        <a:p>
          <a:endParaRPr lang="en-GB"/>
        </a:p>
      </dgm:t>
    </dgm:pt>
    <dgm:pt modelId="{3048361E-03E5-4A4E-AE98-D6B92C07D2AF}" type="pres">
      <dgm:prSet presAssocID="{5E3739B3-307D-4754-BCBF-1D878520A590}" presName="Name0" presStyleCnt="0">
        <dgm:presLayoutVars>
          <dgm:dir/>
          <dgm:resizeHandles val="exact"/>
        </dgm:presLayoutVars>
      </dgm:prSet>
      <dgm:spPr/>
    </dgm:pt>
    <dgm:pt modelId="{30013A14-1674-4159-B209-C3C5B980A748}" type="pres">
      <dgm:prSet presAssocID="{5E3739B3-307D-4754-BCBF-1D878520A590}" presName="cycle" presStyleCnt="0"/>
      <dgm:spPr/>
    </dgm:pt>
    <dgm:pt modelId="{42A32041-B8FC-4F41-B169-C611FBECC72C}" type="pres">
      <dgm:prSet presAssocID="{4E85F613-21DC-43B2-A571-E094DDA68729}" presName="nodeFirstNode" presStyleLbl="node1" presStyleIdx="0" presStyleCnt="5">
        <dgm:presLayoutVars>
          <dgm:bulletEnabled val="1"/>
        </dgm:presLayoutVars>
      </dgm:prSet>
      <dgm:spPr/>
    </dgm:pt>
    <dgm:pt modelId="{B08C738F-4FD8-4BA2-AAE4-F56D54A2B48C}" type="pres">
      <dgm:prSet presAssocID="{B8D056B8-881F-45EE-82BF-30F0948F085D}" presName="sibTransFirstNode" presStyleLbl="bgShp" presStyleIdx="0" presStyleCnt="1"/>
      <dgm:spPr/>
    </dgm:pt>
    <dgm:pt modelId="{F6E2312E-C30B-4B3E-9A8F-9BCF45C7AE85}" type="pres">
      <dgm:prSet presAssocID="{DB8CA3F8-A80C-4E35-A53A-E88882537861}" presName="nodeFollowingNodes" presStyleLbl="node1" presStyleIdx="1" presStyleCnt="5">
        <dgm:presLayoutVars>
          <dgm:bulletEnabled val="1"/>
        </dgm:presLayoutVars>
      </dgm:prSet>
      <dgm:spPr/>
    </dgm:pt>
    <dgm:pt modelId="{26B95544-E6C0-412B-A76D-EBFA521DA7EF}" type="pres">
      <dgm:prSet presAssocID="{F6FFDAC0-36EE-4E76-A4F6-8A86BFCE8C1D}" presName="nodeFollowingNodes" presStyleLbl="node1" presStyleIdx="2" presStyleCnt="5">
        <dgm:presLayoutVars>
          <dgm:bulletEnabled val="1"/>
        </dgm:presLayoutVars>
      </dgm:prSet>
      <dgm:spPr/>
    </dgm:pt>
    <dgm:pt modelId="{8746B4CB-FD3D-4CB0-B633-DE1459B7BFB8}" type="pres">
      <dgm:prSet presAssocID="{63771732-3DAC-4CF0-BC21-45BE72077B08}" presName="nodeFollowingNodes" presStyleLbl="node1" presStyleIdx="3" presStyleCnt="5">
        <dgm:presLayoutVars>
          <dgm:bulletEnabled val="1"/>
        </dgm:presLayoutVars>
      </dgm:prSet>
      <dgm:spPr/>
    </dgm:pt>
    <dgm:pt modelId="{C577D0D3-D6FC-48D9-8758-C047163E0D4B}" type="pres">
      <dgm:prSet presAssocID="{AE51050F-ADD6-4F96-A078-47EFA4A6C0A8}" presName="nodeFollowingNodes" presStyleLbl="node1" presStyleIdx="4" presStyleCnt="5">
        <dgm:presLayoutVars>
          <dgm:bulletEnabled val="1"/>
        </dgm:presLayoutVars>
      </dgm:prSet>
      <dgm:spPr/>
    </dgm:pt>
  </dgm:ptLst>
  <dgm:cxnLst>
    <dgm:cxn modelId="{45002D10-FA9E-4726-822E-69B1080500F5}" type="presOf" srcId="{DB8CA3F8-A80C-4E35-A53A-E88882537861}" destId="{F6E2312E-C30B-4B3E-9A8F-9BCF45C7AE85}" srcOrd="0" destOrd="0" presId="urn:microsoft.com/office/officeart/2005/8/layout/cycle3"/>
    <dgm:cxn modelId="{1C48442E-7AF4-4B98-935D-698A6FE0F943}" srcId="{5E3739B3-307D-4754-BCBF-1D878520A590}" destId="{63771732-3DAC-4CF0-BC21-45BE72077B08}" srcOrd="3" destOrd="0" parTransId="{EBF4A35B-A72D-455A-BB6D-D43E3B28DBD9}" sibTransId="{3E5D08E1-104C-4DD8-8B38-389C8C1FD603}"/>
    <dgm:cxn modelId="{24E78730-4DF3-4996-8970-E991A86D4118}" srcId="{5E3739B3-307D-4754-BCBF-1D878520A590}" destId="{DB8CA3F8-A80C-4E35-A53A-E88882537861}" srcOrd="1" destOrd="0" parTransId="{68636B6C-3684-49DC-8A94-578ED8E8659B}" sibTransId="{4E8854CF-B6F7-4D97-AF85-ADDB70190C78}"/>
    <dgm:cxn modelId="{1E559131-3FED-45A1-A261-802B46B0FB82}" srcId="{5E3739B3-307D-4754-BCBF-1D878520A590}" destId="{AE51050F-ADD6-4F96-A078-47EFA4A6C0A8}" srcOrd="4" destOrd="0" parTransId="{9525257C-8E70-47BE-B421-E4D72E72AB23}" sibTransId="{F348D899-C192-4D45-98DC-0F3273F2F46C}"/>
    <dgm:cxn modelId="{56D92334-2BB3-4B51-BDBC-B3FF7A05B55D}" type="presOf" srcId="{AE51050F-ADD6-4F96-A078-47EFA4A6C0A8}" destId="{C577D0D3-D6FC-48D9-8758-C047163E0D4B}" srcOrd="0" destOrd="0" presId="urn:microsoft.com/office/officeart/2005/8/layout/cycle3"/>
    <dgm:cxn modelId="{6CB08A48-F998-423D-91E9-01A4A5614E20}" type="presOf" srcId="{4E85F613-21DC-43B2-A571-E094DDA68729}" destId="{42A32041-B8FC-4F41-B169-C611FBECC72C}" srcOrd="0" destOrd="0" presId="urn:microsoft.com/office/officeart/2005/8/layout/cycle3"/>
    <dgm:cxn modelId="{29CF9981-178F-4DA4-AD3C-0B5B6D4EA533}" type="presOf" srcId="{F6FFDAC0-36EE-4E76-A4F6-8A86BFCE8C1D}" destId="{26B95544-E6C0-412B-A76D-EBFA521DA7EF}" srcOrd="0" destOrd="0" presId="urn:microsoft.com/office/officeart/2005/8/layout/cycle3"/>
    <dgm:cxn modelId="{AAD4198C-4FBE-4F7D-9B7A-9EDD26E4D40D}" type="presOf" srcId="{5E3739B3-307D-4754-BCBF-1D878520A590}" destId="{3048361E-03E5-4A4E-AE98-D6B92C07D2AF}" srcOrd="0" destOrd="0" presId="urn:microsoft.com/office/officeart/2005/8/layout/cycle3"/>
    <dgm:cxn modelId="{5C6602A3-340E-431C-BBB5-2BDAAB70590D}" srcId="{5E3739B3-307D-4754-BCBF-1D878520A590}" destId="{4E85F613-21DC-43B2-A571-E094DDA68729}" srcOrd="0" destOrd="0" parTransId="{3A2FA952-C7F9-42BE-9159-1BB87CFEDBB0}" sibTransId="{B8D056B8-881F-45EE-82BF-30F0948F085D}"/>
    <dgm:cxn modelId="{9ABE73A7-62DC-4C8B-8D1F-A391F0B43B78}" srcId="{5E3739B3-307D-4754-BCBF-1D878520A590}" destId="{F6FFDAC0-36EE-4E76-A4F6-8A86BFCE8C1D}" srcOrd="2" destOrd="0" parTransId="{2ED0DB7E-99F8-465C-A513-21BB916C9A93}" sibTransId="{E7D70271-D13E-4F54-BA64-558475DDBAF3}"/>
    <dgm:cxn modelId="{3BFFAACF-1689-43AF-88FD-C8CB4A2817D8}" type="presOf" srcId="{63771732-3DAC-4CF0-BC21-45BE72077B08}" destId="{8746B4CB-FD3D-4CB0-B633-DE1459B7BFB8}" srcOrd="0" destOrd="0" presId="urn:microsoft.com/office/officeart/2005/8/layout/cycle3"/>
    <dgm:cxn modelId="{FA86C9D5-E514-4EB3-AC92-4B3237D36F20}" type="presOf" srcId="{B8D056B8-881F-45EE-82BF-30F0948F085D}" destId="{B08C738F-4FD8-4BA2-AAE4-F56D54A2B48C}" srcOrd="0" destOrd="0" presId="urn:microsoft.com/office/officeart/2005/8/layout/cycle3"/>
    <dgm:cxn modelId="{A40FC887-8137-46E2-8D34-CF21036AF124}" type="presParOf" srcId="{3048361E-03E5-4A4E-AE98-D6B92C07D2AF}" destId="{30013A14-1674-4159-B209-C3C5B980A748}" srcOrd="0" destOrd="0" presId="urn:microsoft.com/office/officeart/2005/8/layout/cycle3"/>
    <dgm:cxn modelId="{923217BB-A0BF-4F27-B10F-DF32235394EA}" type="presParOf" srcId="{30013A14-1674-4159-B209-C3C5B980A748}" destId="{42A32041-B8FC-4F41-B169-C611FBECC72C}" srcOrd="0" destOrd="0" presId="urn:microsoft.com/office/officeart/2005/8/layout/cycle3"/>
    <dgm:cxn modelId="{A75274DE-F526-49BE-AB9F-26687D209518}" type="presParOf" srcId="{30013A14-1674-4159-B209-C3C5B980A748}" destId="{B08C738F-4FD8-4BA2-AAE4-F56D54A2B48C}" srcOrd="1" destOrd="0" presId="urn:microsoft.com/office/officeart/2005/8/layout/cycle3"/>
    <dgm:cxn modelId="{A88FCFBB-5E7E-43B1-B9CC-FC3C86376B3D}" type="presParOf" srcId="{30013A14-1674-4159-B209-C3C5B980A748}" destId="{F6E2312E-C30B-4B3E-9A8F-9BCF45C7AE85}" srcOrd="2" destOrd="0" presId="urn:microsoft.com/office/officeart/2005/8/layout/cycle3"/>
    <dgm:cxn modelId="{181AB0A8-55DE-4D1E-AD2A-BE7950C7AF28}" type="presParOf" srcId="{30013A14-1674-4159-B209-C3C5B980A748}" destId="{26B95544-E6C0-412B-A76D-EBFA521DA7EF}" srcOrd="3" destOrd="0" presId="urn:microsoft.com/office/officeart/2005/8/layout/cycle3"/>
    <dgm:cxn modelId="{3F6B87BE-642E-496E-A54C-BD3DCFBE1394}" type="presParOf" srcId="{30013A14-1674-4159-B209-C3C5B980A748}" destId="{8746B4CB-FD3D-4CB0-B633-DE1459B7BFB8}" srcOrd="4" destOrd="0" presId="urn:microsoft.com/office/officeart/2005/8/layout/cycle3"/>
    <dgm:cxn modelId="{88BB2A82-79D3-4DCB-A785-FBCEB7E4C91B}" type="presParOf" srcId="{30013A14-1674-4159-B209-C3C5B980A748}" destId="{C577D0D3-D6FC-48D9-8758-C047163E0D4B}"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C738F-4FD8-4BA2-AAE4-F56D54A2B48C}">
      <dsp:nvSpPr>
        <dsp:cNvPr id="0" name=""/>
        <dsp:cNvSpPr/>
      </dsp:nvSpPr>
      <dsp:spPr>
        <a:xfrm>
          <a:off x="1020730" y="-22083"/>
          <a:ext cx="4054539" cy="4054539"/>
        </a:xfrm>
        <a:prstGeom prst="circularArrow">
          <a:avLst>
            <a:gd name="adj1" fmla="val 5544"/>
            <a:gd name="adj2" fmla="val 330680"/>
            <a:gd name="adj3" fmla="val 13815233"/>
            <a:gd name="adj4" fmla="val 17362087"/>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A32041-B8FC-4F41-B169-C611FBECC72C}">
      <dsp:nvSpPr>
        <dsp:cNvPr id="0" name=""/>
        <dsp:cNvSpPr/>
      </dsp:nvSpPr>
      <dsp:spPr>
        <a:xfrm>
          <a:off x="2114847" y="151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Consent</a:t>
          </a:r>
          <a:endParaRPr lang="en-GB" sz="1700" kern="1200" dirty="0"/>
        </a:p>
      </dsp:txBody>
      <dsp:txXfrm>
        <a:off x="2160400" y="47068"/>
        <a:ext cx="1775198" cy="842046"/>
      </dsp:txXfrm>
    </dsp:sp>
    <dsp:sp modelId="{F6E2312E-C30B-4B3E-9A8F-9BCF45C7AE85}">
      <dsp:nvSpPr>
        <dsp:cNvPr id="0" name=""/>
        <dsp:cNvSpPr/>
      </dsp:nvSpPr>
      <dsp:spPr>
        <a:xfrm>
          <a:off x="3759238" y="119623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Resources and guidance</a:t>
          </a:r>
          <a:endParaRPr lang="en-GB" sz="1700" kern="1200" dirty="0"/>
        </a:p>
      </dsp:txBody>
      <dsp:txXfrm>
        <a:off x="3804791" y="1241788"/>
        <a:ext cx="1775198" cy="842046"/>
      </dsp:txXfrm>
    </dsp:sp>
    <dsp:sp modelId="{26B95544-E6C0-412B-A76D-EBFA521DA7EF}">
      <dsp:nvSpPr>
        <dsp:cNvPr id="0" name=""/>
        <dsp:cNvSpPr/>
      </dsp:nvSpPr>
      <dsp:spPr>
        <a:xfrm>
          <a:off x="3131137" y="3129332"/>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Signposting and urgent help</a:t>
          </a:r>
          <a:endParaRPr lang="en-GB" sz="1700" kern="1200" dirty="0"/>
        </a:p>
      </dsp:txBody>
      <dsp:txXfrm>
        <a:off x="3176690" y="3174885"/>
        <a:ext cx="1775198" cy="842046"/>
      </dsp:txXfrm>
    </dsp:sp>
    <dsp:sp modelId="{8746B4CB-FD3D-4CB0-B633-DE1459B7BFB8}">
      <dsp:nvSpPr>
        <dsp:cNvPr id="0" name=""/>
        <dsp:cNvSpPr/>
      </dsp:nvSpPr>
      <dsp:spPr>
        <a:xfrm>
          <a:off x="1098558" y="3129332"/>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Leave now button</a:t>
          </a:r>
          <a:endParaRPr lang="en-GB" sz="1700" kern="1200" dirty="0"/>
        </a:p>
      </dsp:txBody>
      <dsp:txXfrm>
        <a:off x="1144111" y="3174885"/>
        <a:ext cx="1775198" cy="842046"/>
      </dsp:txXfrm>
    </dsp:sp>
    <dsp:sp modelId="{C577D0D3-D6FC-48D9-8758-C047163E0D4B}">
      <dsp:nvSpPr>
        <dsp:cNvPr id="0" name=""/>
        <dsp:cNvSpPr/>
      </dsp:nvSpPr>
      <dsp:spPr>
        <a:xfrm>
          <a:off x="470456" y="119623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School safeguarding</a:t>
          </a:r>
          <a:endParaRPr lang="en-GB" sz="1700" kern="1200" dirty="0"/>
        </a:p>
      </dsp:txBody>
      <dsp:txXfrm>
        <a:off x="516009" y="1241788"/>
        <a:ext cx="1775198" cy="84204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CE33D1CA-6CA1-1E43-A945-7EEBC0D5E56F}" type="datetimeFigureOut">
              <a:rPr lang="en-US" smtClean="0"/>
              <a:pPr/>
              <a:t>1/19/2023</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2410421F-D350-F141-AAC0-C78A68756E34}" type="slidenum">
              <a:rPr lang="en-US" smtClean="0"/>
              <a:pPr/>
              <a:t>‹#›</a:t>
            </a:fld>
            <a:endParaRPr lang="en-US"/>
          </a:p>
        </p:txBody>
      </p:sp>
    </p:spTree>
    <p:extLst>
      <p:ext uri="{BB962C8B-B14F-4D97-AF65-F5344CB8AC3E}">
        <p14:creationId xmlns:p14="http://schemas.microsoft.com/office/powerpoint/2010/main" val="42583652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A3E4270B-C58D-DD43-8329-B73C1477BA7E}" type="datetimeFigureOut">
              <a:rPr lang="en-US" smtClean="0"/>
              <a:pPr/>
              <a:t>1/19/2023</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6F2082C-31B8-AB44-8099-091513F65D26}" type="slidenum">
              <a:rPr lang="en-US" smtClean="0"/>
              <a:pPr/>
              <a:t>‹#›</a:t>
            </a:fld>
            <a:endParaRPr lang="en-US"/>
          </a:p>
        </p:txBody>
      </p:sp>
    </p:spTree>
    <p:extLst>
      <p:ext uri="{BB962C8B-B14F-4D97-AF65-F5344CB8AC3E}">
        <p14:creationId xmlns:p14="http://schemas.microsoft.com/office/powerpoint/2010/main" val="32015760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5"/>
          </p:nvPr>
        </p:nvSpPr>
        <p:spPr/>
        <p:txBody>
          <a:bodyPr/>
          <a:lstStyle/>
          <a:p>
            <a:fld id="{26F2082C-31B8-AB44-8099-091513F65D26}" type="slidenum">
              <a:rPr lang="en-US" smtClean="0"/>
              <a:pPr/>
              <a:t>1</a:t>
            </a:fld>
            <a:endParaRPr lang="en-US"/>
          </a:p>
        </p:txBody>
      </p:sp>
    </p:spTree>
    <p:extLst>
      <p:ext uri="{BB962C8B-B14F-4D97-AF65-F5344CB8AC3E}">
        <p14:creationId xmlns:p14="http://schemas.microsoft.com/office/powerpoint/2010/main" val="3187423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1897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5750" indent="-285750">
              <a:lnSpc>
                <a:spcPct val="200000"/>
              </a:lnSpc>
              <a:spcAft>
                <a:spcPts val="800"/>
              </a:spcAft>
              <a:buFont typeface="Arial" panose="020B0604020202020204" pitchFamily="34" charset="0"/>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58283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11490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85875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5750" indent="-285750">
              <a:buFont typeface="Arial" panose="020B0604020202020204" pitchFamily="34" charset="0"/>
              <a:buChar char="•"/>
            </a:pPr>
            <a:endParaRPr lang="en-US" sz="1800" b="0" i="0" u="none" strike="noStrike" baseline="0" dirty="0">
              <a:solidFill>
                <a:srgbClr val="000000"/>
              </a:solidFill>
              <a:latin typeface="Verdana" panose="020B0604030504040204" pitchFamily="34"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9261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46144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83181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26F2082C-31B8-AB44-8099-091513F65D26}" type="slidenum">
              <a:rPr lang="en-US" smtClean="0"/>
              <a:pPr/>
              <a:t>17</a:t>
            </a:fld>
            <a:endParaRPr lang="en-US"/>
          </a:p>
        </p:txBody>
      </p:sp>
    </p:spTree>
    <p:extLst>
      <p:ext uri="{BB962C8B-B14F-4D97-AF65-F5344CB8AC3E}">
        <p14:creationId xmlns:p14="http://schemas.microsoft.com/office/powerpoint/2010/main" val="1655817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61378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5"/>
          </p:nvPr>
        </p:nvSpPr>
        <p:spPr/>
        <p:txBody>
          <a:bodyPr/>
          <a:lstStyle/>
          <a:p>
            <a:fld id="{26F2082C-31B8-AB44-8099-091513F65D26}" type="slidenum">
              <a:rPr lang="en-US" smtClean="0"/>
              <a:pPr/>
              <a:t>19</a:t>
            </a:fld>
            <a:endParaRPr lang="en-US"/>
          </a:p>
        </p:txBody>
      </p:sp>
    </p:spTree>
    <p:extLst>
      <p:ext uri="{BB962C8B-B14F-4D97-AF65-F5344CB8AC3E}">
        <p14:creationId xmlns:p14="http://schemas.microsoft.com/office/powerpoint/2010/main" val="1570847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9842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26F2082C-31B8-AB44-8099-091513F65D26}" type="slidenum">
              <a:rPr lang="en-US" smtClean="0"/>
              <a:pPr/>
              <a:t>3</a:t>
            </a:fld>
            <a:endParaRPr lang="en-US"/>
          </a:p>
        </p:txBody>
      </p:sp>
    </p:spTree>
    <p:extLst>
      <p:ext uri="{BB962C8B-B14F-4D97-AF65-F5344CB8AC3E}">
        <p14:creationId xmlns:p14="http://schemas.microsoft.com/office/powerpoint/2010/main" val="3901443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5013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7385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1869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01958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1348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F2082C-31B8-AB44-8099-091513F65D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48227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4597573" y="1722318"/>
            <a:ext cx="4280492" cy="1145005"/>
          </a:xfrm>
        </p:spPr>
        <p:txBody>
          <a:bodyPr/>
          <a:lstStyle>
            <a:lvl1pPr>
              <a:defRPr sz="3200"/>
            </a:lvl1pPr>
          </a:lstStyle>
          <a:p>
            <a:r>
              <a:rPr lang="en-US"/>
              <a:t>Click to edit Master title style</a:t>
            </a:r>
            <a:endParaRPr lang="en-US" dirty="0"/>
          </a:p>
        </p:txBody>
      </p:sp>
      <p:sp>
        <p:nvSpPr>
          <p:cNvPr id="3" name="Subtitle 2"/>
          <p:cNvSpPr>
            <a:spLocks noGrp="1"/>
          </p:cNvSpPr>
          <p:nvPr userDrawn="1">
            <p:ph type="subTitle" idx="1"/>
          </p:nvPr>
        </p:nvSpPr>
        <p:spPr>
          <a:xfrm>
            <a:off x="4597573" y="3136736"/>
            <a:ext cx="4280492"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pic>
        <p:nvPicPr>
          <p:cNvPr id="9" name="Picture 8" descr="AF-logo-RGB-Green+White.png"/>
          <p:cNvPicPr>
            <a:picLocks noChangeAspect="1"/>
          </p:cNvPicPr>
          <p:nvPr userDrawn="1"/>
        </p:nvPicPr>
        <p:blipFill>
          <a:blip r:embed="rId3"/>
          <a:stretch>
            <a:fillRect/>
          </a:stretch>
        </p:blipFill>
        <p:spPr>
          <a:xfrm>
            <a:off x="357813" y="5868612"/>
            <a:ext cx="2782899" cy="631173"/>
          </a:xfrm>
          <a:prstGeom prst="rect">
            <a:avLst/>
          </a:prstGeom>
        </p:spPr>
      </p:pic>
      <p:sp>
        <p:nvSpPr>
          <p:cNvPr id="10" name="Content Placeholder 12"/>
          <p:cNvSpPr>
            <a:spLocks noGrp="1"/>
          </p:cNvSpPr>
          <p:nvPr userDrawn="1">
            <p:ph sz="quarter" idx="11" hasCustomPrompt="1"/>
          </p:nvPr>
        </p:nvSpPr>
        <p:spPr>
          <a:xfrm>
            <a:off x="4597573" y="1300163"/>
            <a:ext cx="3385026" cy="365125"/>
          </a:xfrm>
        </p:spPr>
        <p:txBody>
          <a:bodyPr anchor="t" anchorCtr="0">
            <a:normAutofit/>
          </a:bodyPr>
          <a:lstStyle>
            <a:lvl1pPr marL="0" indent="0">
              <a:lnSpc>
                <a:spcPct val="100000"/>
              </a:lnSpc>
              <a:spcAft>
                <a:spcPts val="0"/>
              </a:spcAft>
              <a:defRPr sz="1200">
                <a:latin typeface="+mn-lt"/>
                <a:cs typeface="Verdana"/>
              </a:defRPr>
            </a:lvl1pPr>
          </a:lstStyle>
          <a:p>
            <a:pPr lvl="0"/>
            <a:r>
              <a:rPr lang="en-GB" dirty="0"/>
              <a:t>Date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pull-out stats + image">
    <p:spTree>
      <p:nvGrpSpPr>
        <p:cNvPr id="1" name=""/>
        <p:cNvGrpSpPr/>
        <p:nvPr/>
      </p:nvGrpSpPr>
      <p:grpSpPr>
        <a:xfrm>
          <a:off x="0" y="0"/>
          <a:ext cx="0" cy="0"/>
          <a:chOff x="0" y="0"/>
          <a:chExt cx="0" cy="0"/>
        </a:xfrm>
      </p:grpSpPr>
      <p:sp>
        <p:nvSpPr>
          <p:cNvPr id="40" name="Text Placeholder 39"/>
          <p:cNvSpPr>
            <a:spLocks noGrp="1"/>
          </p:cNvSpPr>
          <p:nvPr>
            <p:ph type="body" sz="quarter" idx="25"/>
          </p:nvPr>
        </p:nvSpPr>
        <p:spPr>
          <a:xfrm>
            <a:off x="4713288" y="1401933"/>
            <a:ext cx="1962150" cy="2147887"/>
          </a:xfrm>
          <a:solidFill>
            <a:schemeClr val="tx2"/>
          </a:solidFill>
        </p:spPr>
        <p:txBody>
          <a:bodyPr/>
          <a:lstStyle>
            <a:lvl1pPr>
              <a:defRPr>
                <a:noFill/>
              </a:defRPr>
            </a:lvl1pPr>
          </a:lstStyle>
          <a:p>
            <a:pPr lvl="0"/>
            <a:r>
              <a:rPr lang="en-US"/>
              <a:t>Click to edit Master text styles</a:t>
            </a:r>
          </a:p>
        </p:txBody>
      </p:sp>
      <p:sp>
        <p:nvSpPr>
          <p:cNvPr id="42" name="Text Placeholder 39"/>
          <p:cNvSpPr>
            <a:spLocks noGrp="1"/>
          </p:cNvSpPr>
          <p:nvPr>
            <p:ph type="body" sz="quarter" idx="26"/>
          </p:nvPr>
        </p:nvSpPr>
        <p:spPr>
          <a:xfrm>
            <a:off x="6864350" y="1401933"/>
            <a:ext cx="1962150" cy="2147887"/>
          </a:xfrm>
          <a:solidFill>
            <a:srgbClr val="8C4799"/>
          </a:solidFill>
        </p:spPr>
        <p:txBody>
          <a:bodyPr/>
          <a:lstStyle>
            <a:lvl1pPr>
              <a:defRPr>
                <a:noFill/>
              </a:defRPr>
            </a:lvl1pPr>
          </a:lstStyle>
          <a:p>
            <a:pPr lvl="0"/>
            <a:r>
              <a:rPr lang="en-US"/>
              <a:t>Click to edit Master text styles</a:t>
            </a:r>
          </a:p>
        </p:txBody>
      </p:sp>
      <p:sp>
        <p:nvSpPr>
          <p:cNvPr id="2" name="Title 1"/>
          <p:cNvSpPr>
            <a:spLocks noGrp="1"/>
          </p:cNvSpPr>
          <p:nvPr>
            <p:ph type="title"/>
          </p:nvPr>
        </p:nvSpPr>
        <p:spPr/>
        <p:txBody>
          <a:bodyPr/>
          <a:lstStyle/>
          <a:p>
            <a:r>
              <a:rPr lang="en-US"/>
              <a:t>Click to edit Master title style</a:t>
            </a:r>
            <a:endParaRPr lang="en-US" dirty="0"/>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sp>
        <p:nvSpPr>
          <p:cNvPr id="14" name="Content Placeholder 13"/>
          <p:cNvSpPr>
            <a:spLocks noGrp="1"/>
          </p:cNvSpPr>
          <p:nvPr>
            <p:ph sz="quarter" idx="10"/>
          </p:nvPr>
        </p:nvSpPr>
        <p:spPr>
          <a:xfrm>
            <a:off x="258426" y="1405380"/>
            <a:ext cx="4115137" cy="4733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descr="AF-logo-Greyscale.png"/>
          <p:cNvPicPr>
            <a:picLocks noChangeAspect="1"/>
          </p:cNvPicPr>
          <p:nvPr userDrawn="1"/>
        </p:nvPicPr>
        <p:blipFill>
          <a:blip r:embed="rId2"/>
          <a:stretch>
            <a:fillRect/>
          </a:stretch>
        </p:blipFill>
        <p:spPr>
          <a:xfrm>
            <a:off x="344595" y="6248616"/>
            <a:ext cx="1579698" cy="358282"/>
          </a:xfrm>
          <a:prstGeom prst="rect">
            <a:avLst/>
          </a:prstGeom>
        </p:spPr>
      </p:pic>
      <p:cxnSp>
        <p:nvCxnSpPr>
          <p:cNvPr id="23" name="Straight Connector 22"/>
          <p:cNvCxnSpPr/>
          <p:nvPr userDrawn="1"/>
        </p:nvCxnSpPr>
        <p:spPr>
          <a:xfrm>
            <a:off x="4859849" y="2111123"/>
            <a:ext cx="1635227" cy="1588"/>
          </a:xfrm>
          <a:prstGeom prst="line">
            <a:avLst/>
          </a:prstGeom>
          <a:ln>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7030691" y="2111123"/>
            <a:ext cx="1635227" cy="1588"/>
          </a:xfrm>
          <a:prstGeom prst="line">
            <a:avLst/>
          </a:prstGeom>
          <a:ln>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4" name="Content Placeholder 3"/>
          <p:cNvSpPr>
            <a:spLocks noGrp="1"/>
          </p:cNvSpPr>
          <p:nvPr>
            <p:ph sz="quarter" idx="17" hasCustomPrompt="1"/>
          </p:nvPr>
        </p:nvSpPr>
        <p:spPr>
          <a:xfrm>
            <a:off x="4713288" y="3858611"/>
            <a:ext cx="4113212" cy="2389790"/>
          </a:xfrm>
        </p:spPr>
        <p:txBody>
          <a:bodyPr/>
          <a:lstStyle>
            <a:lvl1pPr marL="0" marR="0" indent="0" algn="l" defTabSz="457200" rtl="0" eaLnBrk="1" fontAlgn="auto" latinLnBrk="0" hangingPunct="1">
              <a:lnSpc>
                <a:spcPct val="100000"/>
              </a:lnSpc>
              <a:spcBef>
                <a:spcPts val="0"/>
              </a:spcBef>
              <a:spcAft>
                <a:spcPts val="12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en-US" dirty="0"/>
              <a:t>Object or image</a:t>
            </a:r>
          </a:p>
        </p:txBody>
      </p:sp>
      <p:sp>
        <p:nvSpPr>
          <p:cNvPr id="6" name="Text Placeholder 5"/>
          <p:cNvSpPr>
            <a:spLocks noGrp="1"/>
          </p:cNvSpPr>
          <p:nvPr>
            <p:ph type="body" sz="quarter" idx="18" hasCustomPrompt="1"/>
          </p:nvPr>
        </p:nvSpPr>
        <p:spPr>
          <a:xfrm>
            <a:off x="4781551" y="1415200"/>
            <a:ext cx="1713526" cy="509588"/>
          </a:xfrm>
        </p:spPr>
        <p:txBody>
          <a:bodyPr>
            <a:noAutofit/>
          </a:bodyPr>
          <a:lstStyle>
            <a:lvl1pPr>
              <a:defRPr sz="3600" b="1">
                <a:solidFill>
                  <a:schemeClr val="bg1"/>
                </a:solidFill>
              </a:defRPr>
            </a:lvl1pPr>
          </a:lstStyle>
          <a:p>
            <a:pPr lvl="0"/>
            <a:r>
              <a:rPr lang="en-GB" dirty="0"/>
              <a:t>0.0%</a:t>
            </a:r>
            <a:endParaRPr lang="en-US" dirty="0"/>
          </a:p>
        </p:txBody>
      </p:sp>
      <p:sp>
        <p:nvSpPr>
          <p:cNvPr id="30" name="Text Placeholder 5"/>
          <p:cNvSpPr>
            <a:spLocks noGrp="1"/>
          </p:cNvSpPr>
          <p:nvPr>
            <p:ph type="body" sz="quarter" idx="19" hasCustomPrompt="1"/>
          </p:nvPr>
        </p:nvSpPr>
        <p:spPr>
          <a:xfrm>
            <a:off x="6934201" y="1415200"/>
            <a:ext cx="1717654" cy="509588"/>
          </a:xfrm>
        </p:spPr>
        <p:txBody>
          <a:bodyPr>
            <a:noAutofit/>
          </a:bodyPr>
          <a:lstStyle>
            <a:lvl1pPr>
              <a:defRPr sz="3600" b="1">
                <a:solidFill>
                  <a:schemeClr val="bg1"/>
                </a:solidFill>
              </a:defRPr>
            </a:lvl1pPr>
          </a:lstStyle>
          <a:p>
            <a:pPr lvl="0"/>
            <a:r>
              <a:rPr lang="en-GB" dirty="0"/>
              <a:t>0.0%</a:t>
            </a:r>
            <a:endParaRPr lang="en-US" dirty="0"/>
          </a:p>
        </p:txBody>
      </p:sp>
      <p:sp>
        <p:nvSpPr>
          <p:cNvPr id="17" name="Text Placeholder 16"/>
          <p:cNvSpPr>
            <a:spLocks noGrp="1"/>
          </p:cNvSpPr>
          <p:nvPr>
            <p:ph type="body" sz="quarter" idx="20"/>
          </p:nvPr>
        </p:nvSpPr>
        <p:spPr>
          <a:xfrm>
            <a:off x="4781551" y="2180612"/>
            <a:ext cx="1713526" cy="1289834"/>
          </a:xfrm>
        </p:spPr>
        <p:txBody>
          <a:bodyPr>
            <a:normAutofit/>
          </a:bodyPr>
          <a:lstStyle>
            <a:lvl1pPr>
              <a:defRPr sz="1400">
                <a:solidFill>
                  <a:srgbClr val="FFFFFF"/>
                </a:solidFill>
              </a:defRPr>
            </a:lvl1pPr>
          </a:lstStyle>
          <a:p>
            <a:pPr lvl="0"/>
            <a:r>
              <a:rPr lang="en-US"/>
              <a:t>Click to edit Master text styles</a:t>
            </a:r>
          </a:p>
        </p:txBody>
      </p:sp>
      <p:sp>
        <p:nvSpPr>
          <p:cNvPr id="31" name="Text Placeholder 16"/>
          <p:cNvSpPr>
            <a:spLocks noGrp="1"/>
          </p:cNvSpPr>
          <p:nvPr>
            <p:ph type="body" sz="quarter" idx="21"/>
          </p:nvPr>
        </p:nvSpPr>
        <p:spPr>
          <a:xfrm>
            <a:off x="6948265" y="2180612"/>
            <a:ext cx="1717654" cy="1289834"/>
          </a:xfrm>
        </p:spPr>
        <p:txBody>
          <a:bodyPr>
            <a:normAutofit/>
          </a:bodyPr>
          <a:lstStyle>
            <a:lvl1pPr>
              <a:defRPr sz="1400">
                <a:solidFill>
                  <a:srgbClr val="FFFFFF"/>
                </a:solidFill>
              </a:defRPr>
            </a:lvl1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image + pull-out sta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sp>
        <p:nvSpPr>
          <p:cNvPr id="14" name="Content Placeholder 13"/>
          <p:cNvSpPr>
            <a:spLocks noGrp="1"/>
          </p:cNvSpPr>
          <p:nvPr>
            <p:ph sz="quarter" idx="10"/>
          </p:nvPr>
        </p:nvSpPr>
        <p:spPr>
          <a:xfrm>
            <a:off x="258426" y="1405380"/>
            <a:ext cx="4115137" cy="4733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descr="AF-logo-Greyscale.png"/>
          <p:cNvPicPr>
            <a:picLocks noChangeAspect="1"/>
          </p:cNvPicPr>
          <p:nvPr userDrawn="1"/>
        </p:nvPicPr>
        <p:blipFill>
          <a:blip r:embed="rId2"/>
          <a:stretch>
            <a:fillRect/>
          </a:stretch>
        </p:blipFill>
        <p:spPr>
          <a:xfrm>
            <a:off x="344595" y="6248616"/>
            <a:ext cx="1579698" cy="358282"/>
          </a:xfrm>
          <a:prstGeom prst="rect">
            <a:avLst/>
          </a:prstGeom>
        </p:spPr>
      </p:pic>
      <p:sp>
        <p:nvSpPr>
          <p:cNvPr id="19" name="Content Placeholder 20"/>
          <p:cNvSpPr>
            <a:spLocks noGrp="1"/>
          </p:cNvSpPr>
          <p:nvPr>
            <p:ph sz="quarter" idx="17" hasCustomPrompt="1"/>
          </p:nvPr>
        </p:nvSpPr>
        <p:spPr>
          <a:xfrm>
            <a:off x="6589978" y="4114800"/>
            <a:ext cx="2236522" cy="577582"/>
          </a:xfrm>
        </p:spPr>
        <p:txBody>
          <a:bodyPr>
            <a:noAutofit/>
          </a:bodyPr>
          <a:lstStyle>
            <a:lvl1pPr marL="0" indent="0">
              <a:spcBef>
                <a:spcPts val="0"/>
              </a:spcBef>
              <a:defRPr sz="4000" b="1">
                <a:solidFill>
                  <a:schemeClr val="tx2"/>
                </a:solidFill>
              </a:defRPr>
            </a:lvl1pPr>
          </a:lstStyle>
          <a:p>
            <a:pPr lvl="0"/>
            <a:r>
              <a:rPr lang="en-GB" dirty="0"/>
              <a:t>0.0%</a:t>
            </a:r>
          </a:p>
        </p:txBody>
      </p:sp>
      <p:sp>
        <p:nvSpPr>
          <p:cNvPr id="20" name="Content Placeholder 24"/>
          <p:cNvSpPr>
            <a:spLocks noGrp="1"/>
          </p:cNvSpPr>
          <p:nvPr>
            <p:ph sz="quarter" idx="18" hasCustomPrompt="1"/>
          </p:nvPr>
        </p:nvSpPr>
        <p:spPr>
          <a:xfrm>
            <a:off x="6593739" y="4822166"/>
            <a:ext cx="2217177" cy="1289050"/>
          </a:xfrm>
        </p:spPr>
        <p:txBody>
          <a:bodyPr>
            <a:normAutofit/>
          </a:bodyPr>
          <a:lstStyle>
            <a:lvl1pPr marL="0" indent="0">
              <a:defRPr sz="1400">
                <a:solidFill>
                  <a:schemeClr val="tx2"/>
                </a:solidFill>
              </a:defRPr>
            </a:lvl1pPr>
          </a:lstStyle>
          <a:p>
            <a:pPr lvl="0"/>
            <a:r>
              <a:rPr lang="en-GB" dirty="0"/>
              <a:t>Click to edit Master text styles=</a:t>
            </a:r>
            <a:endParaRPr lang="en-US" dirty="0"/>
          </a:p>
        </p:txBody>
      </p:sp>
      <p:sp>
        <p:nvSpPr>
          <p:cNvPr id="16" name="Content Placeholder 3"/>
          <p:cNvSpPr>
            <a:spLocks noGrp="1"/>
          </p:cNvSpPr>
          <p:nvPr>
            <p:ph sz="quarter" idx="19" hasCustomPrompt="1"/>
          </p:nvPr>
        </p:nvSpPr>
        <p:spPr>
          <a:xfrm>
            <a:off x="4713288" y="1405380"/>
            <a:ext cx="4097337" cy="2442891"/>
          </a:xfrm>
        </p:spPr>
        <p:txBody>
          <a:bodyPr/>
          <a:lstStyle>
            <a:lvl1pPr marL="0" marR="0" indent="0" algn="l" defTabSz="457200" rtl="0" eaLnBrk="1" fontAlgn="auto" latinLnBrk="0" hangingPunct="1">
              <a:lnSpc>
                <a:spcPct val="100000"/>
              </a:lnSpc>
              <a:spcBef>
                <a:spcPts val="0"/>
              </a:spcBef>
              <a:spcAft>
                <a:spcPts val="12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en-US" dirty="0"/>
              <a:t>Object or image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 large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sp>
        <p:nvSpPr>
          <p:cNvPr id="14" name="Content Placeholder 13"/>
          <p:cNvSpPr>
            <a:spLocks noGrp="1"/>
          </p:cNvSpPr>
          <p:nvPr>
            <p:ph sz="quarter" idx="10"/>
          </p:nvPr>
        </p:nvSpPr>
        <p:spPr>
          <a:xfrm>
            <a:off x="258426" y="1415600"/>
            <a:ext cx="8567950" cy="474530"/>
          </a:xfrm>
        </p:spPr>
        <p:txBody>
          <a:bodyPr/>
          <a:lstStyle>
            <a:lvl1pPr>
              <a:defRPr baseline="0"/>
            </a:lvl1pPr>
          </a:lstStyle>
          <a:p>
            <a:pPr lvl="0"/>
            <a:r>
              <a:rPr lang="en-US"/>
              <a:t>Click to edit Master text styles</a:t>
            </a:r>
          </a:p>
        </p:txBody>
      </p:sp>
      <p:pic>
        <p:nvPicPr>
          <p:cNvPr id="15" name="Picture 14" descr="AF-logo-Greyscale.png"/>
          <p:cNvPicPr>
            <a:picLocks noChangeAspect="1"/>
          </p:cNvPicPr>
          <p:nvPr userDrawn="1"/>
        </p:nvPicPr>
        <p:blipFill>
          <a:blip r:embed="rId2"/>
          <a:stretch>
            <a:fillRect/>
          </a:stretch>
        </p:blipFill>
        <p:spPr>
          <a:xfrm>
            <a:off x="344595" y="6248616"/>
            <a:ext cx="1579698" cy="358282"/>
          </a:xfrm>
          <a:prstGeom prst="rect">
            <a:avLst/>
          </a:prstGeom>
        </p:spPr>
      </p:pic>
      <p:sp>
        <p:nvSpPr>
          <p:cNvPr id="6" name="Content Placeholder 5"/>
          <p:cNvSpPr>
            <a:spLocks noGrp="1"/>
          </p:cNvSpPr>
          <p:nvPr>
            <p:ph sz="quarter" idx="11" hasCustomPrompt="1"/>
          </p:nvPr>
        </p:nvSpPr>
        <p:spPr>
          <a:xfrm>
            <a:off x="258426" y="1948695"/>
            <a:ext cx="8568074" cy="3938071"/>
          </a:xfrm>
        </p:spPr>
        <p:txBody>
          <a:bodyPr/>
          <a:lstStyle>
            <a:lvl1pPr marL="0" marR="0" indent="0" algn="l" defTabSz="457200" rtl="0" eaLnBrk="1" fontAlgn="auto" latinLnBrk="0" hangingPunct="1">
              <a:lnSpc>
                <a:spcPct val="100000"/>
              </a:lnSpc>
              <a:spcBef>
                <a:spcPts val="0"/>
              </a:spcBef>
              <a:spcAft>
                <a:spcPts val="12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en-US" dirty="0"/>
              <a:t>Object or image</a:t>
            </a:r>
          </a:p>
        </p:txBody>
      </p:sp>
    </p:spTree>
    <p:extLst>
      <p:ext uri="{BB962C8B-B14F-4D97-AF65-F5344CB8AC3E}">
        <p14:creationId xmlns:p14="http://schemas.microsoft.com/office/powerpoint/2010/main" val="329977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pic>
        <p:nvPicPr>
          <p:cNvPr id="15" name="Picture 14" descr="AF-logo-Greyscale.png"/>
          <p:cNvPicPr>
            <a:picLocks noChangeAspect="1"/>
          </p:cNvPicPr>
          <p:nvPr userDrawn="1"/>
        </p:nvPicPr>
        <p:blipFill>
          <a:blip r:embed="rId2"/>
          <a:stretch>
            <a:fillRect/>
          </a:stretch>
        </p:blipFill>
        <p:spPr>
          <a:xfrm>
            <a:off x="344595" y="6248616"/>
            <a:ext cx="1579698" cy="358282"/>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5729" y="1215161"/>
            <a:ext cx="4280492" cy="1145005"/>
          </a:xfrm>
        </p:spPr>
        <p:txBody>
          <a:bodyPr/>
          <a:lstStyle>
            <a:lvl1pPr>
              <a:defRPr sz="3200"/>
            </a:lvl1pPr>
          </a:lstStyle>
          <a:p>
            <a:r>
              <a:rPr lang="en-US"/>
              <a:t>Click to edit Master title style</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pic>
        <p:nvPicPr>
          <p:cNvPr id="9" name="Picture 8" descr="AF-logo-RGB-Green+White.png"/>
          <p:cNvPicPr>
            <a:picLocks noChangeAspect="1"/>
          </p:cNvPicPr>
          <p:nvPr userDrawn="1"/>
        </p:nvPicPr>
        <p:blipFill>
          <a:blip r:embed="rId3"/>
          <a:stretch>
            <a:fillRect/>
          </a:stretch>
        </p:blipFill>
        <p:spPr>
          <a:xfrm>
            <a:off x="357813" y="5868612"/>
            <a:ext cx="2782899" cy="631173"/>
          </a:xfrm>
          <a:prstGeom prst="rect">
            <a:avLst/>
          </a:prstGeom>
        </p:spPr>
      </p:pic>
      <p:sp>
        <p:nvSpPr>
          <p:cNvPr id="12" name="Text Placeholder 10"/>
          <p:cNvSpPr>
            <a:spLocks noGrp="1"/>
          </p:cNvSpPr>
          <p:nvPr>
            <p:ph type="body" sz="quarter" idx="11"/>
          </p:nvPr>
        </p:nvSpPr>
        <p:spPr>
          <a:xfrm>
            <a:off x="245556" y="2629743"/>
            <a:ext cx="4279900" cy="1752600"/>
          </a:xfrm>
        </p:spPr>
        <p:txBody>
          <a:bodyPr/>
          <a:lstStyle>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Box 6"/>
          <p:cNvSpPr txBox="1"/>
          <p:nvPr userDrawn="1"/>
        </p:nvSpPr>
        <p:spPr>
          <a:xfrm>
            <a:off x="4373221" y="6220060"/>
            <a:ext cx="4671414" cy="338554"/>
          </a:xfrm>
          <a:prstGeom prst="rect">
            <a:avLst/>
          </a:prstGeom>
          <a:noFill/>
        </p:spPr>
        <p:txBody>
          <a:bodyPr wrap="square" rtlCol="0">
            <a:spAutoFit/>
          </a:bodyPr>
          <a:lstStyle/>
          <a:p>
            <a:pPr rtl="0"/>
            <a:r>
              <a:rPr lang="en-GB" sz="800" b="0" i="0" u="none" strike="noStrike" kern="1200" baseline="0" dirty="0">
                <a:solidFill>
                  <a:schemeClr val="tx1"/>
                </a:solidFill>
                <a:latin typeface="+mn-lt"/>
                <a:ea typeface="+mn-ea"/>
                <a:cs typeface="+mn-cs"/>
              </a:rPr>
              <a:t>Anna Freud National Centre for Children and Families is a company limited by guarantee, company number 03819888, and a registered charity, number 1077106.</a:t>
            </a:r>
          </a:p>
        </p:txBody>
      </p:sp>
      <p:sp>
        <p:nvSpPr>
          <p:cNvPr id="8" name="TextBox 7"/>
          <p:cNvSpPr txBox="1"/>
          <p:nvPr userDrawn="1"/>
        </p:nvSpPr>
        <p:spPr>
          <a:xfrm>
            <a:off x="4373221" y="5943831"/>
            <a:ext cx="4092709" cy="230832"/>
          </a:xfrm>
          <a:prstGeom prst="rect">
            <a:avLst/>
          </a:prstGeom>
          <a:noFill/>
        </p:spPr>
        <p:txBody>
          <a:bodyPr wrap="square" rtlCol="0">
            <a:spAutoFit/>
          </a:bodyPr>
          <a:lstStyle/>
          <a:p>
            <a:r>
              <a:rPr lang="en-US" sz="900" b="1" dirty="0">
                <a:latin typeface="+mn-lt"/>
                <a:cs typeface="Verdana"/>
              </a:rPr>
              <a:t>Our Patron: Her Royal Highness The</a:t>
            </a:r>
            <a:r>
              <a:rPr lang="en-US" sz="900" b="1" baseline="0" dirty="0">
                <a:latin typeface="+mn-lt"/>
                <a:cs typeface="Verdana"/>
              </a:rPr>
              <a:t> Duchess of Cambridge</a:t>
            </a:r>
            <a:endParaRPr lang="en-US" sz="900" b="1" dirty="0">
              <a:latin typeface="+mn-lt"/>
              <a:cs typeface="Verdana"/>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258426" y="1395686"/>
            <a:ext cx="8229600" cy="4733456"/>
          </a:xfrm>
        </p:spPr>
        <p:txBody>
          <a:bodyPr>
            <a:normAutofit/>
          </a:bodyPr>
          <a:lstStyle>
            <a:lvl1pPr>
              <a:spcBef>
                <a:spcPts val="1200"/>
              </a:spcBef>
              <a:spcAft>
                <a:spcPts val="0"/>
              </a:spcAft>
              <a:defRPr sz="2200"/>
            </a:lvl1pPr>
            <a:lvl2pPr>
              <a:spcBef>
                <a:spcPts val="1200"/>
              </a:spcBef>
              <a:spcAft>
                <a:spcPts val="0"/>
              </a:spcAft>
              <a:defRPr sz="2200"/>
            </a:lvl2pPr>
            <a:lvl3pPr>
              <a:spcBef>
                <a:spcPts val="600"/>
              </a:spcBef>
              <a:spcAft>
                <a:spcPts val="0"/>
              </a:spcAft>
              <a:defRPr sz="2200"/>
            </a:lvl3pPr>
            <a:lvl4pPr>
              <a:spcBef>
                <a:spcPts val="600"/>
              </a:spcBef>
              <a:spcAft>
                <a:spcPts val="0"/>
              </a:spcAft>
              <a:defRPr sz="2200"/>
            </a:lvl4pPr>
            <a:lvl5pPr>
              <a:spcBef>
                <a:spcPts val="600"/>
              </a:spcBef>
              <a:spcAft>
                <a:spcPts val="0"/>
              </a:spcAft>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7" name="Straight Connector 6"/>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r>
              <a:rPr lang="en-US" sz="900" b="1" dirty="0">
                <a:latin typeface="Verdana"/>
                <a:cs typeface="Verdana"/>
              </a:rPr>
              <a:t>Anna Freud National Centre for Children and Families</a:t>
            </a:r>
          </a:p>
        </p:txBody>
      </p:sp>
      <p:pic>
        <p:nvPicPr>
          <p:cNvPr id="14" name="Picture 13" descr="AF-logo-Greyscale.png"/>
          <p:cNvPicPr>
            <a:picLocks noChangeAspect="1"/>
          </p:cNvPicPr>
          <p:nvPr userDrawn="1"/>
        </p:nvPicPr>
        <p:blipFill>
          <a:blip r:embed="rId2"/>
          <a:stretch>
            <a:fillRect/>
          </a:stretch>
        </p:blipFill>
        <p:spPr>
          <a:xfrm>
            <a:off x="344595" y="6248616"/>
            <a:ext cx="1579698" cy="35828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r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cxnSp>
        <p:nvCxnSpPr>
          <p:cNvPr id="7" name="Straight Connector 6"/>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pic>
        <p:nvPicPr>
          <p:cNvPr id="14" name="Picture 13" descr="AF-logo-Greyscale.png"/>
          <p:cNvPicPr>
            <a:picLocks noChangeAspect="1"/>
          </p:cNvPicPr>
          <p:nvPr userDrawn="1"/>
        </p:nvPicPr>
        <p:blipFill>
          <a:blip r:embed="rId2"/>
          <a:stretch>
            <a:fillRect/>
          </a:stretch>
        </p:blipFill>
        <p:spPr>
          <a:xfrm>
            <a:off x="344595" y="6248616"/>
            <a:ext cx="1579698" cy="358282"/>
          </a:xfrm>
          <a:prstGeom prst="rect">
            <a:avLst/>
          </a:prstGeom>
        </p:spPr>
      </p:pic>
      <p:sp>
        <p:nvSpPr>
          <p:cNvPr id="18" name="Text Placeholder 16"/>
          <p:cNvSpPr>
            <a:spLocks noGrp="1"/>
          </p:cNvSpPr>
          <p:nvPr>
            <p:ph type="body" sz="quarter" idx="10"/>
          </p:nvPr>
        </p:nvSpPr>
        <p:spPr>
          <a:xfrm>
            <a:off x="1211767" y="1600200"/>
            <a:ext cx="6949363" cy="4191000"/>
          </a:xfrm>
        </p:spPr>
        <p:txBody>
          <a:bodyPr>
            <a:noAutofit/>
          </a:bodyPr>
          <a:lstStyle>
            <a:lvl1pPr>
              <a:spcBef>
                <a:spcPts val="1200"/>
              </a:spcBef>
              <a:spcAft>
                <a:spcPts val="0"/>
              </a:spcAft>
              <a:defRPr sz="2200"/>
            </a:lvl1pPr>
            <a:lvl2pPr>
              <a:spcBef>
                <a:spcPts val="1200"/>
              </a:spcBef>
              <a:spcAft>
                <a:spcPts val="0"/>
              </a:spcAft>
              <a:defRPr sz="2200"/>
            </a:lvl2pPr>
            <a:lvl3pPr>
              <a:spcBef>
                <a:spcPts val="600"/>
              </a:spcBef>
              <a:spcAft>
                <a:spcPts val="0"/>
              </a:spcAft>
              <a:defRPr sz="2200"/>
            </a:lvl3pPr>
            <a:lvl4pPr>
              <a:spcBef>
                <a:spcPts val="600"/>
              </a:spcBef>
              <a:spcAft>
                <a:spcPts val="0"/>
              </a:spcAft>
              <a:defRPr sz="2200"/>
            </a:lvl4pPr>
            <a:lvl5pPr>
              <a:spcBef>
                <a:spcPts val="600"/>
              </a:spcBef>
              <a:spcAft>
                <a:spcPts val="0"/>
              </a:spcAft>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 Green">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280512" y="1722318"/>
            <a:ext cx="5264538" cy="1145005"/>
          </a:xfrm>
        </p:spPr>
        <p:txBody>
          <a:bodyPr/>
          <a:lstStyle>
            <a:lvl1pPr>
              <a:defRPr sz="3200"/>
            </a:lvl1pPr>
          </a:lstStyle>
          <a:p>
            <a:r>
              <a:rPr lang="en-US"/>
              <a:t>Click to edit Master title style</a:t>
            </a:r>
            <a:endParaRPr lang="en-US" dirty="0"/>
          </a:p>
        </p:txBody>
      </p:sp>
      <p:sp>
        <p:nvSpPr>
          <p:cNvPr id="8" name="Subtitle 2"/>
          <p:cNvSpPr>
            <a:spLocks noGrp="1"/>
          </p:cNvSpPr>
          <p:nvPr>
            <p:ph type="subTitle" idx="1"/>
          </p:nvPr>
        </p:nvSpPr>
        <p:spPr>
          <a:xfrm>
            <a:off x="280512" y="3136736"/>
            <a:ext cx="5264538"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Content Placeholder 12"/>
          <p:cNvSpPr>
            <a:spLocks noGrp="1"/>
          </p:cNvSpPr>
          <p:nvPr>
            <p:ph sz="quarter" idx="11" hasCustomPrompt="1"/>
          </p:nvPr>
        </p:nvSpPr>
        <p:spPr>
          <a:xfrm>
            <a:off x="280512" y="1300163"/>
            <a:ext cx="3385026" cy="365125"/>
          </a:xfrm>
        </p:spPr>
        <p:txBody>
          <a:bodyPr anchor="t" anchorCtr="0">
            <a:normAutofit/>
          </a:bodyPr>
          <a:lstStyle>
            <a:lvl1pPr marL="0" indent="0">
              <a:lnSpc>
                <a:spcPct val="100000"/>
              </a:lnSpc>
              <a:spcAft>
                <a:spcPts val="0"/>
              </a:spcAft>
              <a:defRPr sz="1200">
                <a:latin typeface="+mn-lt"/>
                <a:cs typeface="Verdana"/>
              </a:defRPr>
            </a:lvl1pPr>
          </a:lstStyle>
          <a:p>
            <a:pPr lvl="0"/>
            <a:r>
              <a:rPr lang="en-GB" dirty="0"/>
              <a:t>Section #</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sp>
        <p:nvSpPr>
          <p:cNvPr id="10"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pic>
        <p:nvPicPr>
          <p:cNvPr id="11" name="Picture 10" descr="AF-logo-RGB-Green+Wh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8192" y="6110809"/>
            <a:ext cx="1890332" cy="42873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Break - Purp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280511" y="1722318"/>
            <a:ext cx="5245149" cy="1145005"/>
          </a:xfrm>
        </p:spPr>
        <p:txBody>
          <a:bodyPr/>
          <a:lstStyle>
            <a:lvl1pPr>
              <a:defRPr sz="3200"/>
            </a:lvl1pPr>
          </a:lstStyle>
          <a:p>
            <a:r>
              <a:rPr lang="en-US"/>
              <a:t>Click to edit Master title style</a:t>
            </a:r>
            <a:endParaRPr lang="en-US" dirty="0"/>
          </a:p>
        </p:txBody>
      </p:sp>
      <p:sp>
        <p:nvSpPr>
          <p:cNvPr id="8" name="Subtitle 2"/>
          <p:cNvSpPr>
            <a:spLocks noGrp="1"/>
          </p:cNvSpPr>
          <p:nvPr>
            <p:ph type="subTitle" idx="1"/>
          </p:nvPr>
        </p:nvSpPr>
        <p:spPr>
          <a:xfrm>
            <a:off x="280511" y="3136736"/>
            <a:ext cx="5245149"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Content Placeholder 12"/>
          <p:cNvSpPr>
            <a:spLocks noGrp="1"/>
          </p:cNvSpPr>
          <p:nvPr>
            <p:ph sz="quarter" idx="11" hasCustomPrompt="1"/>
          </p:nvPr>
        </p:nvSpPr>
        <p:spPr>
          <a:xfrm>
            <a:off x="280512" y="1300163"/>
            <a:ext cx="3385026" cy="365125"/>
          </a:xfrm>
        </p:spPr>
        <p:txBody>
          <a:bodyPr anchor="t" anchorCtr="0">
            <a:normAutofit/>
          </a:bodyPr>
          <a:lstStyle>
            <a:lvl1pPr marL="0" indent="0">
              <a:lnSpc>
                <a:spcPct val="100000"/>
              </a:lnSpc>
              <a:spcAft>
                <a:spcPts val="0"/>
              </a:spcAft>
              <a:defRPr sz="1200">
                <a:latin typeface="+mn-lt"/>
                <a:cs typeface="Verdana"/>
              </a:defRPr>
            </a:lvl1pPr>
          </a:lstStyle>
          <a:p>
            <a:pPr lvl="0"/>
            <a:r>
              <a:rPr lang="en-GB" dirty="0"/>
              <a:t>Section #</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pic>
        <p:nvPicPr>
          <p:cNvPr id="17" name="Picture 16" descr="AF-logo-RGB-Purple+White.png"/>
          <p:cNvPicPr>
            <a:picLocks noChangeAspect="1"/>
          </p:cNvPicPr>
          <p:nvPr userDrawn="1"/>
        </p:nvPicPr>
        <p:blipFill>
          <a:blip r:embed="rId3"/>
          <a:stretch>
            <a:fillRect/>
          </a:stretch>
        </p:blipFill>
        <p:spPr>
          <a:xfrm>
            <a:off x="348192" y="6110809"/>
            <a:ext cx="1890332" cy="428735"/>
          </a:xfrm>
          <a:prstGeom prst="rect">
            <a:avLst/>
          </a:prstGeom>
        </p:spPr>
      </p:pic>
      <p:sp>
        <p:nvSpPr>
          <p:cNvPr id="10"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Tree>
    <p:extLst>
      <p:ext uri="{BB962C8B-B14F-4D97-AF65-F5344CB8AC3E}">
        <p14:creationId xmlns:p14="http://schemas.microsoft.com/office/powerpoint/2010/main" val="3281946080"/>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 Blu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280511" y="1722318"/>
            <a:ext cx="5254843" cy="1145005"/>
          </a:xfrm>
        </p:spPr>
        <p:txBody>
          <a:bodyPr/>
          <a:lstStyle>
            <a:lvl1pPr>
              <a:defRPr sz="3200"/>
            </a:lvl1pPr>
          </a:lstStyle>
          <a:p>
            <a:r>
              <a:rPr lang="en-US"/>
              <a:t>Click to edit Master title style</a:t>
            </a:r>
            <a:endParaRPr lang="en-US" dirty="0"/>
          </a:p>
        </p:txBody>
      </p:sp>
      <p:sp>
        <p:nvSpPr>
          <p:cNvPr id="8" name="Subtitle 2"/>
          <p:cNvSpPr>
            <a:spLocks noGrp="1"/>
          </p:cNvSpPr>
          <p:nvPr>
            <p:ph type="subTitle" idx="1"/>
          </p:nvPr>
        </p:nvSpPr>
        <p:spPr>
          <a:xfrm>
            <a:off x="280511" y="3136736"/>
            <a:ext cx="5254843"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Content Placeholder 12"/>
          <p:cNvSpPr>
            <a:spLocks noGrp="1"/>
          </p:cNvSpPr>
          <p:nvPr>
            <p:ph sz="quarter" idx="11" hasCustomPrompt="1"/>
          </p:nvPr>
        </p:nvSpPr>
        <p:spPr>
          <a:xfrm>
            <a:off x="280512" y="1300163"/>
            <a:ext cx="3385026" cy="365125"/>
          </a:xfrm>
        </p:spPr>
        <p:txBody>
          <a:bodyPr anchor="t" anchorCtr="0">
            <a:normAutofit/>
          </a:bodyPr>
          <a:lstStyle>
            <a:lvl1pPr marL="0" indent="0">
              <a:lnSpc>
                <a:spcPct val="100000"/>
              </a:lnSpc>
              <a:spcAft>
                <a:spcPts val="0"/>
              </a:spcAft>
              <a:defRPr sz="1200">
                <a:latin typeface="+mn-lt"/>
                <a:cs typeface="Verdana"/>
              </a:defRPr>
            </a:lvl1pPr>
          </a:lstStyle>
          <a:p>
            <a:pPr lvl="0"/>
            <a:r>
              <a:rPr lang="en-GB" dirty="0"/>
              <a:t>Section #</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pic>
        <p:nvPicPr>
          <p:cNvPr id="16" name="Picture 15" descr="AF-logo-RGB-Blue+White.png"/>
          <p:cNvPicPr>
            <a:picLocks noChangeAspect="1"/>
          </p:cNvPicPr>
          <p:nvPr userDrawn="1"/>
        </p:nvPicPr>
        <p:blipFill>
          <a:blip r:embed="rId3"/>
          <a:stretch>
            <a:fillRect/>
          </a:stretch>
        </p:blipFill>
        <p:spPr>
          <a:xfrm>
            <a:off x="344595" y="6110809"/>
            <a:ext cx="1890332" cy="428735"/>
          </a:xfrm>
          <a:prstGeom prst="rect">
            <a:avLst/>
          </a:prstGeom>
        </p:spPr>
      </p:pic>
      <p:sp>
        <p:nvSpPr>
          <p:cNvPr id="9"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Break - Oran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280512" y="1722318"/>
            <a:ext cx="5264538" cy="1145005"/>
          </a:xfrm>
        </p:spPr>
        <p:txBody>
          <a:bodyPr/>
          <a:lstStyle>
            <a:lvl1pPr>
              <a:defRPr sz="3200"/>
            </a:lvl1pPr>
          </a:lstStyle>
          <a:p>
            <a:r>
              <a:rPr lang="en-US"/>
              <a:t>Click to edit Master title style</a:t>
            </a:r>
            <a:endParaRPr lang="en-US" dirty="0"/>
          </a:p>
        </p:txBody>
      </p:sp>
      <p:sp>
        <p:nvSpPr>
          <p:cNvPr id="8" name="Subtitle 2"/>
          <p:cNvSpPr>
            <a:spLocks noGrp="1"/>
          </p:cNvSpPr>
          <p:nvPr>
            <p:ph type="subTitle" idx="1"/>
          </p:nvPr>
        </p:nvSpPr>
        <p:spPr>
          <a:xfrm>
            <a:off x="280512" y="3136736"/>
            <a:ext cx="5264538"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Content Placeholder 12"/>
          <p:cNvSpPr>
            <a:spLocks noGrp="1"/>
          </p:cNvSpPr>
          <p:nvPr>
            <p:ph sz="quarter" idx="11" hasCustomPrompt="1"/>
          </p:nvPr>
        </p:nvSpPr>
        <p:spPr>
          <a:xfrm>
            <a:off x="280512" y="1300163"/>
            <a:ext cx="3385026" cy="365125"/>
          </a:xfrm>
        </p:spPr>
        <p:txBody>
          <a:bodyPr anchor="t" anchorCtr="0">
            <a:normAutofit/>
          </a:bodyPr>
          <a:lstStyle>
            <a:lvl1pPr marL="0" indent="0">
              <a:lnSpc>
                <a:spcPct val="100000"/>
              </a:lnSpc>
              <a:spcAft>
                <a:spcPts val="0"/>
              </a:spcAft>
              <a:defRPr sz="1200">
                <a:latin typeface="+mn-lt"/>
                <a:cs typeface="Verdana"/>
              </a:defRPr>
            </a:lvl1pPr>
          </a:lstStyle>
          <a:p>
            <a:pPr lvl="0"/>
            <a:r>
              <a:rPr lang="en-GB" dirty="0"/>
              <a:t>Section #</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pic>
        <p:nvPicPr>
          <p:cNvPr id="16" name="Picture 15" descr="AF-logo-RGB-Orange+White.png"/>
          <p:cNvPicPr>
            <a:picLocks noChangeAspect="1"/>
          </p:cNvPicPr>
          <p:nvPr userDrawn="1"/>
        </p:nvPicPr>
        <p:blipFill>
          <a:blip r:embed="rId3"/>
          <a:stretch>
            <a:fillRect/>
          </a:stretch>
        </p:blipFill>
        <p:spPr>
          <a:xfrm>
            <a:off x="344595" y="6110809"/>
            <a:ext cx="1890332" cy="428919"/>
          </a:xfrm>
          <a:prstGeom prst="rect">
            <a:avLst/>
          </a:prstGeom>
        </p:spPr>
      </p:pic>
      <p:sp>
        <p:nvSpPr>
          <p:cNvPr id="9"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image + caption">
    <p:spTree>
      <p:nvGrpSpPr>
        <p:cNvPr id="1" name=""/>
        <p:cNvGrpSpPr/>
        <p:nvPr/>
      </p:nvGrpSpPr>
      <p:grpSpPr>
        <a:xfrm>
          <a:off x="0" y="0"/>
          <a:ext cx="0" cy="0"/>
          <a:chOff x="0" y="0"/>
          <a:chExt cx="0" cy="0"/>
        </a:xfrm>
      </p:grpSpPr>
      <p:sp>
        <p:nvSpPr>
          <p:cNvPr id="15" name="Content Placeholder 3"/>
          <p:cNvSpPr>
            <a:spLocks noGrp="1"/>
          </p:cNvSpPr>
          <p:nvPr>
            <p:ph sz="quarter" idx="13" hasCustomPrompt="1"/>
          </p:nvPr>
        </p:nvSpPr>
        <p:spPr>
          <a:xfrm>
            <a:off x="4713288" y="1395685"/>
            <a:ext cx="4113212" cy="4724128"/>
          </a:xfrm>
        </p:spPr>
        <p:txBody>
          <a:bodyPr/>
          <a:lstStyle/>
          <a:p>
            <a:pPr lvl="0"/>
            <a:r>
              <a:rPr lang="en-US" dirty="0"/>
              <a:t>Object or image</a:t>
            </a:r>
          </a:p>
        </p:txBody>
      </p:sp>
      <p:sp>
        <p:nvSpPr>
          <p:cNvPr id="2" name="Title 1"/>
          <p:cNvSpPr>
            <a:spLocks noGrp="1"/>
          </p:cNvSpPr>
          <p:nvPr>
            <p:ph type="title"/>
          </p:nvPr>
        </p:nvSpPr>
        <p:spPr/>
        <p:txBody>
          <a:bodyPr/>
          <a:lstStyle/>
          <a:p>
            <a:r>
              <a:rPr lang="en-US"/>
              <a:t>Click to edit Master title style</a:t>
            </a:r>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sp>
        <p:nvSpPr>
          <p:cNvPr id="14" name="Content Placeholder 13"/>
          <p:cNvSpPr>
            <a:spLocks noGrp="1"/>
          </p:cNvSpPr>
          <p:nvPr>
            <p:ph sz="quarter" idx="10"/>
          </p:nvPr>
        </p:nvSpPr>
        <p:spPr>
          <a:xfrm>
            <a:off x="258426" y="1395685"/>
            <a:ext cx="4115137" cy="47238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21" name="Picture 20" descr="AF-logo-Greyscale.png"/>
          <p:cNvPicPr>
            <a:picLocks noChangeAspect="1"/>
          </p:cNvPicPr>
          <p:nvPr userDrawn="1"/>
        </p:nvPicPr>
        <p:blipFill>
          <a:blip r:embed="rId2"/>
          <a:stretch>
            <a:fillRect/>
          </a:stretch>
        </p:blipFill>
        <p:spPr>
          <a:xfrm>
            <a:off x="344595" y="6248616"/>
            <a:ext cx="1579698" cy="358282"/>
          </a:xfrm>
          <a:prstGeom prst="rect">
            <a:avLst/>
          </a:prstGeom>
        </p:spPr>
      </p:pic>
      <p:sp>
        <p:nvSpPr>
          <p:cNvPr id="16" name="Text Placeholder 22"/>
          <p:cNvSpPr>
            <a:spLocks noGrp="1"/>
          </p:cNvSpPr>
          <p:nvPr>
            <p:ph type="body" sz="quarter" idx="12"/>
          </p:nvPr>
        </p:nvSpPr>
        <p:spPr>
          <a:xfrm>
            <a:off x="4713288" y="5393424"/>
            <a:ext cx="4113212" cy="726096"/>
          </a:xfrm>
          <a:solidFill>
            <a:schemeClr val="tx2"/>
          </a:solidFill>
        </p:spPr>
        <p:txBody>
          <a:bodyPr>
            <a:noAutofit/>
          </a:bodyPr>
          <a:lstStyle>
            <a:lvl1pPr>
              <a:defRPr sz="12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2 images + captions">
    <p:spTree>
      <p:nvGrpSpPr>
        <p:cNvPr id="1" name=""/>
        <p:cNvGrpSpPr/>
        <p:nvPr/>
      </p:nvGrpSpPr>
      <p:grpSpPr>
        <a:xfrm>
          <a:off x="0" y="0"/>
          <a:ext cx="0" cy="0"/>
          <a:chOff x="0" y="0"/>
          <a:chExt cx="0" cy="0"/>
        </a:xfrm>
      </p:grpSpPr>
      <p:sp>
        <p:nvSpPr>
          <p:cNvPr id="20" name="Content Placeholder 3"/>
          <p:cNvSpPr>
            <a:spLocks noGrp="1"/>
          </p:cNvSpPr>
          <p:nvPr>
            <p:ph sz="quarter" idx="16" hasCustomPrompt="1"/>
          </p:nvPr>
        </p:nvSpPr>
        <p:spPr>
          <a:xfrm>
            <a:off x="4713288" y="1401777"/>
            <a:ext cx="4113212" cy="2339454"/>
          </a:xfrm>
        </p:spPr>
        <p:txBody>
          <a:bodyPr/>
          <a:lstStyle/>
          <a:p>
            <a:pPr lvl="0"/>
            <a:r>
              <a:rPr lang="en-US" dirty="0"/>
              <a:t>Object or image</a:t>
            </a:r>
          </a:p>
        </p:txBody>
      </p:sp>
      <p:sp>
        <p:nvSpPr>
          <p:cNvPr id="21" name="Content Placeholder 5"/>
          <p:cNvSpPr>
            <a:spLocks noGrp="1"/>
          </p:cNvSpPr>
          <p:nvPr>
            <p:ph sz="quarter" idx="17" hasCustomPrompt="1"/>
          </p:nvPr>
        </p:nvSpPr>
        <p:spPr>
          <a:xfrm>
            <a:off x="4713288" y="3867126"/>
            <a:ext cx="4113212" cy="2340305"/>
          </a:xfrm>
        </p:spPr>
        <p:txBody>
          <a:bodyPr/>
          <a:lstStyle>
            <a:lvl1pPr marL="0" marR="0" indent="0" algn="l" defTabSz="457200" rtl="0" eaLnBrk="1" fontAlgn="auto" latinLnBrk="0" hangingPunct="1">
              <a:lnSpc>
                <a:spcPct val="100000"/>
              </a:lnSpc>
              <a:spcBef>
                <a:spcPts val="0"/>
              </a:spcBef>
              <a:spcAft>
                <a:spcPts val="12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en-US" dirty="0"/>
              <a:t>Object or image</a:t>
            </a:r>
          </a:p>
        </p:txBody>
      </p:sp>
      <p:sp>
        <p:nvSpPr>
          <p:cNvPr id="2" name="Title 1"/>
          <p:cNvSpPr>
            <a:spLocks noGrp="1"/>
          </p:cNvSpPr>
          <p:nvPr>
            <p:ph type="title"/>
          </p:nvPr>
        </p:nvSpPr>
        <p:spPr/>
        <p:txBody>
          <a:bodyPr/>
          <a:lstStyle/>
          <a:p>
            <a:r>
              <a:rPr lang="en-US"/>
              <a:t>Click to edit Master title style</a:t>
            </a:r>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Anna Freud National Centre for Children and Families</a:t>
            </a:r>
          </a:p>
        </p:txBody>
      </p:sp>
      <p:sp>
        <p:nvSpPr>
          <p:cNvPr id="14" name="Content Placeholder 13"/>
          <p:cNvSpPr>
            <a:spLocks noGrp="1"/>
          </p:cNvSpPr>
          <p:nvPr>
            <p:ph sz="quarter" idx="10"/>
          </p:nvPr>
        </p:nvSpPr>
        <p:spPr>
          <a:xfrm>
            <a:off x="258426" y="1401777"/>
            <a:ext cx="4211752" cy="47273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2"/>
          <p:cNvSpPr>
            <a:spLocks noGrp="1"/>
          </p:cNvSpPr>
          <p:nvPr>
            <p:ph type="body" sz="quarter" idx="13"/>
          </p:nvPr>
        </p:nvSpPr>
        <p:spPr>
          <a:xfrm>
            <a:off x="4714011" y="3364301"/>
            <a:ext cx="4112490" cy="377487"/>
          </a:xfrm>
          <a:solidFill>
            <a:schemeClr val="tx2"/>
          </a:solidFill>
          <a:ln>
            <a:noFill/>
          </a:ln>
        </p:spPr>
        <p:txBody>
          <a:bodyPr>
            <a:noAutofit/>
          </a:bodyPr>
          <a:lstStyle>
            <a:lvl1pPr>
              <a:defRPr sz="12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sp>
        <p:nvSpPr>
          <p:cNvPr id="18" name="Text Placeholder 22"/>
          <p:cNvSpPr>
            <a:spLocks noGrp="1"/>
          </p:cNvSpPr>
          <p:nvPr>
            <p:ph type="body" sz="quarter" idx="15"/>
          </p:nvPr>
        </p:nvSpPr>
        <p:spPr>
          <a:xfrm>
            <a:off x="4714011" y="5829945"/>
            <a:ext cx="4112490" cy="377487"/>
          </a:xfrm>
          <a:solidFill>
            <a:schemeClr val="tx2"/>
          </a:solidFill>
          <a:ln>
            <a:noFill/>
          </a:ln>
        </p:spPr>
        <p:txBody>
          <a:bodyPr>
            <a:noAutofit/>
          </a:bodyPr>
          <a:lstStyle>
            <a:lvl1pPr>
              <a:defRPr sz="12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pic>
        <p:nvPicPr>
          <p:cNvPr id="17" name="Picture 16" descr="AF-logo-Greyscale.png"/>
          <p:cNvPicPr>
            <a:picLocks noChangeAspect="1"/>
          </p:cNvPicPr>
          <p:nvPr userDrawn="1"/>
        </p:nvPicPr>
        <p:blipFill>
          <a:blip r:embed="rId2"/>
          <a:stretch>
            <a:fillRect/>
          </a:stretch>
        </p:blipFill>
        <p:spPr>
          <a:xfrm>
            <a:off x="344595" y="6248616"/>
            <a:ext cx="1579698" cy="358282"/>
          </a:xfrm>
          <a:prstGeom prst="rect">
            <a:avLst/>
          </a:prstGeom>
        </p:spPr>
      </p:pic>
    </p:spTree>
    <p:extLst>
      <p:ext uri="{BB962C8B-B14F-4D97-AF65-F5344CB8AC3E}">
        <p14:creationId xmlns:p14="http://schemas.microsoft.com/office/powerpoint/2010/main" val="653997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8426" y="697341"/>
            <a:ext cx="8229600" cy="698344"/>
          </a:xfrm>
          <a:prstGeom prst="rect">
            <a:avLst/>
          </a:prstGeom>
        </p:spPr>
        <p:txBody>
          <a:bodyPr vert="horz" wrap="square"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258426" y="1395685"/>
            <a:ext cx="8229600" cy="4598752"/>
          </a:xfrm>
          <a:prstGeom prst="rect">
            <a:avLst/>
          </a:prstGeom>
        </p:spPr>
        <p:txBody>
          <a:bodyPr vert="horz" lIns="91440" tIns="45720" rIns="91440" bIns="45720" rtlCol="0">
            <a:noAutofit/>
          </a:bodyPr>
          <a:lstStyle/>
          <a:p>
            <a:pPr lvl="0"/>
            <a:r>
              <a:rPr lang="en-US" dirty="0"/>
              <a:t>Click to edit Master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8" r:id="rId3"/>
    <p:sldLayoutId id="2147483660" r:id="rId4"/>
    <p:sldLayoutId id="2147483675" r:id="rId5"/>
    <p:sldLayoutId id="2147483661" r:id="rId6"/>
    <p:sldLayoutId id="2147483662" r:id="rId7"/>
    <p:sldLayoutId id="2147483671" r:id="rId8"/>
    <p:sldLayoutId id="2147483673" r:id="rId9"/>
    <p:sldLayoutId id="2147483665" r:id="rId10"/>
    <p:sldLayoutId id="2147483666" r:id="rId11"/>
    <p:sldLayoutId id="2147483674" r:id="rId12"/>
    <p:sldLayoutId id="2147483669" r:id="rId13"/>
    <p:sldLayoutId id="2147483672" r:id="rId14"/>
  </p:sldLayoutIdLst>
  <p:hf hdr="0" dt="0"/>
  <p:txStyles>
    <p:titleStyle>
      <a:lvl1pPr algn="l" defTabSz="457200" rtl="0" eaLnBrk="1" latinLnBrk="0" hangingPunct="1">
        <a:spcBef>
          <a:spcPct val="0"/>
        </a:spcBef>
        <a:buNone/>
        <a:defRPr sz="2200" b="1" i="0" kern="1200">
          <a:solidFill>
            <a:schemeClr val="tx1"/>
          </a:solidFill>
          <a:latin typeface="+mj-lt"/>
          <a:ea typeface="+mj-ea"/>
          <a:cs typeface="Verdana"/>
        </a:defRPr>
      </a:lvl1pPr>
    </p:titleStyle>
    <p:bodyStyle>
      <a:lvl1pPr marL="0" indent="0" algn="l" defTabSz="457200" rtl="0" eaLnBrk="1" latinLnBrk="0" hangingPunct="1">
        <a:lnSpc>
          <a:spcPct val="100000"/>
        </a:lnSpc>
        <a:spcBef>
          <a:spcPts val="1200"/>
        </a:spcBef>
        <a:spcAft>
          <a:spcPts val="0"/>
        </a:spcAft>
        <a:buFont typeface="Arial"/>
        <a:buNone/>
        <a:defRPr sz="2200" kern="1200">
          <a:solidFill>
            <a:schemeClr val="tx1"/>
          </a:solidFill>
          <a:latin typeface="+mn-lt"/>
          <a:ea typeface="+mn-ea"/>
          <a:cs typeface="Verdana"/>
        </a:defRPr>
      </a:lvl1pPr>
      <a:lvl2pPr marL="0" indent="0" algn="l" defTabSz="457200" rtl="0" eaLnBrk="1" latinLnBrk="0" hangingPunct="1">
        <a:lnSpc>
          <a:spcPct val="100000"/>
        </a:lnSpc>
        <a:spcBef>
          <a:spcPts val="1200"/>
        </a:spcBef>
        <a:spcAft>
          <a:spcPts val="0"/>
        </a:spcAft>
        <a:buFont typeface="Arial"/>
        <a:buNone/>
        <a:defRPr sz="2200" b="1" i="0" kern="1200">
          <a:solidFill>
            <a:schemeClr val="tx1"/>
          </a:solidFill>
          <a:latin typeface="+mn-lt"/>
          <a:ea typeface="+mn-ea"/>
          <a:cs typeface="Verdana"/>
        </a:defRPr>
      </a:lvl2pPr>
      <a:lvl3pPr marL="234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3pPr>
      <a:lvl4pPr marL="486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4pPr>
      <a:lvl5pPr marL="702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s>
</file>

<file path=ppt/slides/_rels/slide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17.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sv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cid:image001.jpg@01D8E154.E7457160"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2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3335" y="910764"/>
            <a:ext cx="8744755" cy="5185235"/>
          </a:xfrm>
        </p:spPr>
        <p:txBody>
          <a:bodyPr/>
          <a:lstStyle/>
          <a:p>
            <a:br>
              <a:rPr lang="en-GB" dirty="0"/>
            </a:br>
            <a:r>
              <a:rPr lang="en-GB" dirty="0"/>
              <a:t>My Story and Me:</a:t>
            </a:r>
            <a:br>
              <a:rPr lang="en-GB" dirty="0"/>
            </a:br>
            <a:r>
              <a:rPr lang="en-GB" dirty="0"/>
              <a:t>A public mental health intervention for young women and girls</a:t>
            </a:r>
            <a:br>
              <a:rPr lang="en-GB" dirty="0"/>
            </a:br>
            <a:br>
              <a:rPr lang="en-GB" dirty="0"/>
            </a:br>
            <a:r>
              <a:rPr lang="en-GB" sz="2400" b="0" dirty="0"/>
              <a:t>Julian Edbrooke-Childs</a:t>
            </a:r>
            <a:br>
              <a:rPr lang="en-GB" sz="2400" b="0" dirty="0"/>
            </a:br>
            <a:r>
              <a:rPr lang="en-GB" sz="2400" b="0" dirty="0"/>
              <a:t>       </a:t>
            </a:r>
            <a:br>
              <a:rPr lang="en-GB" sz="2400" b="0" dirty="0"/>
            </a:br>
            <a:br>
              <a:rPr lang="en-GB" sz="2000" b="0" dirty="0"/>
            </a:br>
            <a:r>
              <a:rPr lang="en-GB" sz="2000" b="0" dirty="0"/>
              <a:t>	   Julian.Edbrooke-Childs@ananfreud.org</a:t>
            </a:r>
            <a:br>
              <a:rPr lang="en-GB" sz="2000" b="0" dirty="0"/>
            </a:br>
            <a:r>
              <a:rPr lang="en-GB" sz="2000" b="0" dirty="0"/>
              <a:t>         </a:t>
            </a:r>
            <a:br>
              <a:rPr lang="en-GB" sz="2000" b="0" dirty="0"/>
            </a:br>
            <a:r>
              <a:rPr lang="en-GB" sz="2000" b="0" dirty="0"/>
              <a:t>         annafreud.org </a:t>
            </a:r>
            <a:br>
              <a:rPr lang="en-GB" sz="2000" b="0" dirty="0"/>
            </a:br>
            <a:r>
              <a:rPr lang="en-GB" sz="2000" b="0" dirty="0"/>
              <a:t>         ucl.ac.uk/evidence-based-practice-unit/</a:t>
            </a:r>
            <a:endParaRPr lang="en-GB" sz="2400" dirty="0"/>
          </a:p>
        </p:txBody>
      </p:sp>
      <p:pic>
        <p:nvPicPr>
          <p:cNvPr id="6" name="Picture 5"/>
          <p:cNvPicPr>
            <a:picLocks noChangeAspect="1"/>
          </p:cNvPicPr>
          <p:nvPr/>
        </p:nvPicPr>
        <p:blipFill>
          <a:blip r:embed="rId3"/>
          <a:stretch>
            <a:fillRect/>
          </a:stretch>
        </p:blipFill>
        <p:spPr>
          <a:xfrm>
            <a:off x="6767045" y="5777738"/>
            <a:ext cx="1809750" cy="692840"/>
          </a:xfrm>
          <a:prstGeom prst="rect">
            <a:avLst/>
          </a:prstGeom>
        </p:spPr>
      </p:pic>
      <p:pic>
        <p:nvPicPr>
          <p:cNvPr id="7" name="Graphic 6" descr="Online meeting with solid fill">
            <a:extLst>
              <a:ext uri="{FF2B5EF4-FFF2-40B4-BE49-F238E27FC236}">
                <a16:creationId xmlns:a16="http://schemas.microsoft.com/office/drawing/2014/main" id="{75E29DD4-8144-4B36-9AD6-9BCA2CC601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5813" y="5083511"/>
            <a:ext cx="629677" cy="629677"/>
          </a:xfrm>
          <a:prstGeom prst="rect">
            <a:avLst/>
          </a:prstGeom>
        </p:spPr>
      </p:pic>
      <p:pic>
        <p:nvPicPr>
          <p:cNvPr id="8" name="Graphic 7" descr="Send with solid fill">
            <a:extLst>
              <a:ext uri="{FF2B5EF4-FFF2-40B4-BE49-F238E27FC236}">
                <a16:creationId xmlns:a16="http://schemas.microsoft.com/office/drawing/2014/main" id="{94A36CB9-8C13-40B5-ABDE-8C2205B0F83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5241" y="4348733"/>
            <a:ext cx="490823" cy="490823"/>
          </a:xfrm>
          <a:prstGeom prst="rect">
            <a:avLst/>
          </a:prstGeom>
        </p:spPr>
      </p:pic>
      <p:sp>
        <p:nvSpPr>
          <p:cNvPr id="9" name="Title 1">
            <a:extLst>
              <a:ext uri="{FF2B5EF4-FFF2-40B4-BE49-F238E27FC236}">
                <a16:creationId xmlns:a16="http://schemas.microsoft.com/office/drawing/2014/main" id="{69175123-6314-4902-9F24-9A96EFEA2498}"/>
              </a:ext>
            </a:extLst>
          </p:cNvPr>
          <p:cNvSpPr txBox="1">
            <a:spLocks/>
          </p:cNvSpPr>
          <p:nvPr/>
        </p:nvSpPr>
        <p:spPr>
          <a:xfrm>
            <a:off x="604291" y="561592"/>
            <a:ext cx="8229600" cy="698344"/>
          </a:xfrm>
          <a:prstGeom prst="rect">
            <a:avLst/>
          </a:prstGeom>
        </p:spPr>
        <p:txBody>
          <a:bodyPr vert="horz" wrap="square" lIns="91440" tIns="45720" rIns="91440" bIns="45720" rtlCol="0" anchor="t" anchorCtr="0">
            <a:noAutofit/>
          </a:bodyPr>
          <a:lstStyle>
            <a:lvl1pPr algn="l" defTabSz="457200" rtl="0" eaLnBrk="1" latinLnBrk="0" hangingPunct="1">
              <a:spcBef>
                <a:spcPct val="0"/>
              </a:spcBef>
              <a:buNone/>
              <a:defRPr sz="3200" b="1" i="0" kern="1200">
                <a:solidFill>
                  <a:schemeClr val="tx1"/>
                </a:solidFill>
                <a:latin typeface="+mj-lt"/>
                <a:ea typeface="+mj-ea"/>
                <a:cs typeface="Verdana"/>
              </a:defRPr>
            </a:lvl1pPr>
          </a:lstStyle>
          <a:p>
            <a:pPr algn="r"/>
            <a:r>
              <a:rPr lang="en-GB" sz="2000" b="0" dirty="0"/>
              <a:t>CORC Forum, November 2022</a:t>
            </a:r>
            <a:endParaRPr lang="en-GB" sz="1800" b="0" dirty="0"/>
          </a:p>
        </p:txBody>
      </p:sp>
    </p:spTree>
    <p:extLst>
      <p:ext uri="{BB962C8B-B14F-4D97-AF65-F5344CB8AC3E}">
        <p14:creationId xmlns:p14="http://schemas.microsoft.com/office/powerpoint/2010/main" val="1616862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5" y="1395685"/>
            <a:ext cx="8475999" cy="4871107"/>
          </a:xfrm>
        </p:spPr>
        <p:txBody>
          <a:bodyPr>
            <a:noAutofit/>
          </a:bodyPr>
          <a:lstStyle/>
          <a:p>
            <a:pPr>
              <a:lnSpc>
                <a:spcPct val="200000"/>
              </a:lnSpc>
              <a:spcAft>
                <a:spcPts val="800"/>
              </a:spcAft>
              <a:tabLst>
                <a:tab pos="1130300" algn="l"/>
              </a:tabLst>
            </a:pPr>
            <a:r>
              <a:rPr lang="en-US" sz="1800" i="1" dirty="0">
                <a:solidFill>
                  <a:schemeClr val="accent6"/>
                </a:solidFill>
              </a:rPr>
              <a:t>N</a:t>
            </a:r>
            <a:r>
              <a:rPr lang="en-US" sz="1800" dirty="0">
                <a:solidFill>
                  <a:schemeClr val="accent6"/>
                </a:solidFill>
              </a:rPr>
              <a:t> = 14,215; 12 to 13 years; 1 or 2 subsequent annual surveys. Circles represent odds ratios and error bars are 95% Confidence Intervals.</a:t>
            </a:r>
            <a:endParaRPr lang="en-GB" sz="1800" dirty="0">
              <a:solidFill>
                <a:schemeClr val="accent6"/>
              </a:solidFill>
            </a:endParaRPr>
          </a:p>
          <a:p>
            <a:pPr>
              <a:lnSpc>
                <a:spcPct val="200000"/>
              </a:lnSpc>
              <a:spcAft>
                <a:spcPts val="800"/>
              </a:spcAft>
              <a:tabLst>
                <a:tab pos="1130300" algn="l"/>
              </a:tabLs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326967" y="712665"/>
            <a:ext cx="8229600" cy="698344"/>
          </a:xfrm>
        </p:spPr>
        <p:txBody>
          <a:bodyPr/>
          <a:lstStyle/>
          <a:p>
            <a:r>
              <a:rPr lang="en-US" sz="2800" dirty="0">
                <a:solidFill>
                  <a:schemeClr val="accent6"/>
                </a:solidFill>
              </a:rPr>
              <a:t>What are we doing and why?</a:t>
            </a:r>
            <a:endParaRPr lang="en-GB" sz="2800" dirty="0">
              <a:solidFill>
                <a:schemeClr val="accent6"/>
              </a:solidFill>
            </a:endParaRPr>
          </a:p>
        </p:txBody>
      </p:sp>
      <p:sp>
        <p:nvSpPr>
          <p:cNvPr id="7" name="Content Placeholder 2">
            <a:extLst>
              <a:ext uri="{FF2B5EF4-FFF2-40B4-BE49-F238E27FC236}">
                <a16:creationId xmlns:a16="http://schemas.microsoft.com/office/drawing/2014/main" id="{7AD32823-BF02-48E8-8A03-6BD26161A9C7}"/>
              </a:ext>
            </a:extLst>
          </p:cNvPr>
          <p:cNvSpPr txBox="1">
            <a:spLocks/>
          </p:cNvSpPr>
          <p:nvPr/>
        </p:nvSpPr>
        <p:spPr>
          <a:xfrm>
            <a:off x="2285999" y="5913848"/>
            <a:ext cx="6772275" cy="103596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1200"/>
              </a:spcBef>
              <a:spcAft>
                <a:spcPts val="0"/>
              </a:spcAft>
              <a:buFont typeface="Arial"/>
              <a:buNone/>
              <a:defRPr sz="2200" kern="1200">
                <a:solidFill>
                  <a:schemeClr val="tx1"/>
                </a:solidFill>
                <a:latin typeface="+mn-lt"/>
                <a:ea typeface="+mn-ea"/>
                <a:cs typeface="Verdana"/>
              </a:defRPr>
            </a:lvl1pPr>
            <a:lvl2pPr marL="0" indent="0" algn="l" defTabSz="457200" rtl="0" eaLnBrk="1" latinLnBrk="0" hangingPunct="1">
              <a:lnSpc>
                <a:spcPct val="100000"/>
              </a:lnSpc>
              <a:spcBef>
                <a:spcPts val="1200"/>
              </a:spcBef>
              <a:spcAft>
                <a:spcPts val="0"/>
              </a:spcAft>
              <a:buFont typeface="Arial"/>
              <a:buNone/>
              <a:defRPr sz="2200" b="1" i="0" kern="1200">
                <a:solidFill>
                  <a:schemeClr val="tx1"/>
                </a:solidFill>
                <a:latin typeface="+mn-lt"/>
                <a:ea typeface="+mn-ea"/>
                <a:cs typeface="Verdana"/>
              </a:defRPr>
            </a:lvl2pPr>
            <a:lvl3pPr marL="234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3pPr>
            <a:lvl4pPr marL="486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4pPr>
            <a:lvl5pPr marL="702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200" b="0" i="0" u="none" strike="noStrike" baseline="30000" dirty="0">
                <a:solidFill>
                  <a:schemeClr val="accent6"/>
                </a:solidFill>
                <a:latin typeface="+mj-lt"/>
              </a:rPr>
              <a:t>1</a:t>
            </a:r>
            <a:r>
              <a:rPr lang="en-GB" sz="1200" b="0" i="0" u="none" strike="noStrike" baseline="0" dirty="0">
                <a:solidFill>
                  <a:schemeClr val="accent6"/>
                </a:solidFill>
                <a:latin typeface="+mj-lt"/>
              </a:rPr>
              <a:t>Newlove-Delgado, T., Williams, T., Robertson, K., McManus, S., Sadler, K., Vizard, T., Cartwright, C., Mathews, F., Norman, S., </a:t>
            </a:r>
            <a:r>
              <a:rPr lang="en-GB" sz="1200" b="0" i="0" u="none" strike="noStrike" baseline="0" dirty="0" err="1">
                <a:solidFill>
                  <a:schemeClr val="accent6"/>
                </a:solidFill>
                <a:latin typeface="+mj-lt"/>
              </a:rPr>
              <a:t>Marcheselli</a:t>
            </a:r>
            <a:r>
              <a:rPr lang="en-GB" sz="1200" b="0" i="0" u="none" strike="noStrike" baseline="0" dirty="0">
                <a:solidFill>
                  <a:schemeClr val="accent6"/>
                </a:solidFill>
                <a:latin typeface="+mj-lt"/>
              </a:rPr>
              <a:t>, F., &amp; Ford, T. (2021). Mental Health of Children and Young People in England. London: </a:t>
            </a:r>
            <a:r>
              <a:rPr lang="en-GB" sz="1200" b="0" u="none" strike="noStrike" baseline="0" dirty="0">
                <a:solidFill>
                  <a:schemeClr val="accent6"/>
                </a:solidFill>
                <a:latin typeface="+mj-lt"/>
              </a:rPr>
              <a:t>NHS Digital. </a:t>
            </a:r>
            <a:endParaRPr lang="en-US" sz="1200" dirty="0">
              <a:solidFill>
                <a:schemeClr val="accent6"/>
              </a:solidFill>
              <a:latin typeface="+mj-lt"/>
            </a:endParaRPr>
          </a:p>
          <a:p>
            <a:pPr marL="342900" indent="-342900">
              <a:buFont typeface="Arial" panose="020B0604020202020204" pitchFamily="34" charset="0"/>
              <a:buChar char="•"/>
            </a:pPr>
            <a:endParaRPr lang="en-US" sz="1200" dirty="0">
              <a:solidFill>
                <a:schemeClr val="accent6"/>
              </a:solidFill>
              <a:latin typeface="+mj-lt"/>
            </a:endParaRPr>
          </a:p>
        </p:txBody>
      </p:sp>
      <p:pic>
        <p:nvPicPr>
          <p:cNvPr id="6" name="Picture 5">
            <a:extLst>
              <a:ext uri="{FF2B5EF4-FFF2-40B4-BE49-F238E27FC236}">
                <a16:creationId xmlns:a16="http://schemas.microsoft.com/office/drawing/2014/main" id="{90D99BFE-C15B-47C8-9E92-CF9CAF0BA6C2}"/>
              </a:ext>
            </a:extLst>
          </p:cNvPr>
          <p:cNvPicPr>
            <a:picLocks noChangeAspect="1"/>
          </p:cNvPicPr>
          <p:nvPr/>
        </p:nvPicPr>
        <p:blipFill rotWithShape="1">
          <a:blip r:embed="rId3"/>
          <a:srcRect t="46343" r="50000" b="10282"/>
          <a:stretch/>
        </p:blipFill>
        <p:spPr bwMode="auto">
          <a:xfrm>
            <a:off x="273367" y="2373141"/>
            <a:ext cx="6241733" cy="42446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6875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9" name="Title 1">
            <a:extLst>
              <a:ext uri="{FF2B5EF4-FFF2-40B4-BE49-F238E27FC236}">
                <a16:creationId xmlns:a16="http://schemas.microsoft.com/office/drawing/2014/main" id="{F36C5FC9-BA82-4BC9-9AC0-84EA9D751097}"/>
              </a:ext>
            </a:extLst>
          </p:cNvPr>
          <p:cNvSpPr>
            <a:spLocks noGrp="1"/>
          </p:cNvSpPr>
          <p:nvPr>
            <p:ph type="title"/>
          </p:nvPr>
        </p:nvSpPr>
        <p:spPr>
          <a:xfrm>
            <a:off x="1387139" y="725917"/>
            <a:ext cx="8229600" cy="698344"/>
          </a:xfrm>
        </p:spPr>
        <p:txBody>
          <a:bodyPr/>
          <a:lstStyle/>
          <a:p>
            <a:r>
              <a:rPr lang="en-US" sz="2800" dirty="0">
                <a:solidFill>
                  <a:schemeClr val="accent6"/>
                </a:solidFill>
              </a:rPr>
              <a:t>Levels of emotional difficulties</a:t>
            </a:r>
            <a:endParaRPr lang="en-GB" sz="2800" dirty="0">
              <a:solidFill>
                <a:schemeClr val="accent6"/>
              </a:solidFill>
            </a:endParaRPr>
          </a:p>
        </p:txBody>
      </p:sp>
      <p:sp>
        <p:nvSpPr>
          <p:cNvPr id="4" name="Content Placeholder 2">
            <a:extLst>
              <a:ext uri="{FF2B5EF4-FFF2-40B4-BE49-F238E27FC236}">
                <a16:creationId xmlns:a16="http://schemas.microsoft.com/office/drawing/2014/main" id="{D544E343-6EF1-D407-86FE-C65E15F134D8}"/>
              </a:ext>
            </a:extLst>
          </p:cNvPr>
          <p:cNvSpPr>
            <a:spLocks noGrp="1"/>
          </p:cNvSpPr>
          <p:nvPr>
            <p:ph idx="1"/>
          </p:nvPr>
        </p:nvSpPr>
        <p:spPr>
          <a:xfrm>
            <a:off x="801981" y="4851404"/>
            <a:ext cx="8076084" cy="1201632"/>
          </a:xfrm>
        </p:spPr>
        <p:txBody>
          <a:bodyPr>
            <a:noAutofit/>
          </a:bodyPr>
          <a:lstStyle/>
          <a:p>
            <a:r>
              <a:rPr lang="en-US" sz="1800" i="1" dirty="0">
                <a:solidFill>
                  <a:schemeClr val="accent6"/>
                </a:solidFill>
              </a:rPr>
              <a:t>N</a:t>
            </a:r>
            <a:r>
              <a:rPr lang="en-US" sz="1800" dirty="0">
                <a:solidFill>
                  <a:schemeClr val="accent6"/>
                </a:solidFill>
              </a:rPr>
              <a:t> = 14,215; 12 to 13 years; 1 or 2 subsequent annual surveys. Circles represent odds ratios and error bars are 95% Confidence Intervals.</a:t>
            </a:r>
            <a:endParaRPr lang="en-GB" sz="1800" dirty="0">
              <a:solidFill>
                <a:schemeClr val="accent6"/>
              </a:solidFill>
            </a:endParaRPr>
          </a:p>
        </p:txBody>
      </p:sp>
      <p:sp>
        <p:nvSpPr>
          <p:cNvPr id="6" name="Content Placeholder 2">
            <a:extLst>
              <a:ext uri="{FF2B5EF4-FFF2-40B4-BE49-F238E27FC236}">
                <a16:creationId xmlns:a16="http://schemas.microsoft.com/office/drawing/2014/main" id="{16FCDBBF-C784-B66F-7DA6-39C2B16F101D}"/>
              </a:ext>
            </a:extLst>
          </p:cNvPr>
          <p:cNvSpPr txBox="1">
            <a:spLocks/>
          </p:cNvSpPr>
          <p:nvPr/>
        </p:nvSpPr>
        <p:spPr>
          <a:xfrm>
            <a:off x="1797638" y="1405780"/>
            <a:ext cx="8076084" cy="1201632"/>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1200"/>
              </a:spcBef>
              <a:spcAft>
                <a:spcPts val="0"/>
              </a:spcAft>
              <a:buFont typeface="Arial"/>
              <a:buNone/>
              <a:defRPr sz="2200" kern="1200">
                <a:solidFill>
                  <a:schemeClr val="tx1"/>
                </a:solidFill>
                <a:latin typeface="+mn-lt"/>
                <a:ea typeface="+mn-ea"/>
                <a:cs typeface="Verdana"/>
              </a:defRPr>
            </a:lvl1pPr>
            <a:lvl2pPr marL="0" indent="0" algn="l" defTabSz="457200" rtl="0" eaLnBrk="1" latinLnBrk="0" hangingPunct="1">
              <a:lnSpc>
                <a:spcPct val="100000"/>
              </a:lnSpc>
              <a:spcBef>
                <a:spcPts val="1200"/>
              </a:spcBef>
              <a:spcAft>
                <a:spcPts val="0"/>
              </a:spcAft>
              <a:buFont typeface="Arial"/>
              <a:buNone/>
              <a:defRPr sz="2200" b="1" i="0" kern="1200">
                <a:solidFill>
                  <a:schemeClr val="tx1"/>
                </a:solidFill>
                <a:latin typeface="+mn-lt"/>
                <a:ea typeface="+mn-ea"/>
                <a:cs typeface="Verdana"/>
              </a:defRPr>
            </a:lvl2pPr>
            <a:lvl3pPr marL="234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3pPr>
            <a:lvl4pPr marL="486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4pPr>
            <a:lvl5pPr marL="702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solidFill>
                  <a:schemeClr val="accent6"/>
                </a:solidFill>
              </a:rPr>
              <a:t>              High stable</a:t>
            </a:r>
            <a:endParaRPr lang="en-GB" sz="2400" dirty="0">
              <a:solidFill>
                <a:schemeClr val="accent6"/>
              </a:solidFill>
            </a:endParaRPr>
          </a:p>
        </p:txBody>
      </p:sp>
      <p:pic>
        <p:nvPicPr>
          <p:cNvPr id="8" name="Picture 7" descr="Table&#10;&#10;Description automatically generated with low confidence">
            <a:extLst>
              <a:ext uri="{FF2B5EF4-FFF2-40B4-BE49-F238E27FC236}">
                <a16:creationId xmlns:a16="http://schemas.microsoft.com/office/drawing/2014/main" id="{6A4EABC0-46BA-5AE7-FBB8-C1770864F4B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80148" t="32140" r="1559" b="39234"/>
          <a:stretch/>
        </p:blipFill>
        <p:spPr bwMode="auto">
          <a:xfrm>
            <a:off x="4667480" y="2104124"/>
            <a:ext cx="2134012" cy="2404800"/>
          </a:xfrm>
          <a:prstGeom prst="rect">
            <a:avLst/>
          </a:prstGeom>
          <a:noFill/>
          <a:ln>
            <a:noFill/>
          </a:ln>
        </p:spPr>
      </p:pic>
      <p:pic>
        <p:nvPicPr>
          <p:cNvPr id="10" name="Picture 9" descr="Table&#10;&#10;Description automatically generated with low confidence">
            <a:extLst>
              <a:ext uri="{FF2B5EF4-FFF2-40B4-BE49-F238E27FC236}">
                <a16:creationId xmlns:a16="http://schemas.microsoft.com/office/drawing/2014/main" id="{4E5370BF-B253-2D8D-06BF-847ABEC7762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368" t="32140" r="72506" b="39234"/>
          <a:stretch/>
        </p:blipFill>
        <p:spPr bwMode="auto">
          <a:xfrm>
            <a:off x="2068773" y="2104124"/>
            <a:ext cx="2697720" cy="2404800"/>
          </a:xfrm>
          <a:prstGeom prst="rect">
            <a:avLst/>
          </a:prstGeom>
          <a:noFill/>
          <a:ln>
            <a:noFill/>
          </a:ln>
        </p:spPr>
      </p:pic>
      <p:pic>
        <p:nvPicPr>
          <p:cNvPr id="2" name="Graphic 1" descr="Users with solid fill">
            <a:extLst>
              <a:ext uri="{FF2B5EF4-FFF2-40B4-BE49-F238E27FC236}">
                <a16:creationId xmlns:a16="http://schemas.microsoft.com/office/drawing/2014/main" id="{BE98A41F-38C7-FE77-7BDD-71365B029BF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1981" y="625089"/>
            <a:ext cx="900000" cy="900000"/>
          </a:xfrm>
          <a:prstGeom prst="rect">
            <a:avLst/>
          </a:prstGeom>
        </p:spPr>
      </p:pic>
    </p:spTree>
    <p:extLst>
      <p:ext uri="{BB962C8B-B14F-4D97-AF65-F5344CB8AC3E}">
        <p14:creationId xmlns:p14="http://schemas.microsoft.com/office/powerpoint/2010/main" val="2850704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5" y="1395685"/>
            <a:ext cx="8475999" cy="4871107"/>
          </a:xfrm>
        </p:spPr>
        <p:txBody>
          <a:bodyPr>
            <a:noAutofit/>
          </a:bodyPr>
          <a:lstStyle/>
          <a:p>
            <a:pPr marL="342900" indent="-342900">
              <a:buFont typeface="Arial" panose="020B0604020202020204" pitchFamily="34" charset="0"/>
              <a:buChar char="•"/>
            </a:pPr>
            <a:r>
              <a:rPr lang="en-GB" sz="2400">
                <a:solidFill>
                  <a:schemeClr val="accent6"/>
                </a:solidFill>
              </a:rPr>
              <a:t>The study involved 29 young women and girls (using our inclusive definition, see Background) currently living in the UK who were aged between 12 and 24 years and had lived experience of mental health difficulties. </a:t>
            </a:r>
            <a:endParaRPr lang="en-US" sz="2400" dirty="0">
              <a:solidFill>
                <a:schemeClr val="accent6"/>
              </a:solidFill>
            </a:endParaRP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326967" y="712665"/>
            <a:ext cx="8229600" cy="698344"/>
          </a:xfrm>
        </p:spPr>
        <p:txBody>
          <a:bodyPr/>
          <a:lstStyle/>
          <a:p>
            <a:r>
              <a:rPr lang="en-US" sz="2800" dirty="0">
                <a:solidFill>
                  <a:schemeClr val="accent6"/>
                </a:solidFill>
              </a:rPr>
              <a:t>What are we doing and why?</a:t>
            </a:r>
            <a:endParaRPr lang="en-GB" sz="2800" dirty="0">
              <a:solidFill>
                <a:schemeClr val="accent6"/>
              </a:solidFill>
            </a:endParaRPr>
          </a:p>
        </p:txBody>
      </p:sp>
    </p:spTree>
    <p:extLst>
      <p:ext uri="{BB962C8B-B14F-4D97-AF65-F5344CB8AC3E}">
        <p14:creationId xmlns:p14="http://schemas.microsoft.com/office/powerpoint/2010/main" val="148773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6" y="1395685"/>
            <a:ext cx="8229600" cy="4871107"/>
          </a:xfrm>
        </p:spPr>
        <p:txBody>
          <a:bodyPr>
            <a:noAutofit/>
          </a:bodyPr>
          <a:lstStyle/>
          <a:p>
            <a:pPr algn="ctr"/>
            <a:endParaRPr lang="en-US" sz="2400" dirty="0">
              <a:solidFill>
                <a:schemeClr val="accent6"/>
              </a:solidFill>
            </a:endParaRPr>
          </a:p>
          <a:p>
            <a:pPr algn="ctr"/>
            <a:r>
              <a:rPr lang="en-US" sz="2400" dirty="0">
                <a:solidFill>
                  <a:schemeClr val="accent6"/>
                </a:solidFill>
              </a:rPr>
              <a:t>“I would say kind of like um, struggling with my identity was, and, and both my disability was, I guess the major factor was like being in denial and not wanting to accept like the way I am, because I felt that it deviated from the norm and because it deviated from the norm, I felt feelings like, just like isolation, loneliness. Um, and just kind of struggling with my self-esteem as an individual.”</a:t>
            </a:r>
            <a:endParaRPr lang="en-GB" sz="2400" dirty="0">
              <a:solidFill>
                <a:schemeClr val="accent6"/>
              </a:solidFill>
            </a:endParaRP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1387139" y="725917"/>
            <a:ext cx="8229600" cy="698344"/>
          </a:xfrm>
        </p:spPr>
        <p:txBody>
          <a:bodyPr/>
          <a:lstStyle/>
          <a:p>
            <a:r>
              <a:rPr lang="en-US" sz="2800" dirty="0">
                <a:solidFill>
                  <a:schemeClr val="accent6"/>
                </a:solidFill>
              </a:rPr>
              <a:t>Body-mind-society interaction</a:t>
            </a:r>
            <a:endParaRPr lang="en-GB" sz="2800" dirty="0">
              <a:solidFill>
                <a:schemeClr val="accent6"/>
              </a:solidFill>
            </a:endParaRPr>
          </a:p>
        </p:txBody>
      </p:sp>
      <p:pic>
        <p:nvPicPr>
          <p:cNvPr id="2" name="Graphic 1" descr="Circular flowchart with solid fill">
            <a:extLst>
              <a:ext uri="{FF2B5EF4-FFF2-40B4-BE49-F238E27FC236}">
                <a16:creationId xmlns:a16="http://schemas.microsoft.com/office/drawing/2014/main" id="{2D63A098-5621-01C0-DFB1-670D3373C8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2586" y="631618"/>
            <a:ext cx="756000" cy="756000"/>
          </a:xfrm>
          <a:prstGeom prst="rect">
            <a:avLst/>
          </a:prstGeom>
        </p:spPr>
      </p:pic>
    </p:spTree>
    <p:extLst>
      <p:ext uri="{BB962C8B-B14F-4D97-AF65-F5344CB8AC3E}">
        <p14:creationId xmlns:p14="http://schemas.microsoft.com/office/powerpoint/2010/main" val="3270215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6" y="1395685"/>
            <a:ext cx="8229600" cy="4871107"/>
          </a:xfrm>
        </p:spPr>
        <p:txBody>
          <a:bodyPr>
            <a:noAutofit/>
          </a:bodyPr>
          <a:lstStyle/>
          <a:p>
            <a:pPr algn="ctr"/>
            <a:endParaRPr lang="en-US" sz="2400" dirty="0">
              <a:solidFill>
                <a:schemeClr val="accent6"/>
              </a:solidFill>
            </a:endParaRPr>
          </a:p>
          <a:p>
            <a:pPr algn="ctr"/>
            <a:r>
              <a:rPr lang="en-US" sz="2400" dirty="0">
                <a:solidFill>
                  <a:schemeClr val="accent6"/>
                </a:solidFill>
              </a:rPr>
              <a:t>“As I grew older, I begin, I beg- um, so, I was just questioning my identity as [ethnicity]. So, I, um… it’s, I think it’s maybe to do with racism, like, not within my school, but just what I was hearing on the internet, um, when people would make fun of, um, [ethnicity]. And, um, it’s just like, I didn’t want to be [ethnicity], even though it was a part of me, and I just wanted to not admit that I was [ethnicity].”</a:t>
            </a:r>
          </a:p>
          <a:p>
            <a:pPr marL="342900" indent="-342900" algn="ctr">
              <a:buFont typeface="Arial" panose="020B0604020202020204" pitchFamily="34" charset="0"/>
              <a:buChar char="•"/>
            </a:pPr>
            <a:endParaRPr lang="en-US" sz="2400" dirty="0">
              <a:solidFill>
                <a:schemeClr val="accent6"/>
              </a:solidFill>
            </a:endParaRP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10" name="Title 1">
            <a:extLst>
              <a:ext uri="{FF2B5EF4-FFF2-40B4-BE49-F238E27FC236}">
                <a16:creationId xmlns:a16="http://schemas.microsoft.com/office/drawing/2014/main" id="{81DBF8C0-93B1-4DEA-AECB-F1794292E012}"/>
              </a:ext>
            </a:extLst>
          </p:cNvPr>
          <p:cNvSpPr>
            <a:spLocks noGrp="1"/>
          </p:cNvSpPr>
          <p:nvPr>
            <p:ph type="title"/>
          </p:nvPr>
        </p:nvSpPr>
        <p:spPr>
          <a:xfrm>
            <a:off x="1387139" y="725917"/>
            <a:ext cx="8229600" cy="698344"/>
          </a:xfrm>
        </p:spPr>
        <p:txBody>
          <a:bodyPr/>
          <a:lstStyle/>
          <a:p>
            <a:r>
              <a:rPr lang="en-US" sz="2800" dirty="0">
                <a:solidFill>
                  <a:schemeClr val="accent6"/>
                </a:solidFill>
              </a:rPr>
              <a:t>Harmful impact of social connections</a:t>
            </a:r>
            <a:endParaRPr lang="en-GB" sz="2800" dirty="0">
              <a:solidFill>
                <a:schemeClr val="accent6"/>
              </a:solidFill>
            </a:endParaRPr>
          </a:p>
        </p:txBody>
      </p:sp>
      <p:pic>
        <p:nvPicPr>
          <p:cNvPr id="2" name="Graphic 1" descr="Circular flowchart with solid fill">
            <a:extLst>
              <a:ext uri="{FF2B5EF4-FFF2-40B4-BE49-F238E27FC236}">
                <a16:creationId xmlns:a16="http://schemas.microsoft.com/office/drawing/2014/main" id="{3B5611F1-6046-BD8D-B4EA-31B52AB13C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9090" y="644871"/>
            <a:ext cx="756000" cy="756000"/>
          </a:xfrm>
          <a:prstGeom prst="rect">
            <a:avLst/>
          </a:prstGeom>
        </p:spPr>
      </p:pic>
    </p:spTree>
    <p:extLst>
      <p:ext uri="{BB962C8B-B14F-4D97-AF65-F5344CB8AC3E}">
        <p14:creationId xmlns:p14="http://schemas.microsoft.com/office/powerpoint/2010/main" val="1139831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6" y="1395685"/>
            <a:ext cx="8229600" cy="4871107"/>
          </a:xfrm>
        </p:spPr>
        <p:txBody>
          <a:bodyPr>
            <a:noAutofit/>
          </a:bodyPr>
          <a:lstStyle/>
          <a:p>
            <a:pPr algn="ctr"/>
            <a:endParaRPr lang="en-US" sz="2400" dirty="0">
              <a:solidFill>
                <a:schemeClr val="accent6"/>
              </a:solidFill>
            </a:endParaRPr>
          </a:p>
          <a:p>
            <a:pPr algn="ctr"/>
            <a:endParaRPr lang="en-US" sz="2400" dirty="0">
              <a:solidFill>
                <a:schemeClr val="accent6"/>
              </a:solidFill>
            </a:endParaRPr>
          </a:p>
          <a:p>
            <a:pPr algn="ctr"/>
            <a:r>
              <a:rPr lang="en-US" sz="2400" dirty="0">
                <a:solidFill>
                  <a:schemeClr val="accent6"/>
                </a:solidFill>
              </a:rPr>
              <a:t>“Having at least a person to listen to you, um, who you can trust and talk to them about something is, is, is very good, because it just makes it feel like a weight is being lifted off your shoulders. When you talk to them, it’s quite refreshing, it’s quite nice, as well, because you just, you’re saying everything that’s on your chest.”</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13" name="Title 1">
            <a:extLst>
              <a:ext uri="{FF2B5EF4-FFF2-40B4-BE49-F238E27FC236}">
                <a16:creationId xmlns:a16="http://schemas.microsoft.com/office/drawing/2014/main" id="{EB722153-840B-02A8-F004-D3D201F4975B}"/>
              </a:ext>
            </a:extLst>
          </p:cNvPr>
          <p:cNvSpPr>
            <a:spLocks noGrp="1"/>
          </p:cNvSpPr>
          <p:nvPr>
            <p:ph type="title"/>
          </p:nvPr>
        </p:nvSpPr>
        <p:spPr>
          <a:xfrm>
            <a:off x="1387139" y="725917"/>
            <a:ext cx="8229600" cy="698344"/>
          </a:xfrm>
        </p:spPr>
        <p:txBody>
          <a:bodyPr/>
          <a:lstStyle/>
          <a:p>
            <a:r>
              <a:rPr lang="en-US" sz="2800" dirty="0">
                <a:solidFill>
                  <a:schemeClr val="accent6"/>
                </a:solidFill>
              </a:rPr>
              <a:t>Empathy, understanding, and connection</a:t>
            </a:r>
            <a:endParaRPr lang="en-GB" sz="2800" dirty="0">
              <a:solidFill>
                <a:schemeClr val="accent6"/>
              </a:solidFill>
            </a:endParaRPr>
          </a:p>
        </p:txBody>
      </p:sp>
      <p:pic>
        <p:nvPicPr>
          <p:cNvPr id="14" name="Graphic 13" descr="Cheers with solid fill">
            <a:extLst>
              <a:ext uri="{FF2B5EF4-FFF2-40B4-BE49-F238E27FC236}">
                <a16:creationId xmlns:a16="http://schemas.microsoft.com/office/drawing/2014/main" id="{04D9B205-7196-F82F-1FE1-CADDE3C263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5940" y="783739"/>
            <a:ext cx="900000" cy="900000"/>
          </a:xfrm>
          <a:prstGeom prst="rect">
            <a:avLst/>
          </a:prstGeom>
        </p:spPr>
      </p:pic>
    </p:spTree>
    <p:extLst>
      <p:ext uri="{BB962C8B-B14F-4D97-AF65-F5344CB8AC3E}">
        <p14:creationId xmlns:p14="http://schemas.microsoft.com/office/powerpoint/2010/main" val="1456497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6" y="1395685"/>
            <a:ext cx="8229600" cy="4871107"/>
          </a:xfrm>
        </p:spPr>
        <p:txBody>
          <a:bodyPr>
            <a:noAutofit/>
          </a:bodyPr>
          <a:lstStyle/>
          <a:p>
            <a:pPr marL="342900" indent="-342900" algn="ctr">
              <a:buFont typeface="Arial" panose="020B0604020202020204" pitchFamily="34" charset="0"/>
              <a:buChar char="•"/>
            </a:pPr>
            <a:endParaRPr lang="en-US" sz="2400" dirty="0">
              <a:solidFill>
                <a:schemeClr val="accent6"/>
              </a:solidFill>
            </a:endParaRPr>
          </a:p>
          <a:p>
            <a:pPr algn="ctr"/>
            <a:endParaRPr lang="en-US" sz="2400" dirty="0">
              <a:solidFill>
                <a:schemeClr val="accent6"/>
              </a:solidFill>
            </a:endParaRPr>
          </a:p>
          <a:p>
            <a:pPr algn="ctr"/>
            <a:r>
              <a:rPr lang="en-US" sz="2400" dirty="0">
                <a:solidFill>
                  <a:schemeClr val="accent6"/>
                </a:solidFill>
              </a:rPr>
              <a:t>“I felt lonely, and I felt like alone, and I felt like the world is against me. But I found out, like, it wasn't just me, and other people was going through it, but I didn't know because they were embarrassed to tell me. Whereas I think it was, if it was so </a:t>
            </a:r>
            <a:r>
              <a:rPr lang="en-US" sz="2400" dirty="0" err="1">
                <a:solidFill>
                  <a:schemeClr val="accent6"/>
                </a:solidFill>
              </a:rPr>
              <a:t>normalised</a:t>
            </a:r>
            <a:r>
              <a:rPr lang="en-US" sz="2400" dirty="0">
                <a:solidFill>
                  <a:schemeClr val="accent6"/>
                </a:solidFill>
              </a:rPr>
              <a:t>, like, nobody would feel lonely.”</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9" name="Title 1">
            <a:extLst>
              <a:ext uri="{FF2B5EF4-FFF2-40B4-BE49-F238E27FC236}">
                <a16:creationId xmlns:a16="http://schemas.microsoft.com/office/drawing/2014/main" id="{854B6300-73A4-49B3-B41B-A1F4C54EE91D}"/>
              </a:ext>
            </a:extLst>
          </p:cNvPr>
          <p:cNvSpPr>
            <a:spLocks noGrp="1"/>
          </p:cNvSpPr>
          <p:nvPr>
            <p:ph type="title"/>
          </p:nvPr>
        </p:nvSpPr>
        <p:spPr>
          <a:xfrm>
            <a:off x="1387139" y="725917"/>
            <a:ext cx="8229600" cy="698344"/>
          </a:xfrm>
        </p:spPr>
        <p:txBody>
          <a:bodyPr/>
          <a:lstStyle/>
          <a:p>
            <a:r>
              <a:rPr lang="en-US" sz="2800" dirty="0">
                <a:solidFill>
                  <a:schemeClr val="accent6"/>
                </a:solidFill>
              </a:rPr>
              <a:t>Empathy, understanding, and connection</a:t>
            </a:r>
            <a:endParaRPr lang="en-GB" sz="2800" dirty="0">
              <a:solidFill>
                <a:schemeClr val="accent6"/>
              </a:solidFill>
            </a:endParaRPr>
          </a:p>
        </p:txBody>
      </p:sp>
      <p:pic>
        <p:nvPicPr>
          <p:cNvPr id="2" name="Graphic 1" descr="Cheers with solid fill">
            <a:extLst>
              <a:ext uri="{FF2B5EF4-FFF2-40B4-BE49-F238E27FC236}">
                <a16:creationId xmlns:a16="http://schemas.microsoft.com/office/drawing/2014/main" id="{DDDB9066-6D59-2E9C-98E8-6F7CE298603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5940" y="783739"/>
            <a:ext cx="900000" cy="900000"/>
          </a:xfrm>
          <a:prstGeom prst="rect">
            <a:avLst/>
          </a:prstGeom>
        </p:spPr>
      </p:pic>
    </p:spTree>
    <p:extLst>
      <p:ext uri="{BB962C8B-B14F-4D97-AF65-F5344CB8AC3E}">
        <p14:creationId xmlns:p14="http://schemas.microsoft.com/office/powerpoint/2010/main" val="2901111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accent6"/>
                </a:solidFill>
              </a:rPr>
              <a:t>Key messages</a:t>
            </a:r>
          </a:p>
        </p:txBody>
      </p:sp>
      <p:sp>
        <p:nvSpPr>
          <p:cNvPr id="3" name="Content Placeholder 2"/>
          <p:cNvSpPr>
            <a:spLocks noGrp="1"/>
          </p:cNvSpPr>
          <p:nvPr>
            <p:ph idx="1"/>
          </p:nvPr>
        </p:nvSpPr>
        <p:spPr>
          <a:xfrm>
            <a:off x="2134291" y="1465239"/>
            <a:ext cx="6817882" cy="5753976"/>
          </a:xfrm>
        </p:spPr>
        <p:txBody>
          <a:bodyPr>
            <a:noAutofit/>
          </a:bodyPr>
          <a:lstStyle/>
          <a:p>
            <a:r>
              <a:rPr lang="en-GB" sz="2400" dirty="0">
                <a:solidFill>
                  <a:schemeClr val="accent6"/>
                </a:solidFill>
              </a:rPr>
              <a:t>Young women and non-binary or questioning young people experienced high levels of mental health difficulties</a:t>
            </a:r>
          </a:p>
          <a:p>
            <a:endParaRPr lang="en-GB" sz="2400" dirty="0">
              <a:solidFill>
                <a:schemeClr val="accent6"/>
              </a:solidFill>
            </a:endParaRPr>
          </a:p>
          <a:p>
            <a:r>
              <a:rPr lang="en-GB" sz="2400" dirty="0">
                <a:solidFill>
                  <a:schemeClr val="accent6"/>
                </a:solidFill>
              </a:rPr>
              <a:t>Perceptions that we are different to social expectations can be harmful to our mental health and social connections</a:t>
            </a:r>
          </a:p>
          <a:p>
            <a:endParaRPr lang="en-GB" sz="2400" dirty="0">
              <a:solidFill>
                <a:schemeClr val="accent6"/>
              </a:solidFill>
            </a:endParaRPr>
          </a:p>
          <a:p>
            <a:r>
              <a:rPr lang="en-GB" sz="2400" dirty="0">
                <a:solidFill>
                  <a:schemeClr val="accent6"/>
                </a:solidFill>
              </a:rPr>
              <a:t>Empathy, understanding, and connection are crucial aspects of mental health support</a:t>
            </a:r>
          </a:p>
        </p:txBody>
      </p:sp>
      <p:sp>
        <p:nvSpPr>
          <p:cNvPr id="5" name="Slide Number Placeholder 4"/>
          <p:cNvSpPr>
            <a:spLocks noGrp="1"/>
          </p:cNvSpPr>
          <p:nvPr>
            <p:ph type="sldNum" sz="quarter" idx="4"/>
          </p:nvPr>
        </p:nvSpPr>
        <p:spPr/>
        <p:txBody>
          <a:bodyPr/>
          <a:lstStyle/>
          <a:p>
            <a:fld id="{462AC695-DD95-4246-9D7F-71FDA65D9A0C}" type="slidenum">
              <a:rPr lang="en-US" smtClean="0"/>
              <a:pPr/>
              <a:t>17</a:t>
            </a:fld>
            <a:endParaRPr lang="en-US" dirty="0"/>
          </a:p>
        </p:txBody>
      </p:sp>
      <p:pic>
        <p:nvPicPr>
          <p:cNvPr id="6" name="Graphic 5" descr="Users with solid fill">
            <a:extLst>
              <a:ext uri="{FF2B5EF4-FFF2-40B4-BE49-F238E27FC236}">
                <a16:creationId xmlns:a16="http://schemas.microsoft.com/office/drawing/2014/main" id="{B25921B6-17A0-4D4E-9A19-D2F61C431B9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9366" y="1656098"/>
            <a:ext cx="900000" cy="900000"/>
          </a:xfrm>
          <a:prstGeom prst="rect">
            <a:avLst/>
          </a:prstGeom>
        </p:spPr>
      </p:pic>
      <p:pic>
        <p:nvPicPr>
          <p:cNvPr id="20" name="Graphic 19" descr="Cheers with solid fill">
            <a:extLst>
              <a:ext uri="{FF2B5EF4-FFF2-40B4-BE49-F238E27FC236}">
                <a16:creationId xmlns:a16="http://schemas.microsoft.com/office/drawing/2014/main" id="{0619C0F9-037C-48F9-9F90-886A062DDBA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14232" y="5183458"/>
            <a:ext cx="900000" cy="900000"/>
          </a:xfrm>
          <a:prstGeom prst="rect">
            <a:avLst/>
          </a:prstGeom>
        </p:spPr>
      </p:pic>
      <p:pic>
        <p:nvPicPr>
          <p:cNvPr id="4" name="Graphic 3" descr="Circular flowchart with solid fill">
            <a:extLst>
              <a:ext uri="{FF2B5EF4-FFF2-40B4-BE49-F238E27FC236}">
                <a16:creationId xmlns:a16="http://schemas.microsoft.com/office/drawing/2014/main" id="{69CDCFE8-52CD-DF26-DD1A-C03F354CCE6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71366" y="3414572"/>
            <a:ext cx="756000" cy="756000"/>
          </a:xfrm>
          <a:prstGeom prst="rect">
            <a:avLst/>
          </a:prstGeom>
        </p:spPr>
      </p:pic>
    </p:spTree>
    <p:extLst>
      <p:ext uri="{BB962C8B-B14F-4D97-AF65-F5344CB8AC3E}">
        <p14:creationId xmlns:p14="http://schemas.microsoft.com/office/powerpoint/2010/main" val="505011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6" y="1395685"/>
            <a:ext cx="8229600" cy="4871107"/>
          </a:xfrm>
        </p:spPr>
        <p:txBody>
          <a:bodyPr>
            <a:noAutofit/>
          </a:bodyPr>
          <a:lstStyle/>
          <a:p>
            <a:pPr marL="342900" indent="-342900">
              <a:buFont typeface="Arial" panose="020B0604020202020204" pitchFamily="34" charset="0"/>
              <a:buChar char="•"/>
            </a:pPr>
            <a:r>
              <a:rPr lang="en-US" sz="2400" dirty="0">
                <a:solidFill>
                  <a:schemeClr val="accent6"/>
                </a:solidFill>
              </a:rPr>
              <a:t>50 schools randomly (by chance) get My Story and Me or usual practice</a:t>
            </a:r>
          </a:p>
          <a:p>
            <a:pPr marL="342900" indent="-342900">
              <a:buFont typeface="Arial" panose="020B0604020202020204" pitchFamily="34" charset="0"/>
              <a:buChar char="•"/>
            </a:pPr>
            <a:r>
              <a:rPr lang="en-US" sz="2400" dirty="0">
                <a:solidFill>
                  <a:schemeClr val="accent6"/>
                </a:solidFill>
              </a:rPr>
              <a:t>We introduce the study in assemblies and hold drop-in sessions with students</a:t>
            </a:r>
          </a:p>
          <a:p>
            <a:pPr marL="342900" indent="-342900">
              <a:buFont typeface="Arial" panose="020B0604020202020204" pitchFamily="34" charset="0"/>
              <a:buChar char="•"/>
            </a:pPr>
            <a:r>
              <a:rPr lang="en-US" sz="2400" dirty="0">
                <a:solidFill>
                  <a:schemeClr val="accent6"/>
                </a:solidFill>
              </a:rPr>
              <a:t>About 550 young women and girls who want to take part sign up and fill in questionnaires</a:t>
            </a:r>
          </a:p>
          <a:p>
            <a:pPr marL="342900" indent="-342900">
              <a:buFont typeface="Arial" panose="020B0604020202020204" pitchFamily="34" charset="0"/>
              <a:buChar char="•"/>
            </a:pPr>
            <a:r>
              <a:rPr lang="en-US" sz="2400" dirty="0">
                <a:solidFill>
                  <a:schemeClr val="accent6"/>
                </a:solidFill>
              </a:rPr>
              <a:t>They use My Story and Me or usual practice for 3 months</a:t>
            </a:r>
          </a:p>
          <a:p>
            <a:pPr marL="342900" indent="-342900">
              <a:buFont typeface="Arial" panose="020B0604020202020204" pitchFamily="34" charset="0"/>
              <a:buChar char="•"/>
            </a:pPr>
            <a:r>
              <a:rPr lang="en-US" sz="2400" dirty="0">
                <a:solidFill>
                  <a:schemeClr val="accent6"/>
                </a:solidFill>
              </a:rPr>
              <a:t>They complete questionnaires again and we speak to a smaller number of young women and girls</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326967" y="712665"/>
            <a:ext cx="8229600" cy="698344"/>
          </a:xfrm>
        </p:spPr>
        <p:txBody>
          <a:bodyPr/>
          <a:lstStyle/>
          <a:p>
            <a:r>
              <a:rPr lang="en-US" sz="2800" dirty="0">
                <a:solidFill>
                  <a:schemeClr val="accent6"/>
                </a:solidFill>
              </a:rPr>
              <a:t>Your feedback</a:t>
            </a:r>
            <a:endParaRPr lang="en-GB" sz="2800" dirty="0">
              <a:solidFill>
                <a:schemeClr val="accent6"/>
              </a:solidFill>
            </a:endParaRPr>
          </a:p>
        </p:txBody>
      </p:sp>
    </p:spTree>
    <p:extLst>
      <p:ext uri="{BB962C8B-B14F-4D97-AF65-F5344CB8AC3E}">
        <p14:creationId xmlns:p14="http://schemas.microsoft.com/office/powerpoint/2010/main" val="3410974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3335" y="910764"/>
            <a:ext cx="8744755" cy="5185235"/>
          </a:xfrm>
        </p:spPr>
        <p:txBody>
          <a:bodyPr/>
          <a:lstStyle/>
          <a:p>
            <a:br>
              <a:rPr lang="en-GB" dirty="0"/>
            </a:br>
            <a:r>
              <a:rPr lang="en-GB" dirty="0"/>
              <a:t>Thank you!</a:t>
            </a:r>
            <a:br>
              <a:rPr lang="en-GB" dirty="0"/>
            </a:br>
            <a:br>
              <a:rPr lang="en-GB" dirty="0"/>
            </a:br>
            <a:br>
              <a:rPr lang="en-GB" dirty="0"/>
            </a:br>
            <a:br>
              <a:rPr lang="en-GB" dirty="0"/>
            </a:br>
            <a:r>
              <a:rPr lang="en-GB" sz="2400" b="0" dirty="0"/>
              <a:t>Julian Edbrooke-Childs</a:t>
            </a:r>
            <a:br>
              <a:rPr lang="en-GB" sz="2400" b="0" dirty="0"/>
            </a:br>
            <a:r>
              <a:rPr lang="en-GB" sz="2400" b="0" dirty="0"/>
              <a:t>       </a:t>
            </a:r>
            <a:br>
              <a:rPr lang="en-GB" sz="2400" b="0" dirty="0"/>
            </a:br>
            <a:br>
              <a:rPr lang="en-GB" sz="2000" b="0" dirty="0"/>
            </a:br>
            <a:r>
              <a:rPr lang="en-GB" sz="2000" b="0" dirty="0"/>
              <a:t>	   Julian.Edbrooke-Childs@ananfreud.org</a:t>
            </a:r>
            <a:br>
              <a:rPr lang="en-GB" sz="2000" b="0" dirty="0"/>
            </a:br>
            <a:r>
              <a:rPr lang="en-GB" sz="2000" b="0" dirty="0"/>
              <a:t>         </a:t>
            </a:r>
            <a:br>
              <a:rPr lang="en-GB" sz="2000" b="0" dirty="0"/>
            </a:br>
            <a:r>
              <a:rPr lang="en-GB" sz="2000" b="0" dirty="0"/>
              <a:t>         annafreud.org </a:t>
            </a:r>
            <a:br>
              <a:rPr lang="en-GB" sz="2000" b="0" dirty="0"/>
            </a:br>
            <a:r>
              <a:rPr lang="en-GB" sz="2000" b="0" dirty="0"/>
              <a:t>         ucl.ac.uk/evidence-based-practice-unit/</a:t>
            </a:r>
            <a:endParaRPr lang="en-GB" sz="2400" dirty="0"/>
          </a:p>
        </p:txBody>
      </p:sp>
      <p:pic>
        <p:nvPicPr>
          <p:cNvPr id="6" name="Picture 5"/>
          <p:cNvPicPr>
            <a:picLocks noChangeAspect="1"/>
          </p:cNvPicPr>
          <p:nvPr/>
        </p:nvPicPr>
        <p:blipFill>
          <a:blip r:embed="rId3"/>
          <a:stretch>
            <a:fillRect/>
          </a:stretch>
        </p:blipFill>
        <p:spPr>
          <a:xfrm>
            <a:off x="6767045" y="5777738"/>
            <a:ext cx="1809750" cy="692840"/>
          </a:xfrm>
          <a:prstGeom prst="rect">
            <a:avLst/>
          </a:prstGeom>
        </p:spPr>
      </p:pic>
      <p:pic>
        <p:nvPicPr>
          <p:cNvPr id="7" name="Graphic 6" descr="Online meeting with solid fill">
            <a:extLst>
              <a:ext uri="{FF2B5EF4-FFF2-40B4-BE49-F238E27FC236}">
                <a16:creationId xmlns:a16="http://schemas.microsoft.com/office/drawing/2014/main" id="{75E29DD4-8144-4B36-9AD6-9BCA2CC601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5813" y="5083511"/>
            <a:ext cx="629677" cy="629677"/>
          </a:xfrm>
          <a:prstGeom prst="rect">
            <a:avLst/>
          </a:prstGeom>
        </p:spPr>
      </p:pic>
      <p:pic>
        <p:nvPicPr>
          <p:cNvPr id="8" name="Graphic 7" descr="Send with solid fill">
            <a:extLst>
              <a:ext uri="{FF2B5EF4-FFF2-40B4-BE49-F238E27FC236}">
                <a16:creationId xmlns:a16="http://schemas.microsoft.com/office/drawing/2014/main" id="{94A36CB9-8C13-40B5-ABDE-8C2205B0F83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5241" y="4348733"/>
            <a:ext cx="490823" cy="490823"/>
          </a:xfrm>
          <a:prstGeom prst="rect">
            <a:avLst/>
          </a:prstGeom>
        </p:spPr>
      </p:pic>
      <p:sp>
        <p:nvSpPr>
          <p:cNvPr id="9" name="Title 1">
            <a:extLst>
              <a:ext uri="{FF2B5EF4-FFF2-40B4-BE49-F238E27FC236}">
                <a16:creationId xmlns:a16="http://schemas.microsoft.com/office/drawing/2014/main" id="{69175123-6314-4902-9F24-9A96EFEA2498}"/>
              </a:ext>
            </a:extLst>
          </p:cNvPr>
          <p:cNvSpPr txBox="1">
            <a:spLocks/>
          </p:cNvSpPr>
          <p:nvPr/>
        </p:nvSpPr>
        <p:spPr>
          <a:xfrm>
            <a:off x="604291" y="561592"/>
            <a:ext cx="8229600" cy="698344"/>
          </a:xfrm>
          <a:prstGeom prst="rect">
            <a:avLst/>
          </a:prstGeom>
        </p:spPr>
        <p:txBody>
          <a:bodyPr vert="horz" wrap="square" lIns="91440" tIns="45720" rIns="91440" bIns="45720" rtlCol="0" anchor="t" anchorCtr="0">
            <a:noAutofit/>
          </a:bodyPr>
          <a:lstStyle>
            <a:lvl1pPr algn="l" defTabSz="457200" rtl="0" eaLnBrk="1" latinLnBrk="0" hangingPunct="1">
              <a:spcBef>
                <a:spcPct val="0"/>
              </a:spcBef>
              <a:buNone/>
              <a:defRPr sz="3200" b="1" i="0" kern="1200">
                <a:solidFill>
                  <a:schemeClr val="tx1"/>
                </a:solidFill>
                <a:latin typeface="+mj-lt"/>
                <a:ea typeface="+mj-ea"/>
                <a:cs typeface="Verdana"/>
              </a:defRPr>
            </a:lvl1pPr>
          </a:lstStyle>
          <a:p>
            <a:pPr algn="r"/>
            <a:r>
              <a:rPr lang="en-GB" sz="2000" b="0" dirty="0"/>
              <a:t>CORC Forum, November 2022</a:t>
            </a:r>
            <a:endParaRPr lang="en-GB" sz="1800" b="0" dirty="0"/>
          </a:p>
        </p:txBody>
      </p:sp>
    </p:spTree>
    <p:extLst>
      <p:ext uri="{BB962C8B-B14F-4D97-AF65-F5344CB8AC3E}">
        <p14:creationId xmlns:p14="http://schemas.microsoft.com/office/powerpoint/2010/main" val="176923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6" y="1395685"/>
            <a:ext cx="8229600" cy="4871107"/>
          </a:xfrm>
        </p:spPr>
        <p:txBody>
          <a:bodyPr>
            <a:noAutofit/>
          </a:bodyPr>
          <a:lstStyle/>
          <a:p>
            <a:pPr marL="342900" indent="-342900">
              <a:buFont typeface="Arial" panose="020B0604020202020204" pitchFamily="34" charset="0"/>
              <a:buChar char="•"/>
            </a:pPr>
            <a:r>
              <a:rPr lang="en-US" sz="2400" dirty="0">
                <a:solidFill>
                  <a:schemeClr val="accent6"/>
                </a:solidFill>
              </a:rPr>
              <a:t>Thank you to all of the young people who contributed their data and to the young women who shared their stories.</a:t>
            </a:r>
          </a:p>
          <a:p>
            <a:pPr marL="342900" indent="-342900">
              <a:buFont typeface="Arial" panose="020B0604020202020204" pitchFamily="34" charset="0"/>
              <a:buChar char="•"/>
            </a:pPr>
            <a:r>
              <a:rPr lang="en-US" sz="2400" dirty="0">
                <a:solidFill>
                  <a:schemeClr val="accent6"/>
                </a:solidFill>
              </a:rPr>
              <a:t>Crease, M., Labno, A., Lereya, S. T., </a:t>
            </a:r>
            <a:r>
              <a:rPr lang="en-US" sz="2400" dirty="0" err="1">
                <a:solidFill>
                  <a:schemeClr val="accent6"/>
                </a:solidFill>
              </a:rPr>
              <a:t>Stapley</a:t>
            </a:r>
            <a:r>
              <a:rPr lang="en-US" sz="2400" dirty="0">
                <a:solidFill>
                  <a:schemeClr val="accent6"/>
                </a:solidFill>
              </a:rPr>
              <a:t>, E., Norton, S., </a:t>
            </a:r>
            <a:r>
              <a:rPr lang="en-US" sz="2400" dirty="0" err="1">
                <a:solidFill>
                  <a:schemeClr val="accent6"/>
                </a:solidFill>
              </a:rPr>
              <a:t>Ravaccia</a:t>
            </a:r>
            <a:r>
              <a:rPr lang="en-US" sz="2400" dirty="0">
                <a:solidFill>
                  <a:schemeClr val="accent6"/>
                </a:solidFill>
              </a:rPr>
              <a:t>, G., </a:t>
            </a:r>
            <a:r>
              <a:rPr lang="en-US" sz="2400" dirty="0" err="1">
                <a:solidFill>
                  <a:schemeClr val="accent6"/>
                </a:solidFill>
              </a:rPr>
              <a:t>Abdinasir</a:t>
            </a:r>
            <a:r>
              <a:rPr lang="en-US" sz="2400" dirty="0">
                <a:solidFill>
                  <a:schemeClr val="accent6"/>
                </a:solidFill>
              </a:rPr>
              <a:t>, K., Abel, K., Brooks, H., </a:t>
            </a:r>
            <a:r>
              <a:rPr lang="en-US" sz="2400" dirty="0" err="1">
                <a:solidFill>
                  <a:schemeClr val="accent6"/>
                </a:solidFill>
              </a:rPr>
              <a:t>Bhui</a:t>
            </a:r>
            <a:r>
              <a:rPr lang="en-US" sz="2400" dirty="0">
                <a:solidFill>
                  <a:schemeClr val="accent6"/>
                </a:solidFill>
              </a:rPr>
              <a:t>, K., English, C., </a:t>
            </a:r>
            <a:r>
              <a:rPr lang="en-US" sz="2400" dirty="0" err="1">
                <a:solidFill>
                  <a:schemeClr val="accent6"/>
                </a:solidFill>
              </a:rPr>
              <a:t>Fonagy</a:t>
            </a:r>
            <a:r>
              <a:rPr lang="en-US" sz="2400" dirty="0">
                <a:solidFill>
                  <a:schemeClr val="accent6"/>
                </a:solidFill>
              </a:rPr>
              <a:t>, P., </a:t>
            </a:r>
            <a:r>
              <a:rPr lang="en-US" sz="2400" dirty="0" err="1">
                <a:solidFill>
                  <a:schemeClr val="accent6"/>
                </a:solidFill>
              </a:rPr>
              <a:t>Heslin</a:t>
            </a:r>
            <a:r>
              <a:rPr lang="en-US" sz="2400" dirty="0">
                <a:solidFill>
                  <a:schemeClr val="accent6"/>
                </a:solidFill>
              </a:rPr>
              <a:t>, M., Lee, H., Stewart, J.</a:t>
            </a:r>
          </a:p>
          <a:p>
            <a:pPr marL="342900" indent="-342900">
              <a:buFont typeface="Arial" panose="020B0604020202020204" pitchFamily="34" charset="0"/>
              <a:buChar char="•"/>
            </a:pPr>
            <a:r>
              <a:rPr lang="en-US" sz="2400" dirty="0">
                <a:solidFill>
                  <a:schemeClr val="accent6"/>
                </a:solidFill>
              </a:rPr>
              <a:t>This project was funded by the National Institute for Health Research (NIHR) Public Health Research </a:t>
            </a:r>
            <a:r>
              <a:rPr lang="en-US" sz="2400" dirty="0" err="1">
                <a:solidFill>
                  <a:schemeClr val="accent6"/>
                </a:solidFill>
              </a:rPr>
              <a:t>programme</a:t>
            </a:r>
            <a:r>
              <a:rPr lang="en-US" sz="2400" dirty="0">
                <a:solidFill>
                  <a:schemeClr val="accent6"/>
                </a:solidFill>
              </a:rPr>
              <a:t> (NIHR135162). See the NIHR Journals Library website for further project information.</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326967" y="712665"/>
            <a:ext cx="8229600" cy="698344"/>
          </a:xfrm>
        </p:spPr>
        <p:txBody>
          <a:bodyPr/>
          <a:lstStyle/>
          <a:p>
            <a:r>
              <a:rPr lang="en-US" sz="2800" dirty="0">
                <a:solidFill>
                  <a:schemeClr val="accent6"/>
                </a:solidFill>
              </a:rPr>
              <a:t>Acknowledgements</a:t>
            </a:r>
            <a:endParaRPr lang="en-GB" sz="2800" dirty="0">
              <a:solidFill>
                <a:schemeClr val="accent6"/>
              </a:solidFill>
            </a:endParaRPr>
          </a:p>
        </p:txBody>
      </p:sp>
    </p:spTree>
    <p:extLst>
      <p:ext uri="{BB962C8B-B14F-4D97-AF65-F5344CB8AC3E}">
        <p14:creationId xmlns:p14="http://schemas.microsoft.com/office/powerpoint/2010/main" val="1544271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accent6"/>
                </a:solidFill>
              </a:rPr>
              <a:t>Key messages</a:t>
            </a:r>
          </a:p>
        </p:txBody>
      </p:sp>
      <p:sp>
        <p:nvSpPr>
          <p:cNvPr id="3" name="Content Placeholder 2"/>
          <p:cNvSpPr>
            <a:spLocks noGrp="1"/>
          </p:cNvSpPr>
          <p:nvPr>
            <p:ph idx="1"/>
          </p:nvPr>
        </p:nvSpPr>
        <p:spPr>
          <a:xfrm>
            <a:off x="2134291" y="1465239"/>
            <a:ext cx="6817882" cy="5753976"/>
          </a:xfrm>
        </p:spPr>
        <p:txBody>
          <a:bodyPr>
            <a:noAutofit/>
          </a:bodyPr>
          <a:lstStyle/>
          <a:p>
            <a:r>
              <a:rPr lang="en-GB" sz="2400" dirty="0">
                <a:solidFill>
                  <a:schemeClr val="accent6"/>
                </a:solidFill>
              </a:rPr>
              <a:t>Young women and non-binary or questioning young people experienced high levels of mental health difficulties</a:t>
            </a:r>
          </a:p>
          <a:p>
            <a:endParaRPr lang="en-GB" sz="2400" dirty="0">
              <a:solidFill>
                <a:schemeClr val="accent6"/>
              </a:solidFill>
            </a:endParaRPr>
          </a:p>
          <a:p>
            <a:r>
              <a:rPr lang="en-GB" sz="2400" dirty="0">
                <a:solidFill>
                  <a:schemeClr val="accent6"/>
                </a:solidFill>
              </a:rPr>
              <a:t>Perceptions that we are different to social expectations can be harmful to our mental health and social connections</a:t>
            </a:r>
          </a:p>
          <a:p>
            <a:endParaRPr lang="en-GB" sz="2400" dirty="0">
              <a:solidFill>
                <a:schemeClr val="accent6"/>
              </a:solidFill>
            </a:endParaRPr>
          </a:p>
          <a:p>
            <a:r>
              <a:rPr lang="en-GB" sz="2400" dirty="0">
                <a:solidFill>
                  <a:schemeClr val="accent6"/>
                </a:solidFill>
              </a:rPr>
              <a:t>Empathy, understanding, and connection are crucial aspects of mental health support</a:t>
            </a:r>
          </a:p>
        </p:txBody>
      </p:sp>
      <p:sp>
        <p:nvSpPr>
          <p:cNvPr id="5" name="Slide Number Placeholder 4"/>
          <p:cNvSpPr>
            <a:spLocks noGrp="1"/>
          </p:cNvSpPr>
          <p:nvPr>
            <p:ph type="sldNum" sz="quarter" idx="4"/>
          </p:nvPr>
        </p:nvSpPr>
        <p:spPr/>
        <p:txBody>
          <a:bodyPr/>
          <a:lstStyle/>
          <a:p>
            <a:fld id="{462AC695-DD95-4246-9D7F-71FDA65D9A0C}" type="slidenum">
              <a:rPr lang="en-US" smtClean="0"/>
              <a:pPr/>
              <a:t>3</a:t>
            </a:fld>
            <a:endParaRPr lang="en-US" dirty="0"/>
          </a:p>
        </p:txBody>
      </p:sp>
      <p:pic>
        <p:nvPicPr>
          <p:cNvPr id="6" name="Graphic 5" descr="Users with solid fill">
            <a:extLst>
              <a:ext uri="{FF2B5EF4-FFF2-40B4-BE49-F238E27FC236}">
                <a16:creationId xmlns:a16="http://schemas.microsoft.com/office/drawing/2014/main" id="{B25921B6-17A0-4D4E-9A19-D2F61C431B9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9366" y="1656098"/>
            <a:ext cx="900000" cy="900000"/>
          </a:xfrm>
          <a:prstGeom prst="rect">
            <a:avLst/>
          </a:prstGeom>
        </p:spPr>
      </p:pic>
      <p:pic>
        <p:nvPicPr>
          <p:cNvPr id="20" name="Graphic 19" descr="Cheers with solid fill">
            <a:extLst>
              <a:ext uri="{FF2B5EF4-FFF2-40B4-BE49-F238E27FC236}">
                <a16:creationId xmlns:a16="http://schemas.microsoft.com/office/drawing/2014/main" id="{0619C0F9-037C-48F9-9F90-886A062DDBA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14232" y="5183458"/>
            <a:ext cx="900000" cy="900000"/>
          </a:xfrm>
          <a:prstGeom prst="rect">
            <a:avLst/>
          </a:prstGeom>
        </p:spPr>
      </p:pic>
      <p:pic>
        <p:nvPicPr>
          <p:cNvPr id="4" name="Graphic 3" descr="Circular flowchart with solid fill">
            <a:extLst>
              <a:ext uri="{FF2B5EF4-FFF2-40B4-BE49-F238E27FC236}">
                <a16:creationId xmlns:a16="http://schemas.microsoft.com/office/drawing/2014/main" id="{69CDCFE8-52CD-DF26-DD1A-C03F354CCE6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71366" y="3414572"/>
            <a:ext cx="756000" cy="756000"/>
          </a:xfrm>
          <a:prstGeom prst="rect">
            <a:avLst/>
          </a:prstGeom>
        </p:spPr>
      </p:pic>
    </p:spTree>
    <p:extLst>
      <p:ext uri="{BB962C8B-B14F-4D97-AF65-F5344CB8AC3E}">
        <p14:creationId xmlns:p14="http://schemas.microsoft.com/office/powerpoint/2010/main" val="2108527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5" y="1395685"/>
            <a:ext cx="6504325" cy="4871107"/>
          </a:xfrm>
        </p:spPr>
        <p:txBody>
          <a:bodyPr>
            <a:noAutofit/>
          </a:bodyPr>
          <a:lstStyle/>
          <a:p>
            <a:pPr marL="457200" indent="-457200">
              <a:buFont typeface="+mj-lt"/>
              <a:buAutoNum type="arabicPeriod"/>
            </a:pPr>
            <a:r>
              <a:rPr lang="en-GB" sz="2400" dirty="0">
                <a:solidFill>
                  <a:schemeClr val="accent6"/>
                </a:solidFill>
              </a:rPr>
              <a:t>Watch a video of a young woman’s story, created by young women from different ethnic, LGBTQIA+, and neurodiverse groups</a:t>
            </a:r>
          </a:p>
          <a:p>
            <a:pPr marL="457200" indent="-457200">
              <a:buFont typeface="+mj-lt"/>
              <a:buAutoNum type="arabicPeriod"/>
            </a:pPr>
            <a:r>
              <a:rPr lang="en-GB" sz="2400" dirty="0">
                <a:solidFill>
                  <a:schemeClr val="accent6"/>
                </a:solidFill>
              </a:rPr>
              <a:t>Create your own story, recording answers to 3 questions, mirroring those in the pre-recorded videos: ‘Who am I? What is My Mental Health Story? How would I Like to be Supported?’</a:t>
            </a:r>
          </a:p>
          <a:p>
            <a:pPr marL="457200" indent="-457200">
              <a:buFont typeface="+mj-lt"/>
              <a:buAutoNum type="arabicPeriod"/>
            </a:pPr>
            <a:r>
              <a:rPr lang="en-GB" sz="2400" dirty="0">
                <a:solidFill>
                  <a:schemeClr val="accent6"/>
                </a:solidFill>
              </a:rPr>
              <a:t>Only the young woman creating their story will have access to it</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326967" y="712665"/>
            <a:ext cx="8229600" cy="698344"/>
          </a:xfrm>
        </p:spPr>
        <p:txBody>
          <a:bodyPr/>
          <a:lstStyle/>
          <a:p>
            <a:r>
              <a:rPr lang="en-US" sz="2800" dirty="0">
                <a:solidFill>
                  <a:schemeClr val="accent6"/>
                </a:solidFill>
              </a:rPr>
              <a:t>My Story and Me</a:t>
            </a:r>
            <a:endParaRPr lang="en-GB" sz="2800" dirty="0">
              <a:solidFill>
                <a:schemeClr val="accent6"/>
              </a:solidFill>
            </a:endParaRPr>
          </a:p>
        </p:txBody>
      </p:sp>
      <p:pic>
        <p:nvPicPr>
          <p:cNvPr id="2" name="Picture 1">
            <a:extLst>
              <a:ext uri="{FF2B5EF4-FFF2-40B4-BE49-F238E27FC236}">
                <a16:creationId xmlns:a16="http://schemas.microsoft.com/office/drawing/2014/main" id="{E79D770F-F763-97A6-F685-D9C9C775DB76}"/>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6581775" y="1116573"/>
            <a:ext cx="2453359" cy="2609603"/>
          </a:xfrm>
          <a:prstGeom prst="rect">
            <a:avLst/>
          </a:prstGeom>
          <a:noFill/>
          <a:ln>
            <a:noFill/>
          </a:ln>
        </p:spPr>
      </p:pic>
    </p:spTree>
    <p:extLst>
      <p:ext uri="{BB962C8B-B14F-4D97-AF65-F5344CB8AC3E}">
        <p14:creationId xmlns:p14="http://schemas.microsoft.com/office/powerpoint/2010/main" val="3612574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326967" y="712665"/>
            <a:ext cx="8229600" cy="698344"/>
          </a:xfrm>
        </p:spPr>
        <p:txBody>
          <a:bodyPr/>
          <a:lstStyle/>
          <a:p>
            <a:r>
              <a:rPr lang="en-US" sz="2800" dirty="0">
                <a:solidFill>
                  <a:schemeClr val="accent6"/>
                </a:solidFill>
              </a:rPr>
              <a:t>My Story and Me</a:t>
            </a:r>
            <a:endParaRPr lang="en-GB" sz="2800" dirty="0">
              <a:solidFill>
                <a:schemeClr val="accent6"/>
              </a:solidFill>
            </a:endParaRPr>
          </a:p>
        </p:txBody>
      </p:sp>
      <p:graphicFrame>
        <p:nvGraphicFramePr>
          <p:cNvPr id="10" name="Diagram 9">
            <a:extLst>
              <a:ext uri="{FF2B5EF4-FFF2-40B4-BE49-F238E27FC236}">
                <a16:creationId xmlns:a16="http://schemas.microsoft.com/office/drawing/2014/main" id="{F7BABEE7-9FD2-46E9-A703-717668A9E31E}"/>
              </a:ext>
            </a:extLst>
          </p:cNvPr>
          <p:cNvGraphicFramePr/>
          <p:nvPr>
            <p:extLst>
              <p:ext uri="{D42A27DB-BD31-4B8C-83A1-F6EECF244321}">
                <p14:modId xmlns:p14="http://schemas.microsoft.com/office/powerpoint/2010/main" val="3134203384"/>
              </p:ext>
            </p:extLst>
          </p:nvPr>
        </p:nvGraphicFramePr>
        <p:xfrm>
          <a:off x="1524000" y="165968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2602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5" y="1395685"/>
            <a:ext cx="8475999" cy="4871107"/>
          </a:xfrm>
        </p:spPr>
        <p:txBody>
          <a:bodyPr>
            <a:noAutofit/>
          </a:bodyPr>
          <a:lstStyle/>
          <a:p>
            <a:pPr marL="342900" indent="-342900">
              <a:buFont typeface="Arial" panose="020B0604020202020204" pitchFamily="34" charset="0"/>
              <a:buChar char="•"/>
            </a:pPr>
            <a:r>
              <a:rPr lang="en-GB" sz="2400" dirty="0">
                <a:solidFill>
                  <a:schemeClr val="accent6"/>
                </a:solidFill>
              </a:rPr>
              <a:t>Levels of mental health difficulties for young women are higher than for young men</a:t>
            </a:r>
          </a:p>
          <a:p>
            <a:pPr marL="342900" indent="-342900">
              <a:buFont typeface="Arial" panose="020B0604020202020204" pitchFamily="34" charset="0"/>
              <a:buChar char="•"/>
            </a:pPr>
            <a:r>
              <a:rPr lang="en-GB" sz="2400" dirty="0">
                <a:solidFill>
                  <a:schemeClr val="accent6"/>
                </a:solidFill>
              </a:rPr>
              <a:t>1/8 young women experienced mental health difficulties in 2017 which rose to 1/4 in 2021</a:t>
            </a:r>
            <a:r>
              <a:rPr lang="en-GB" sz="2400" baseline="30000" dirty="0">
                <a:solidFill>
                  <a:schemeClr val="accent6"/>
                </a:solidFill>
              </a:rPr>
              <a:t>1</a:t>
            </a:r>
          </a:p>
          <a:p>
            <a:pPr marL="342900" indent="-342900">
              <a:buFont typeface="Arial" panose="020B0604020202020204" pitchFamily="34" charset="0"/>
              <a:buChar char="•"/>
            </a:pPr>
            <a:r>
              <a:rPr lang="en-US" sz="2400" dirty="0">
                <a:solidFill>
                  <a:schemeClr val="accent6"/>
                </a:solidFill>
              </a:rPr>
              <a:t>There are a range of possible reasons, including gender inequalities in society</a:t>
            </a:r>
          </a:p>
          <a:p>
            <a:pPr marL="342900" indent="-342900">
              <a:buFont typeface="Arial" panose="020B0604020202020204" pitchFamily="34" charset="0"/>
              <a:buChar char="•"/>
            </a:pPr>
            <a:r>
              <a:rPr lang="en-GB" sz="2400" dirty="0">
                <a:solidFill>
                  <a:schemeClr val="accent6"/>
                </a:solidFill>
              </a:rPr>
              <a:t>Young people highlighted the importance of an inclusive definition</a:t>
            </a:r>
            <a:endParaRPr lang="en-US" sz="2400" dirty="0">
              <a:solidFill>
                <a:schemeClr val="accent6"/>
              </a:solidFill>
            </a:endParaRP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326967" y="712665"/>
            <a:ext cx="8229600" cy="698344"/>
          </a:xfrm>
        </p:spPr>
        <p:txBody>
          <a:bodyPr/>
          <a:lstStyle/>
          <a:p>
            <a:r>
              <a:rPr lang="en-US" sz="2800" dirty="0">
                <a:solidFill>
                  <a:schemeClr val="accent6"/>
                </a:solidFill>
              </a:rPr>
              <a:t>What are we doing and why?</a:t>
            </a:r>
            <a:endParaRPr lang="en-GB" sz="2800" dirty="0">
              <a:solidFill>
                <a:schemeClr val="accent6"/>
              </a:solidFill>
            </a:endParaRPr>
          </a:p>
        </p:txBody>
      </p:sp>
      <p:sp>
        <p:nvSpPr>
          <p:cNvPr id="7" name="Content Placeholder 2">
            <a:extLst>
              <a:ext uri="{FF2B5EF4-FFF2-40B4-BE49-F238E27FC236}">
                <a16:creationId xmlns:a16="http://schemas.microsoft.com/office/drawing/2014/main" id="{7AD32823-BF02-48E8-8A03-6BD26161A9C7}"/>
              </a:ext>
            </a:extLst>
          </p:cNvPr>
          <p:cNvSpPr txBox="1">
            <a:spLocks/>
          </p:cNvSpPr>
          <p:nvPr/>
        </p:nvSpPr>
        <p:spPr>
          <a:xfrm>
            <a:off x="2285999" y="5913848"/>
            <a:ext cx="6772275" cy="103596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1200"/>
              </a:spcBef>
              <a:spcAft>
                <a:spcPts val="0"/>
              </a:spcAft>
              <a:buFont typeface="Arial"/>
              <a:buNone/>
              <a:defRPr sz="2200" kern="1200">
                <a:solidFill>
                  <a:schemeClr val="tx1"/>
                </a:solidFill>
                <a:latin typeface="+mn-lt"/>
                <a:ea typeface="+mn-ea"/>
                <a:cs typeface="Verdana"/>
              </a:defRPr>
            </a:lvl1pPr>
            <a:lvl2pPr marL="0" indent="0" algn="l" defTabSz="457200" rtl="0" eaLnBrk="1" latinLnBrk="0" hangingPunct="1">
              <a:lnSpc>
                <a:spcPct val="100000"/>
              </a:lnSpc>
              <a:spcBef>
                <a:spcPts val="1200"/>
              </a:spcBef>
              <a:spcAft>
                <a:spcPts val="0"/>
              </a:spcAft>
              <a:buFont typeface="Arial"/>
              <a:buNone/>
              <a:defRPr sz="2200" b="1" i="0" kern="1200">
                <a:solidFill>
                  <a:schemeClr val="tx1"/>
                </a:solidFill>
                <a:latin typeface="+mn-lt"/>
                <a:ea typeface="+mn-ea"/>
                <a:cs typeface="Verdana"/>
              </a:defRPr>
            </a:lvl2pPr>
            <a:lvl3pPr marL="234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3pPr>
            <a:lvl4pPr marL="486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4pPr>
            <a:lvl5pPr marL="702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200" b="0" i="0" u="none" strike="noStrike" baseline="30000" dirty="0">
                <a:solidFill>
                  <a:schemeClr val="accent6"/>
                </a:solidFill>
                <a:latin typeface="+mj-lt"/>
              </a:rPr>
              <a:t>1</a:t>
            </a:r>
            <a:r>
              <a:rPr lang="en-GB" sz="1200" b="0" i="0" u="none" strike="noStrike" baseline="0" dirty="0">
                <a:solidFill>
                  <a:schemeClr val="accent6"/>
                </a:solidFill>
                <a:latin typeface="+mj-lt"/>
              </a:rPr>
              <a:t>Newlove-Delgado, T., Williams, T., Robertson, K., McManus, S., Sadler, K., Vizard, T., Cartwright, C., Mathews, F., Norman, S., </a:t>
            </a:r>
            <a:r>
              <a:rPr lang="en-GB" sz="1200" b="0" i="0" u="none" strike="noStrike" baseline="0" dirty="0" err="1">
                <a:solidFill>
                  <a:schemeClr val="accent6"/>
                </a:solidFill>
                <a:latin typeface="+mj-lt"/>
              </a:rPr>
              <a:t>Marcheselli</a:t>
            </a:r>
            <a:r>
              <a:rPr lang="en-GB" sz="1200" b="0" i="0" u="none" strike="noStrike" baseline="0" dirty="0">
                <a:solidFill>
                  <a:schemeClr val="accent6"/>
                </a:solidFill>
                <a:latin typeface="+mj-lt"/>
              </a:rPr>
              <a:t>, F., &amp; Ford, T. (2021). Mental Health of Children and Young People in England. London: </a:t>
            </a:r>
            <a:r>
              <a:rPr lang="en-GB" sz="1200" b="0" u="none" strike="noStrike" baseline="0" dirty="0">
                <a:solidFill>
                  <a:schemeClr val="accent6"/>
                </a:solidFill>
                <a:latin typeface="+mj-lt"/>
              </a:rPr>
              <a:t>NHS Digital. </a:t>
            </a:r>
            <a:endParaRPr lang="en-US" sz="1200" dirty="0">
              <a:solidFill>
                <a:schemeClr val="accent6"/>
              </a:solidFill>
              <a:latin typeface="+mj-lt"/>
            </a:endParaRPr>
          </a:p>
          <a:p>
            <a:pPr marL="342900" indent="-342900">
              <a:buFont typeface="Arial" panose="020B0604020202020204" pitchFamily="34" charset="0"/>
              <a:buChar char="•"/>
            </a:pPr>
            <a:endParaRPr lang="en-US" sz="1200" dirty="0">
              <a:solidFill>
                <a:schemeClr val="accent6"/>
              </a:solidFill>
              <a:latin typeface="+mj-lt"/>
            </a:endParaRPr>
          </a:p>
        </p:txBody>
      </p:sp>
    </p:spTree>
    <p:extLst>
      <p:ext uri="{BB962C8B-B14F-4D97-AF65-F5344CB8AC3E}">
        <p14:creationId xmlns:p14="http://schemas.microsoft.com/office/powerpoint/2010/main" val="17265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5" y="1395685"/>
            <a:ext cx="8475999" cy="4871107"/>
          </a:xfrm>
        </p:spPr>
        <p:txBody>
          <a:bodyPr>
            <a:noAutofit/>
          </a:bodyPr>
          <a:lstStyle/>
          <a:p>
            <a:pPr marL="342900" indent="-342900">
              <a:buFont typeface="Arial" panose="020B0604020202020204" pitchFamily="34" charset="0"/>
              <a:buChar char="•"/>
            </a:pPr>
            <a:r>
              <a:rPr lang="en-US" sz="2400" dirty="0" err="1">
                <a:solidFill>
                  <a:schemeClr val="accent6"/>
                </a:solidFill>
              </a:rPr>
              <a:t>Autisim</a:t>
            </a:r>
            <a:r>
              <a:rPr lang="en-US" sz="2400" dirty="0">
                <a:solidFill>
                  <a:schemeClr val="accent6"/>
                </a:solidFill>
              </a:rPr>
              <a:t> is under-identified in young women</a:t>
            </a:r>
          </a:p>
          <a:p>
            <a:pPr marL="342900" indent="-342900">
              <a:buFont typeface="Arial" panose="020B0604020202020204" pitchFamily="34" charset="0"/>
              <a:buChar char="•"/>
            </a:pPr>
            <a:r>
              <a:rPr lang="en-US" sz="2400" dirty="0">
                <a:solidFill>
                  <a:schemeClr val="accent6"/>
                </a:solidFill>
              </a:rPr>
              <a:t>Qualitative research with </a:t>
            </a:r>
            <a:r>
              <a:rPr lang="en-US" sz="2400" dirty="0" err="1">
                <a:solidFill>
                  <a:schemeClr val="accent6"/>
                </a:solidFill>
              </a:rPr>
              <a:t>autisitic</a:t>
            </a:r>
            <a:r>
              <a:rPr lang="en-US" sz="2400" dirty="0">
                <a:solidFill>
                  <a:schemeClr val="accent6"/>
                </a:solidFill>
              </a:rPr>
              <a:t> women highlight challenges in receiving a diagnosis</a:t>
            </a:r>
          </a:p>
          <a:p>
            <a:pPr marL="342900" indent="-342900">
              <a:buFont typeface="Arial" panose="020B0604020202020204" pitchFamily="34" charset="0"/>
              <a:buChar char="•"/>
            </a:pPr>
            <a:r>
              <a:rPr lang="en-US" sz="2400" dirty="0">
                <a:solidFill>
                  <a:schemeClr val="accent6"/>
                </a:solidFill>
              </a:rPr>
              <a:t>There is increased pressure to socialize</a:t>
            </a:r>
          </a:p>
          <a:p>
            <a:pPr marL="342900" indent="-342900">
              <a:buFont typeface="Arial" panose="020B0604020202020204" pitchFamily="34" charset="0"/>
              <a:buChar char="•"/>
            </a:pPr>
            <a:r>
              <a:rPr lang="en-US" sz="2400" dirty="0">
                <a:solidFill>
                  <a:schemeClr val="accent6"/>
                </a:solidFill>
              </a:rPr>
              <a:t>Being perceived to not confirm with </a:t>
            </a:r>
            <a:r>
              <a:rPr lang="en-US" sz="2400" dirty="0" err="1">
                <a:solidFill>
                  <a:schemeClr val="accent6"/>
                </a:solidFill>
              </a:rPr>
              <a:t>heteronortaitve</a:t>
            </a:r>
            <a:r>
              <a:rPr lang="en-US" sz="2400" dirty="0">
                <a:solidFill>
                  <a:schemeClr val="accent6"/>
                </a:solidFill>
              </a:rPr>
              <a:t> gender stereotypes interferes with building and maintain social relationships and can lead to questioning your own gender identity</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326967" y="712665"/>
            <a:ext cx="8229600" cy="698344"/>
          </a:xfrm>
        </p:spPr>
        <p:txBody>
          <a:bodyPr/>
          <a:lstStyle/>
          <a:p>
            <a:r>
              <a:rPr lang="en-US" sz="2800" dirty="0">
                <a:solidFill>
                  <a:schemeClr val="accent6"/>
                </a:solidFill>
              </a:rPr>
              <a:t>What are we doing and why?</a:t>
            </a:r>
            <a:endParaRPr lang="en-GB" sz="2800" dirty="0">
              <a:solidFill>
                <a:schemeClr val="accent6"/>
              </a:solidFill>
            </a:endParaRPr>
          </a:p>
        </p:txBody>
      </p:sp>
      <p:sp>
        <p:nvSpPr>
          <p:cNvPr id="7" name="Content Placeholder 2">
            <a:extLst>
              <a:ext uri="{FF2B5EF4-FFF2-40B4-BE49-F238E27FC236}">
                <a16:creationId xmlns:a16="http://schemas.microsoft.com/office/drawing/2014/main" id="{7AD32823-BF02-48E8-8A03-6BD26161A9C7}"/>
              </a:ext>
            </a:extLst>
          </p:cNvPr>
          <p:cNvSpPr txBox="1">
            <a:spLocks/>
          </p:cNvSpPr>
          <p:nvPr/>
        </p:nvSpPr>
        <p:spPr>
          <a:xfrm>
            <a:off x="2285999" y="5913848"/>
            <a:ext cx="6772275" cy="103596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1200"/>
              </a:spcBef>
              <a:spcAft>
                <a:spcPts val="0"/>
              </a:spcAft>
              <a:buFont typeface="Arial"/>
              <a:buNone/>
              <a:defRPr sz="2200" kern="1200">
                <a:solidFill>
                  <a:schemeClr val="tx1"/>
                </a:solidFill>
                <a:latin typeface="+mn-lt"/>
                <a:ea typeface="+mn-ea"/>
                <a:cs typeface="Verdana"/>
              </a:defRPr>
            </a:lvl1pPr>
            <a:lvl2pPr marL="0" indent="0" algn="l" defTabSz="457200" rtl="0" eaLnBrk="1" latinLnBrk="0" hangingPunct="1">
              <a:lnSpc>
                <a:spcPct val="100000"/>
              </a:lnSpc>
              <a:spcBef>
                <a:spcPts val="1200"/>
              </a:spcBef>
              <a:spcAft>
                <a:spcPts val="0"/>
              </a:spcAft>
              <a:buFont typeface="Arial"/>
              <a:buNone/>
              <a:defRPr sz="2200" b="1" i="0" kern="1200">
                <a:solidFill>
                  <a:schemeClr val="tx1"/>
                </a:solidFill>
                <a:latin typeface="+mn-lt"/>
                <a:ea typeface="+mn-ea"/>
                <a:cs typeface="Verdana"/>
              </a:defRPr>
            </a:lvl2pPr>
            <a:lvl3pPr marL="234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3pPr>
            <a:lvl4pPr marL="486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4pPr>
            <a:lvl5pPr marL="702000" indent="-234000" algn="l" defTabSz="457200" rtl="0" eaLnBrk="1" latinLnBrk="0" hangingPunct="1">
              <a:lnSpc>
                <a:spcPct val="100000"/>
              </a:lnSpc>
              <a:spcBef>
                <a:spcPts val="600"/>
              </a:spcBef>
              <a:spcAft>
                <a:spcPts val="0"/>
              </a:spcAft>
              <a:buFont typeface="Arial"/>
              <a:buChar char="•"/>
              <a:defRPr sz="2200" kern="1200">
                <a:solidFill>
                  <a:schemeClr val="tx1"/>
                </a:solidFill>
                <a:latin typeface="+mn-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200" b="0" i="0" u="none" strike="noStrike" baseline="30000" dirty="0">
                <a:solidFill>
                  <a:schemeClr val="accent6"/>
                </a:solidFill>
                <a:latin typeface="+mj-lt"/>
              </a:rPr>
              <a:t>1</a:t>
            </a:r>
            <a:r>
              <a:rPr lang="en-GB" sz="1200" b="0" i="0" u="none" strike="noStrike" baseline="0" dirty="0">
                <a:solidFill>
                  <a:schemeClr val="accent6"/>
                </a:solidFill>
                <a:latin typeface="+mj-lt"/>
              </a:rPr>
              <a:t>Newlove-Delgado, T., Williams, T., Robertson, K., McManus, S., Sadler, K., Vizard, T., Cartwright, C., Mathews, F., Norman, S., </a:t>
            </a:r>
            <a:r>
              <a:rPr lang="en-GB" sz="1200" b="0" i="0" u="none" strike="noStrike" baseline="0" dirty="0" err="1">
                <a:solidFill>
                  <a:schemeClr val="accent6"/>
                </a:solidFill>
                <a:latin typeface="+mj-lt"/>
              </a:rPr>
              <a:t>Marcheselli</a:t>
            </a:r>
            <a:r>
              <a:rPr lang="en-GB" sz="1200" b="0" i="0" u="none" strike="noStrike" baseline="0" dirty="0">
                <a:solidFill>
                  <a:schemeClr val="accent6"/>
                </a:solidFill>
                <a:latin typeface="+mj-lt"/>
              </a:rPr>
              <a:t>, F., &amp; Ford, T. (2021). Mental Health of Children and Young People in England. London: </a:t>
            </a:r>
            <a:r>
              <a:rPr lang="en-GB" sz="1200" b="0" u="none" strike="noStrike" baseline="0" dirty="0">
                <a:solidFill>
                  <a:schemeClr val="accent6"/>
                </a:solidFill>
                <a:latin typeface="+mj-lt"/>
              </a:rPr>
              <a:t>NHS Digital. </a:t>
            </a:r>
            <a:endParaRPr lang="en-US" sz="1200" dirty="0">
              <a:solidFill>
                <a:schemeClr val="accent6"/>
              </a:solidFill>
              <a:latin typeface="+mj-lt"/>
            </a:endParaRPr>
          </a:p>
          <a:p>
            <a:pPr marL="342900" indent="-342900">
              <a:buFont typeface="Arial" panose="020B0604020202020204" pitchFamily="34" charset="0"/>
              <a:buChar char="•"/>
            </a:pPr>
            <a:endParaRPr lang="en-US" sz="1200" dirty="0">
              <a:solidFill>
                <a:schemeClr val="accent6"/>
              </a:solidFill>
              <a:latin typeface="+mj-lt"/>
            </a:endParaRPr>
          </a:p>
        </p:txBody>
      </p:sp>
    </p:spTree>
    <p:extLst>
      <p:ext uri="{BB962C8B-B14F-4D97-AF65-F5344CB8AC3E}">
        <p14:creationId xmlns:p14="http://schemas.microsoft.com/office/powerpoint/2010/main" val="2463681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25" y="1395685"/>
            <a:ext cx="8475999" cy="4871107"/>
          </a:xfrm>
        </p:spPr>
        <p:txBody>
          <a:bodyPr>
            <a:noAutofit/>
          </a:bodyPr>
          <a:lstStyle/>
          <a:p>
            <a:pPr marL="342900" indent="-342900">
              <a:buFont typeface="Arial" panose="020B0604020202020204" pitchFamily="34" charset="0"/>
              <a:buChar char="•"/>
            </a:pPr>
            <a:r>
              <a:rPr lang="en-GB" sz="2400" dirty="0">
                <a:solidFill>
                  <a:schemeClr val="accent6"/>
                </a:solidFill>
              </a:rPr>
              <a:t>Secondary analysis of data collected from the </a:t>
            </a:r>
            <a:r>
              <a:rPr lang="en-GB" sz="2400" dirty="0" err="1">
                <a:solidFill>
                  <a:schemeClr val="accent6"/>
                </a:solidFill>
              </a:rPr>
              <a:t>HeadStart</a:t>
            </a:r>
            <a:r>
              <a:rPr lang="en-GB" sz="2400" dirty="0">
                <a:solidFill>
                  <a:schemeClr val="accent6"/>
                </a:solidFill>
              </a:rPr>
              <a:t> Learning Team across 6 local areas in England (https://www.ucl.ac.uk/evidence-based-practice-unit/headstart-learning-team)</a:t>
            </a:r>
          </a:p>
          <a:p>
            <a:pPr marL="342900" indent="-342900">
              <a:buFont typeface="Arial" panose="020B0604020202020204" pitchFamily="34" charset="0"/>
              <a:buChar char="•"/>
            </a:pPr>
            <a:r>
              <a:rPr lang="en-GB" sz="2400" i="1" dirty="0">
                <a:solidFill>
                  <a:schemeClr val="accent6"/>
                </a:solidFill>
              </a:rPr>
              <a:t>N</a:t>
            </a:r>
            <a:r>
              <a:rPr lang="en-GB" sz="2400" dirty="0">
                <a:solidFill>
                  <a:schemeClr val="accent6"/>
                </a:solidFill>
              </a:rPr>
              <a:t> = 3,302 young people from 53 state-maintained schools</a:t>
            </a:r>
          </a:p>
          <a:p>
            <a:pPr marL="342900" indent="-342900">
              <a:buFont typeface="Arial" panose="020B0604020202020204" pitchFamily="34" charset="0"/>
              <a:buChar char="•"/>
            </a:pPr>
            <a:r>
              <a:rPr lang="en-GB" sz="2400" dirty="0">
                <a:solidFill>
                  <a:schemeClr val="accent6"/>
                </a:solidFill>
              </a:rPr>
              <a:t>1,424 or 43% male, 1,788 or 54% female, and 90 or 3% non-binary or questioning</a:t>
            </a:r>
          </a:p>
          <a:p>
            <a:pPr marL="342900" indent="-342900">
              <a:buFont typeface="Arial" panose="020B0604020202020204" pitchFamily="34" charset="0"/>
              <a:buChar char="•"/>
            </a:pPr>
            <a:r>
              <a:rPr lang="en-GB" sz="2400" dirty="0">
                <a:solidFill>
                  <a:schemeClr val="accent6"/>
                </a:solidFill>
              </a:rPr>
              <a:t>Self-reported gender identity and sexual orientation questions at year 11 (age 15 to 16)</a:t>
            </a:r>
            <a:endParaRPr lang="en-US" sz="2400" dirty="0">
              <a:solidFill>
                <a:schemeClr val="accent6"/>
              </a:solidFill>
            </a:endParaRP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8" name="Title 1">
            <a:extLst>
              <a:ext uri="{FF2B5EF4-FFF2-40B4-BE49-F238E27FC236}">
                <a16:creationId xmlns:a16="http://schemas.microsoft.com/office/drawing/2014/main" id="{5B94EF31-B6E0-4FEF-BAD6-3A2AB882BDBB}"/>
              </a:ext>
            </a:extLst>
          </p:cNvPr>
          <p:cNvSpPr>
            <a:spLocks noGrp="1"/>
          </p:cNvSpPr>
          <p:nvPr>
            <p:ph type="title"/>
          </p:nvPr>
        </p:nvSpPr>
        <p:spPr>
          <a:xfrm>
            <a:off x="326967" y="712665"/>
            <a:ext cx="8229600" cy="698344"/>
          </a:xfrm>
        </p:spPr>
        <p:txBody>
          <a:bodyPr/>
          <a:lstStyle/>
          <a:p>
            <a:r>
              <a:rPr lang="en-US" sz="2800" dirty="0">
                <a:solidFill>
                  <a:schemeClr val="accent6"/>
                </a:solidFill>
              </a:rPr>
              <a:t>What are we doing and why?</a:t>
            </a:r>
            <a:endParaRPr lang="en-GB" sz="2800" dirty="0">
              <a:solidFill>
                <a:schemeClr val="accent6"/>
              </a:solidFill>
            </a:endParaRPr>
          </a:p>
        </p:txBody>
      </p:sp>
    </p:spTree>
    <p:extLst>
      <p:ext uri="{BB962C8B-B14F-4D97-AF65-F5344CB8AC3E}">
        <p14:creationId xmlns:p14="http://schemas.microsoft.com/office/powerpoint/2010/main" val="340732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2AC695-DD95-4246-9D7F-71FDA65D9A0C}" type="slidenum">
              <a:rPr kumimoji="0" lang="en-US" sz="900" b="1" i="0" u="none" strike="noStrike" kern="1200" cap="none" spc="0" normalizeH="0" baseline="0" noProof="0" smtClean="0">
                <a:ln>
                  <a:noFill/>
                </a:ln>
                <a:solidFill>
                  <a:srgbClr val="796E65">
                    <a:tint val="75000"/>
                  </a:srgbClr>
                </a:solidFill>
                <a:effectLst/>
                <a:uLnTx/>
                <a:uFillTx/>
                <a:latin typeface="Verdana"/>
                <a:ea typeface="+mn-ea"/>
                <a:cs typeface="Verdana"/>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900" b="1" i="0" u="none" strike="noStrike" kern="1200" cap="none" spc="0" normalizeH="0" baseline="0" noProof="0" dirty="0">
              <a:ln>
                <a:noFill/>
              </a:ln>
              <a:solidFill>
                <a:srgbClr val="796E65">
                  <a:tint val="75000"/>
                </a:srgbClr>
              </a:solidFill>
              <a:effectLst/>
              <a:uLnTx/>
              <a:uFillTx/>
              <a:latin typeface="Verdana"/>
              <a:ea typeface="+mn-ea"/>
              <a:cs typeface="Verdana"/>
            </a:endParaRPr>
          </a:p>
        </p:txBody>
      </p:sp>
      <p:sp>
        <p:nvSpPr>
          <p:cNvPr id="9" name="Title 1">
            <a:extLst>
              <a:ext uri="{FF2B5EF4-FFF2-40B4-BE49-F238E27FC236}">
                <a16:creationId xmlns:a16="http://schemas.microsoft.com/office/drawing/2014/main" id="{F36C5FC9-BA82-4BC9-9AC0-84EA9D751097}"/>
              </a:ext>
            </a:extLst>
          </p:cNvPr>
          <p:cNvSpPr>
            <a:spLocks noGrp="1"/>
          </p:cNvSpPr>
          <p:nvPr>
            <p:ph type="title"/>
          </p:nvPr>
        </p:nvSpPr>
        <p:spPr>
          <a:xfrm>
            <a:off x="1387139" y="725917"/>
            <a:ext cx="8229600" cy="698344"/>
          </a:xfrm>
        </p:spPr>
        <p:txBody>
          <a:bodyPr/>
          <a:lstStyle/>
          <a:p>
            <a:r>
              <a:rPr lang="en-US" sz="2800" dirty="0">
                <a:solidFill>
                  <a:schemeClr val="accent6"/>
                </a:solidFill>
              </a:rPr>
              <a:t>Levels of emotional difficulties</a:t>
            </a:r>
            <a:endParaRPr lang="en-GB" sz="2800" dirty="0">
              <a:solidFill>
                <a:schemeClr val="accent6"/>
              </a:solidFill>
            </a:endParaRPr>
          </a:p>
        </p:txBody>
      </p:sp>
      <p:pic>
        <p:nvPicPr>
          <p:cNvPr id="4" name="Picture 3">
            <a:extLst>
              <a:ext uri="{FF2B5EF4-FFF2-40B4-BE49-F238E27FC236}">
                <a16:creationId xmlns:a16="http://schemas.microsoft.com/office/drawing/2014/main" id="{18376E6D-2BC2-2929-B160-000638B341F2}"/>
              </a:ext>
            </a:extLst>
          </p:cNvPr>
          <p:cNvPicPr>
            <a:picLocks noChangeAspect="1"/>
          </p:cNvPicPr>
          <p:nvPr/>
        </p:nvPicPr>
        <p:blipFill rotWithShape="1">
          <a:blip r:embed="rId3">
            <a:extLst>
              <a:ext uri="{28A0092B-C50C-407E-A947-70E740481C1C}">
                <a14:useLocalDpi xmlns:a14="http://schemas.microsoft.com/office/drawing/2010/main" val="0"/>
              </a:ext>
            </a:extLst>
          </a:blip>
          <a:srcRect l="5402"/>
          <a:stretch/>
        </p:blipFill>
        <p:spPr bwMode="auto">
          <a:xfrm>
            <a:off x="1315092" y="1610424"/>
            <a:ext cx="6848260" cy="4260644"/>
          </a:xfrm>
          <a:prstGeom prst="rect">
            <a:avLst/>
          </a:prstGeom>
          <a:noFill/>
          <a:ln>
            <a:noFill/>
          </a:ln>
        </p:spPr>
      </p:pic>
      <p:pic>
        <p:nvPicPr>
          <p:cNvPr id="2" name="Picture 1">
            <a:extLst>
              <a:ext uri="{FF2B5EF4-FFF2-40B4-BE49-F238E27FC236}">
                <a16:creationId xmlns:a16="http://schemas.microsoft.com/office/drawing/2014/main" id="{80D4E58B-E83E-03F7-6724-CCD7BFF5015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98724" y="1685137"/>
            <a:ext cx="3679341" cy="433536"/>
          </a:xfrm>
          <a:prstGeom prst="rect">
            <a:avLst/>
          </a:prstGeom>
          <a:noFill/>
          <a:ln>
            <a:noFill/>
          </a:ln>
        </p:spPr>
      </p:pic>
      <p:sp>
        <p:nvSpPr>
          <p:cNvPr id="6" name="Content Placeholder 2">
            <a:extLst>
              <a:ext uri="{FF2B5EF4-FFF2-40B4-BE49-F238E27FC236}">
                <a16:creationId xmlns:a16="http://schemas.microsoft.com/office/drawing/2014/main" id="{818DC570-D009-CE14-2468-AD4F42C8E867}"/>
              </a:ext>
            </a:extLst>
          </p:cNvPr>
          <p:cNvSpPr>
            <a:spLocks noGrp="1"/>
          </p:cNvSpPr>
          <p:nvPr>
            <p:ph idx="1"/>
          </p:nvPr>
        </p:nvSpPr>
        <p:spPr>
          <a:xfrm>
            <a:off x="1099334" y="5290892"/>
            <a:ext cx="7778731" cy="1201632"/>
          </a:xfrm>
        </p:spPr>
        <p:txBody>
          <a:bodyPr>
            <a:noAutofit/>
          </a:bodyPr>
          <a:lstStyle/>
          <a:p>
            <a:r>
              <a:rPr lang="en-US" sz="1800" i="1" dirty="0">
                <a:solidFill>
                  <a:schemeClr val="accent6"/>
                </a:solidFill>
              </a:rPr>
              <a:t>N</a:t>
            </a:r>
            <a:r>
              <a:rPr lang="en-US" sz="1800" dirty="0">
                <a:solidFill>
                  <a:schemeClr val="accent6"/>
                </a:solidFill>
              </a:rPr>
              <a:t> = 3,302; 15 to 16 years. Bars are average levels of emotional difficulties. Error bars are 95% Confidence Intervals.</a:t>
            </a:r>
            <a:endParaRPr lang="en-GB" sz="1800" dirty="0">
              <a:solidFill>
                <a:schemeClr val="accent6"/>
              </a:solidFill>
            </a:endParaRPr>
          </a:p>
        </p:txBody>
      </p:sp>
      <p:pic>
        <p:nvPicPr>
          <p:cNvPr id="12" name="Graphic 11" descr="Users with solid fill">
            <a:extLst>
              <a:ext uri="{FF2B5EF4-FFF2-40B4-BE49-F238E27FC236}">
                <a16:creationId xmlns:a16="http://schemas.microsoft.com/office/drawing/2014/main" id="{1B1A0D09-5F1E-77B3-4DCE-2E53D407098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5832" y="625089"/>
            <a:ext cx="900000" cy="900000"/>
          </a:xfrm>
          <a:prstGeom prst="rect">
            <a:avLst/>
          </a:prstGeom>
        </p:spPr>
      </p:pic>
    </p:spTree>
    <p:extLst>
      <p:ext uri="{BB962C8B-B14F-4D97-AF65-F5344CB8AC3E}">
        <p14:creationId xmlns:p14="http://schemas.microsoft.com/office/powerpoint/2010/main" val="1019415509"/>
      </p:ext>
    </p:extLst>
  </p:cSld>
  <p:clrMapOvr>
    <a:masterClrMapping/>
  </p:clrMapOvr>
</p:sld>
</file>

<file path=ppt/theme/theme1.xml><?xml version="1.0" encoding="utf-8"?>
<a:theme xmlns:a="http://schemas.openxmlformats.org/drawingml/2006/main" name="Anna Freud PowerPoint Template 2016">
  <a:themeElements>
    <a:clrScheme name="Anna Freud">
      <a:dk1>
        <a:srgbClr val="796E65"/>
      </a:dk1>
      <a:lt1>
        <a:srgbClr val="FFFFFF"/>
      </a:lt1>
      <a:dk2>
        <a:srgbClr val="00957A"/>
      </a:dk2>
      <a:lt2>
        <a:srgbClr val="FFFFFF"/>
      </a:lt2>
      <a:accent1>
        <a:srgbClr val="00957A"/>
      </a:accent1>
      <a:accent2>
        <a:srgbClr val="8C4799"/>
      </a:accent2>
      <a:accent3>
        <a:srgbClr val="147BD1"/>
      </a:accent3>
      <a:accent4>
        <a:srgbClr val="E87722"/>
      </a:accent4>
      <a:accent5>
        <a:srgbClr val="796E65"/>
      </a:accent5>
      <a:accent6>
        <a:srgbClr val="000000"/>
      </a:accent6>
      <a:hlink>
        <a:srgbClr val="0000FF"/>
      </a:hlink>
      <a:folHlink>
        <a:srgbClr val="800080"/>
      </a:folHlink>
    </a:clrScheme>
    <a:fontScheme name="Verdana 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cap="rnd" cmpd="sng" algn="ctr">
          <a:solidFill>
            <a:schemeClr val="tx2"/>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Anna Freud PowerPoint Template 2016</Template>
  <TotalTime>9062</TotalTime>
  <Words>1413</Words>
  <Application>Microsoft Office PowerPoint</Application>
  <PresentationFormat>On-screen Show (4:3)</PresentationFormat>
  <Paragraphs>113</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Verdana</vt:lpstr>
      <vt:lpstr>Anna Freud PowerPoint Template 2016</vt:lpstr>
      <vt:lpstr> My Story and Me: A public mental health intervention for young women and girls  Julian Edbrooke-Childs              Julian.Edbrooke-Childs@ananfreud.org                    annafreud.org           ucl.ac.uk/evidence-based-practice-unit/</vt:lpstr>
      <vt:lpstr>Acknowledgements</vt:lpstr>
      <vt:lpstr>Key messages</vt:lpstr>
      <vt:lpstr>My Story and Me</vt:lpstr>
      <vt:lpstr>My Story and Me</vt:lpstr>
      <vt:lpstr>What are we doing and why?</vt:lpstr>
      <vt:lpstr>What are we doing and why?</vt:lpstr>
      <vt:lpstr>What are we doing and why?</vt:lpstr>
      <vt:lpstr>Levels of emotional difficulties</vt:lpstr>
      <vt:lpstr>What are we doing and why?</vt:lpstr>
      <vt:lpstr>Levels of emotional difficulties</vt:lpstr>
      <vt:lpstr>What are we doing and why?</vt:lpstr>
      <vt:lpstr>Body-mind-society interaction</vt:lpstr>
      <vt:lpstr>Harmful impact of social connections</vt:lpstr>
      <vt:lpstr>Empathy, understanding, and connection</vt:lpstr>
      <vt:lpstr>Empathy, understanding, and connection</vt:lpstr>
      <vt:lpstr>Key messages</vt:lpstr>
      <vt:lpstr>Your feedback</vt:lpstr>
      <vt:lpstr> Thank you!    Julian Edbrooke-Childs              Julian.Edbrooke-Childs@ananfreud.org                    annafreud.org           ucl.ac.uk/evidence-based-practice-unit/</vt:lpstr>
    </vt:vector>
  </TitlesOfParts>
  <Company>The Anna Freud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Doyle</dc:creator>
  <cp:lastModifiedBy>Julian Edbrooke-Childs</cp:lastModifiedBy>
  <cp:revision>744</cp:revision>
  <cp:lastPrinted>2019-03-25T12:02:35Z</cp:lastPrinted>
  <dcterms:created xsi:type="dcterms:W3CDTF">2017-04-20T15:57:32Z</dcterms:created>
  <dcterms:modified xsi:type="dcterms:W3CDTF">2023-01-19T12:39:44Z</dcterms:modified>
</cp:coreProperties>
</file>